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57" r:id="rId3"/>
    <p:sldId id="304" r:id="rId4"/>
    <p:sldId id="329" r:id="rId5"/>
    <p:sldId id="325" r:id="rId6"/>
    <p:sldId id="341" r:id="rId7"/>
    <p:sldId id="342" r:id="rId8"/>
    <p:sldId id="344" r:id="rId9"/>
    <p:sldId id="345" r:id="rId10"/>
    <p:sldId id="346" r:id="rId11"/>
    <p:sldId id="347" r:id="rId12"/>
    <p:sldId id="343" r:id="rId13"/>
    <p:sldId id="353" r:id="rId14"/>
    <p:sldId id="354" r:id="rId15"/>
    <p:sldId id="352" r:id="rId16"/>
    <p:sldId id="348" r:id="rId17"/>
    <p:sldId id="357" r:id="rId18"/>
    <p:sldId id="349" r:id="rId19"/>
    <p:sldId id="350" r:id="rId20"/>
    <p:sldId id="339" r:id="rId21"/>
    <p:sldId id="310" r:id="rId22"/>
    <p:sldId id="355" r:id="rId23"/>
    <p:sldId id="336" r:id="rId24"/>
    <p:sldId id="358" r:id="rId25"/>
    <p:sldId id="356" r:id="rId26"/>
    <p:sldId id="359" r:id="rId27"/>
    <p:sldId id="360" r:id="rId28"/>
    <p:sldId id="361" r:id="rId29"/>
    <p:sldId id="314" r:id="rId30"/>
    <p:sldId id="330" r:id="rId31"/>
    <p:sldId id="337" r:id="rId32"/>
    <p:sldId id="334" r:id="rId33"/>
    <p:sldId id="331" r:id="rId34"/>
    <p:sldId id="335" r:id="rId35"/>
    <p:sldId id="322" r:id="rId36"/>
    <p:sldId id="326" r:id="rId37"/>
    <p:sldId id="323" r:id="rId38"/>
    <p:sldId id="308" r:id="rId39"/>
    <p:sldId id="328" r:id="rId40"/>
    <p:sldId id="332" r:id="rId41"/>
    <p:sldId id="333" r:id="rId42"/>
    <p:sldId id="32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yna Demchenko" initials="ID" lastIdx="16" clrIdx="0">
    <p:extLst>
      <p:ext uri="{19B8F6BF-5375-455C-9EA6-DF929625EA0E}">
        <p15:presenceInfo xmlns:p15="http://schemas.microsoft.com/office/powerpoint/2012/main" userId="6a0f6cb93e5188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656"/>
    <a:srgbClr val="D5ECED"/>
    <a:srgbClr val="E6E7F1"/>
    <a:srgbClr val="F1E8F7"/>
    <a:srgbClr val="FCD0CE"/>
    <a:srgbClr val="FACA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BC139-BB63-BCD4-F594-6174886942D8}" v="292" dt="2025-09-16T00:22:56.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40" autoAdjust="0"/>
    <p:restoredTop sz="0" autoAdjust="0"/>
  </p:normalViewPr>
  <p:slideViewPr>
    <p:cSldViewPr snapToGrid="0">
      <p:cViewPr varScale="1">
        <p:scale>
          <a:sx n="115" d="100"/>
          <a:sy n="115" d="100"/>
        </p:scale>
        <p:origin x="42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365E1-6E9E-4C49-A0AE-35CB80BA871F}" type="datetimeFigureOut">
              <a:rPr lang="en-CA" smtClean="0"/>
              <a:t>2025-09-16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41975-717C-4F4C-A5D6-F8A5BA71D85D}" type="slidenum">
              <a:rPr lang="en-CA" smtClean="0"/>
              <a:t>‹#›</a:t>
            </a:fld>
            <a:endParaRPr lang="en-CA"/>
          </a:p>
        </p:txBody>
      </p:sp>
    </p:spTree>
    <p:extLst>
      <p:ext uri="{BB962C8B-B14F-4D97-AF65-F5344CB8AC3E}">
        <p14:creationId xmlns:p14="http://schemas.microsoft.com/office/powerpoint/2010/main" val="406343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41975-717C-4F4C-A5D6-F8A5BA71D85D}" type="slidenum">
              <a:rPr lang="en-CA" smtClean="0"/>
              <a:t>1</a:t>
            </a:fld>
            <a:endParaRPr lang="en-CA"/>
          </a:p>
        </p:txBody>
      </p:sp>
    </p:spTree>
    <p:extLst>
      <p:ext uri="{BB962C8B-B14F-4D97-AF65-F5344CB8AC3E}">
        <p14:creationId xmlns:p14="http://schemas.microsoft.com/office/powerpoint/2010/main" val="281696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6DA7-526A-71CB-C60F-1CC3AD8E9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8B47704-35FC-5882-29F1-381C116CD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4245910-2CA8-509A-4637-ABAE4395CFD7}"/>
              </a:ext>
            </a:extLst>
          </p:cNvPr>
          <p:cNvSpPr>
            <a:spLocks noGrp="1"/>
          </p:cNvSpPr>
          <p:nvPr>
            <p:ph type="dt" sz="half" idx="10"/>
          </p:nvPr>
        </p:nvSpPr>
        <p:spPr/>
        <p:txBody>
          <a:bodyPr/>
          <a:lstStyle/>
          <a:p>
            <a:fld id="{F99F0EF1-2F4E-4183-8BDA-04599A17F9CC}" type="datetime1">
              <a:rPr lang="en-CA" smtClean="0"/>
              <a:t>2025-09-16</a:t>
            </a:fld>
            <a:endParaRPr lang="en-CA"/>
          </a:p>
        </p:txBody>
      </p:sp>
      <p:sp>
        <p:nvSpPr>
          <p:cNvPr id="5" name="Footer Placeholder 4">
            <a:extLst>
              <a:ext uri="{FF2B5EF4-FFF2-40B4-BE49-F238E27FC236}">
                <a16:creationId xmlns:a16="http://schemas.microsoft.com/office/drawing/2014/main" id="{31782A0A-8A59-E6E1-FF91-45CE61B4D0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3BB05D-98FC-BD9C-1B6F-32A8132DB570}"/>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78972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696B-8ABC-877F-D94E-6EBB5EA6F94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AB8F57-F9CD-33F9-73A9-8B150EAC7D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550A3D-C3F4-1FDD-EDB5-FBA049ACE117}"/>
              </a:ext>
            </a:extLst>
          </p:cNvPr>
          <p:cNvSpPr>
            <a:spLocks noGrp="1"/>
          </p:cNvSpPr>
          <p:nvPr>
            <p:ph type="dt" sz="half" idx="10"/>
          </p:nvPr>
        </p:nvSpPr>
        <p:spPr/>
        <p:txBody>
          <a:bodyPr/>
          <a:lstStyle/>
          <a:p>
            <a:fld id="{0CBF4FC4-72DA-4E62-84AA-539DD6D3B707}" type="datetime1">
              <a:rPr lang="en-CA" smtClean="0"/>
              <a:t>2025-09-16</a:t>
            </a:fld>
            <a:endParaRPr lang="en-CA"/>
          </a:p>
        </p:txBody>
      </p:sp>
      <p:sp>
        <p:nvSpPr>
          <p:cNvPr id="5" name="Footer Placeholder 4">
            <a:extLst>
              <a:ext uri="{FF2B5EF4-FFF2-40B4-BE49-F238E27FC236}">
                <a16:creationId xmlns:a16="http://schemas.microsoft.com/office/drawing/2014/main" id="{470DF6E4-CC73-A1D8-4720-692FE06EFF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273609-166A-929E-A135-6F81521D4DBC}"/>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61572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0BC0F-F253-72BA-81E8-E095B05758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E717A0A-30C8-EDBB-52A2-B227430BD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7B105C-A39B-B649-77E8-8A7213348C65}"/>
              </a:ext>
            </a:extLst>
          </p:cNvPr>
          <p:cNvSpPr>
            <a:spLocks noGrp="1"/>
          </p:cNvSpPr>
          <p:nvPr>
            <p:ph type="dt" sz="half" idx="10"/>
          </p:nvPr>
        </p:nvSpPr>
        <p:spPr/>
        <p:txBody>
          <a:bodyPr/>
          <a:lstStyle/>
          <a:p>
            <a:fld id="{3D642BB5-F6E9-43C0-B8CC-B82BCCFDE1A0}" type="datetime1">
              <a:rPr lang="en-CA" smtClean="0"/>
              <a:t>2025-09-16</a:t>
            </a:fld>
            <a:endParaRPr lang="en-CA"/>
          </a:p>
        </p:txBody>
      </p:sp>
      <p:sp>
        <p:nvSpPr>
          <p:cNvPr id="5" name="Footer Placeholder 4">
            <a:extLst>
              <a:ext uri="{FF2B5EF4-FFF2-40B4-BE49-F238E27FC236}">
                <a16:creationId xmlns:a16="http://schemas.microsoft.com/office/drawing/2014/main" id="{8130C21F-B946-36C7-F99E-52ACF581EB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F70420-FB12-97EB-FC07-50E15E4B28D6}"/>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246346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0ACC-4E06-72BA-8B23-ED166971B5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75597D-4FDC-BFBD-AE32-5C011DF7D1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7919F2D-334F-F2B8-F481-2C9F42D05F59}"/>
              </a:ext>
            </a:extLst>
          </p:cNvPr>
          <p:cNvSpPr>
            <a:spLocks noGrp="1"/>
          </p:cNvSpPr>
          <p:nvPr>
            <p:ph type="dt" sz="half" idx="10"/>
          </p:nvPr>
        </p:nvSpPr>
        <p:spPr/>
        <p:txBody>
          <a:bodyPr/>
          <a:lstStyle/>
          <a:p>
            <a:fld id="{CAAC0DD7-5EA1-4F56-8F4F-DD12C29B1B45}" type="datetime1">
              <a:rPr lang="en-CA" smtClean="0"/>
              <a:t>2025-09-16</a:t>
            </a:fld>
            <a:endParaRPr lang="en-CA"/>
          </a:p>
        </p:txBody>
      </p:sp>
      <p:sp>
        <p:nvSpPr>
          <p:cNvPr id="5" name="Footer Placeholder 4">
            <a:extLst>
              <a:ext uri="{FF2B5EF4-FFF2-40B4-BE49-F238E27FC236}">
                <a16:creationId xmlns:a16="http://schemas.microsoft.com/office/drawing/2014/main" id="{7CC9ADEA-4B6B-D7D5-FB2A-6498AA4EB1E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7218EE-D86E-B32D-F346-8E2BF7E29202}"/>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182525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5F26-1BD7-D0BE-F88F-0A17D98A6D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586A7BC-3CF8-F800-9B50-58881D7B0E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1B5B9A-AAA1-1F9F-C4F6-EE70F8246ACA}"/>
              </a:ext>
            </a:extLst>
          </p:cNvPr>
          <p:cNvSpPr>
            <a:spLocks noGrp="1"/>
          </p:cNvSpPr>
          <p:nvPr>
            <p:ph type="dt" sz="half" idx="10"/>
          </p:nvPr>
        </p:nvSpPr>
        <p:spPr/>
        <p:txBody>
          <a:bodyPr/>
          <a:lstStyle/>
          <a:p>
            <a:fld id="{DB3E29FC-D116-4C90-8370-3E7F6A1E30E3}" type="datetime1">
              <a:rPr lang="en-CA" smtClean="0"/>
              <a:t>2025-09-16</a:t>
            </a:fld>
            <a:endParaRPr lang="en-CA"/>
          </a:p>
        </p:txBody>
      </p:sp>
      <p:sp>
        <p:nvSpPr>
          <p:cNvPr id="5" name="Footer Placeholder 4">
            <a:extLst>
              <a:ext uri="{FF2B5EF4-FFF2-40B4-BE49-F238E27FC236}">
                <a16:creationId xmlns:a16="http://schemas.microsoft.com/office/drawing/2014/main" id="{A8B78D8B-8DE2-0F00-4789-34E1C38C22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5E4A20-773D-BB5E-5810-901729B6BDFE}"/>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127453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A1D0-41CA-F531-58B0-38B45F72CDA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D97534E-686B-F76B-CAB9-DA0E2FC12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F25CFAF-9198-1857-CD5A-7ACEE6399F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8BEF1FA-A8DC-E54F-11D4-EB88D03FB40E}"/>
              </a:ext>
            </a:extLst>
          </p:cNvPr>
          <p:cNvSpPr>
            <a:spLocks noGrp="1"/>
          </p:cNvSpPr>
          <p:nvPr>
            <p:ph type="dt" sz="half" idx="10"/>
          </p:nvPr>
        </p:nvSpPr>
        <p:spPr/>
        <p:txBody>
          <a:bodyPr/>
          <a:lstStyle/>
          <a:p>
            <a:fld id="{3B03A6F4-555C-425A-B4EB-D966BCA74108}" type="datetime1">
              <a:rPr lang="en-CA" smtClean="0"/>
              <a:t>2025-09-16</a:t>
            </a:fld>
            <a:endParaRPr lang="en-CA"/>
          </a:p>
        </p:txBody>
      </p:sp>
      <p:sp>
        <p:nvSpPr>
          <p:cNvPr id="6" name="Footer Placeholder 5">
            <a:extLst>
              <a:ext uri="{FF2B5EF4-FFF2-40B4-BE49-F238E27FC236}">
                <a16:creationId xmlns:a16="http://schemas.microsoft.com/office/drawing/2014/main" id="{FFF27A00-66EF-4488-D593-F00576582E3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937D041-F554-6E9E-DCDE-3D15ACB86FA3}"/>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326878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A115-43CA-2E21-C842-B1256073EA1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08F867-D9F2-005B-1C53-1C7629A53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E2C880-0846-9C08-F39A-E4009E88B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9B4971-7502-D090-3F35-7A11A4735F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761B42-6C1A-5B5B-738B-CB3EEB8CCA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AA060C7-FC2D-07D0-DD01-10E3261DB1FB}"/>
              </a:ext>
            </a:extLst>
          </p:cNvPr>
          <p:cNvSpPr>
            <a:spLocks noGrp="1"/>
          </p:cNvSpPr>
          <p:nvPr>
            <p:ph type="dt" sz="half" idx="10"/>
          </p:nvPr>
        </p:nvSpPr>
        <p:spPr/>
        <p:txBody>
          <a:bodyPr/>
          <a:lstStyle/>
          <a:p>
            <a:fld id="{DAAC0A50-8E9C-4987-B8BE-20B10D1797D8}" type="datetime1">
              <a:rPr lang="en-CA" smtClean="0"/>
              <a:t>2025-09-16</a:t>
            </a:fld>
            <a:endParaRPr lang="en-CA"/>
          </a:p>
        </p:txBody>
      </p:sp>
      <p:sp>
        <p:nvSpPr>
          <p:cNvPr id="8" name="Footer Placeholder 7">
            <a:extLst>
              <a:ext uri="{FF2B5EF4-FFF2-40B4-BE49-F238E27FC236}">
                <a16:creationId xmlns:a16="http://schemas.microsoft.com/office/drawing/2014/main" id="{4B15377D-DBAE-D7DE-DA72-F56BA2386DE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4EE9699-E201-4EFC-D78F-894E6085AFA6}"/>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70527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B094-03E1-8F27-71EC-F9F2BD2D429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DE5A5D5-F6F2-F72E-DE4D-E74538FC1536}"/>
              </a:ext>
            </a:extLst>
          </p:cNvPr>
          <p:cNvSpPr>
            <a:spLocks noGrp="1"/>
          </p:cNvSpPr>
          <p:nvPr>
            <p:ph type="dt" sz="half" idx="10"/>
          </p:nvPr>
        </p:nvSpPr>
        <p:spPr/>
        <p:txBody>
          <a:bodyPr/>
          <a:lstStyle/>
          <a:p>
            <a:fld id="{5BF3191A-9222-4A3E-9464-C09F198CE589}" type="datetime1">
              <a:rPr lang="en-CA" smtClean="0"/>
              <a:t>2025-09-16</a:t>
            </a:fld>
            <a:endParaRPr lang="en-CA"/>
          </a:p>
        </p:txBody>
      </p:sp>
      <p:sp>
        <p:nvSpPr>
          <p:cNvPr id="4" name="Footer Placeholder 3">
            <a:extLst>
              <a:ext uri="{FF2B5EF4-FFF2-40B4-BE49-F238E27FC236}">
                <a16:creationId xmlns:a16="http://schemas.microsoft.com/office/drawing/2014/main" id="{9664E4FE-2569-5A44-127F-12278BF5F5C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E674BA6-7904-A8E5-7D6A-89622B52BC54}"/>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107990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AEB5F-08F9-4F58-539A-3669278F0307}"/>
              </a:ext>
            </a:extLst>
          </p:cNvPr>
          <p:cNvSpPr>
            <a:spLocks noGrp="1"/>
          </p:cNvSpPr>
          <p:nvPr>
            <p:ph type="dt" sz="half" idx="10"/>
          </p:nvPr>
        </p:nvSpPr>
        <p:spPr/>
        <p:txBody>
          <a:bodyPr/>
          <a:lstStyle/>
          <a:p>
            <a:fld id="{A1303712-4E9C-46EF-883A-4ECD45D1C59C}" type="datetime1">
              <a:rPr lang="en-CA" smtClean="0"/>
              <a:t>2025-09-16</a:t>
            </a:fld>
            <a:endParaRPr lang="en-CA"/>
          </a:p>
        </p:txBody>
      </p:sp>
      <p:sp>
        <p:nvSpPr>
          <p:cNvPr id="3" name="Footer Placeholder 2">
            <a:extLst>
              <a:ext uri="{FF2B5EF4-FFF2-40B4-BE49-F238E27FC236}">
                <a16:creationId xmlns:a16="http://schemas.microsoft.com/office/drawing/2014/main" id="{E25CB3DE-A21F-C986-D72A-0D31475FAF4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B76D147-E75A-94CF-6270-18C612FF0417}"/>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121232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8F1A-745D-7511-D853-2E175AB94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760F900-A324-B950-6CCC-032BD40E9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158C41B-38EF-BEDD-9B39-E0A5834D8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65C4B-0D83-D16B-1466-ECEFF2CC5AAD}"/>
              </a:ext>
            </a:extLst>
          </p:cNvPr>
          <p:cNvSpPr>
            <a:spLocks noGrp="1"/>
          </p:cNvSpPr>
          <p:nvPr>
            <p:ph type="dt" sz="half" idx="10"/>
          </p:nvPr>
        </p:nvSpPr>
        <p:spPr/>
        <p:txBody>
          <a:bodyPr/>
          <a:lstStyle/>
          <a:p>
            <a:fld id="{050AC2D2-A2D4-4416-A452-1DDAB7D27276}" type="datetime1">
              <a:rPr lang="en-CA" smtClean="0"/>
              <a:t>2025-09-16</a:t>
            </a:fld>
            <a:endParaRPr lang="en-CA"/>
          </a:p>
        </p:txBody>
      </p:sp>
      <p:sp>
        <p:nvSpPr>
          <p:cNvPr id="6" name="Footer Placeholder 5">
            <a:extLst>
              <a:ext uri="{FF2B5EF4-FFF2-40B4-BE49-F238E27FC236}">
                <a16:creationId xmlns:a16="http://schemas.microsoft.com/office/drawing/2014/main" id="{BCD499B7-553A-0585-6A7A-6A74C0BA52A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1910AFC-8A7C-1E48-601A-D24D0F97793D}"/>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49432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F7B0-3969-3384-1972-7DDFCF979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A239066-5CB1-61AC-926C-E8EACB47AF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24C4193-240A-BBE8-1729-32B59BD88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7C80D0-B35E-F883-E631-39F7CF28C677}"/>
              </a:ext>
            </a:extLst>
          </p:cNvPr>
          <p:cNvSpPr>
            <a:spLocks noGrp="1"/>
          </p:cNvSpPr>
          <p:nvPr>
            <p:ph type="dt" sz="half" idx="10"/>
          </p:nvPr>
        </p:nvSpPr>
        <p:spPr/>
        <p:txBody>
          <a:bodyPr/>
          <a:lstStyle/>
          <a:p>
            <a:fld id="{435FB3EF-8C35-43E5-AF85-EF3C9B2C69C2}" type="datetime1">
              <a:rPr lang="en-CA" smtClean="0"/>
              <a:t>2025-09-16</a:t>
            </a:fld>
            <a:endParaRPr lang="en-CA"/>
          </a:p>
        </p:txBody>
      </p:sp>
      <p:sp>
        <p:nvSpPr>
          <p:cNvPr id="6" name="Footer Placeholder 5">
            <a:extLst>
              <a:ext uri="{FF2B5EF4-FFF2-40B4-BE49-F238E27FC236}">
                <a16:creationId xmlns:a16="http://schemas.microsoft.com/office/drawing/2014/main" id="{762A482E-090F-A687-F97F-3138A303E39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DBBEEED-08C7-099C-331B-6B46CF9133F0}"/>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280039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AA9934-4C8B-9484-3188-CE89EC9E1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3F8B9A9-3393-DA66-5C22-FF8D626228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A02A01B-6345-CC7F-3AC6-4787C4DC4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D90CA9-DDC8-4131-9FBB-CF088F7BAF9C}" type="datetime1">
              <a:rPr lang="en-CA" smtClean="0"/>
              <a:t>2025-09-16</a:t>
            </a:fld>
            <a:endParaRPr lang="en-CA"/>
          </a:p>
        </p:txBody>
      </p:sp>
      <p:sp>
        <p:nvSpPr>
          <p:cNvPr id="5" name="Footer Placeholder 4">
            <a:extLst>
              <a:ext uri="{FF2B5EF4-FFF2-40B4-BE49-F238E27FC236}">
                <a16:creationId xmlns:a16="http://schemas.microsoft.com/office/drawing/2014/main" id="{A55DF28F-0A2E-F9E5-FABF-5656EC80A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13795EC4-0422-AF25-20B0-FA025F0FD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14A248-E922-43B9-BA40-8EF25FD61E09}" type="slidenum">
              <a:rPr lang="en-CA" smtClean="0"/>
              <a:t>‹#›</a:t>
            </a:fld>
            <a:endParaRPr lang="en-CA"/>
          </a:p>
        </p:txBody>
      </p:sp>
    </p:spTree>
    <p:extLst>
      <p:ext uri="{BB962C8B-B14F-4D97-AF65-F5344CB8AC3E}">
        <p14:creationId xmlns:p14="http://schemas.microsoft.com/office/powerpoint/2010/main" val="378937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estone@cheo.on.c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drive.google.com/file/d/1DtuvaaznhSF_yIUBmelaLSk9aLPdqeZC/view" TargetMode="External"/><Relationship Id="rId3" Type="http://schemas.openxmlformats.org/officeDocument/2006/relationships/hyperlink" Target="https://docs.google.com/spreadsheets/d/1RyCEb7dlSRdap-n4jl_oZCTIFjYYIed-/edit?usp=sharing&amp;ouid=106138810618606714109&amp;rtpof=true&amp;sd=true" TargetMode="External"/><Relationship Id="rId7" Type="http://schemas.openxmlformats.org/officeDocument/2006/relationships/hyperlink" Target="https://zenodo.org/records/16629038" TargetMode="External"/><Relationship Id="rId2" Type="http://schemas.openxmlformats.org/officeDocument/2006/relationships/hyperlink" Target="https://docs.google.com/spreadsheets/d/1Y4igfZNhlK5aKPGCVeDmf6MENbJqFHGu/edit?usp=sharing&amp;ouid=106138810618606714109&amp;rtpof=true&amp;sd=true" TargetMode="External"/><Relationship Id="rId1" Type="http://schemas.openxmlformats.org/officeDocument/2006/relationships/slideLayout" Target="../slideLayouts/slideLayout2.xml"/><Relationship Id="rId6" Type="http://schemas.openxmlformats.org/officeDocument/2006/relationships/hyperlink" Target="https://www.activehealthykids.org/2025/03/26/webinar-recording-available-here-publication-plan-and-updated-indicators-march-26-2025/" TargetMode="External"/><Relationship Id="rId5" Type="http://schemas.openxmlformats.org/officeDocument/2006/relationships/hyperlink" Target="https://drive.google.com/file/d/1q3FGyTf_6Mi2lOB9gqyzzA7Wv47Vzy5c/view?usp=sharing" TargetMode="External"/><Relationship Id="rId4" Type="http://schemas.openxmlformats.org/officeDocument/2006/relationships/hyperlink" Target="https://drive.google.com/file/d/1ehbCA5m5vVvs3Eu8NzsWVpDgAuRxDhXM/view?usp=sharing" TargetMode="External"/><Relationship Id="rId9"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65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D96EF-5B6E-B086-4899-D426F738520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FCB61A5-7267-1C81-6A97-A13738B7649D}"/>
              </a:ext>
            </a:extLst>
          </p:cNvPr>
          <p:cNvSpPr>
            <a:spLocks noGrp="1"/>
          </p:cNvSpPr>
          <p:nvPr>
            <p:ph type="title"/>
          </p:nvPr>
        </p:nvSpPr>
        <p:spPr/>
        <p:txBody>
          <a:bodyPr/>
          <a:lstStyle/>
          <a:p>
            <a:r>
              <a:rPr lang="en-CA" dirty="0"/>
              <a:t>Overall physical activity</a:t>
            </a:r>
          </a:p>
        </p:txBody>
      </p:sp>
      <p:sp>
        <p:nvSpPr>
          <p:cNvPr id="4" name="Content Placeholder 3">
            <a:extLst>
              <a:ext uri="{FF2B5EF4-FFF2-40B4-BE49-F238E27FC236}">
                <a16:creationId xmlns:a16="http://schemas.microsoft.com/office/drawing/2014/main" id="{6C978E93-9526-8EA2-81CC-2A9FCA9F788D}"/>
              </a:ext>
            </a:extLst>
          </p:cNvPr>
          <p:cNvSpPr>
            <a:spLocks noGrp="1"/>
          </p:cNvSpPr>
          <p:nvPr>
            <p:ph idx="1"/>
          </p:nvPr>
        </p:nvSpPr>
        <p:spPr>
          <a:xfrm>
            <a:off x="838200" y="1811977"/>
            <a:ext cx="10515600" cy="833109"/>
          </a:xfrm>
        </p:spPr>
        <p:txBody>
          <a:bodyPr>
            <a:normAutofit/>
          </a:bodyPr>
          <a:lstStyle/>
          <a:p>
            <a:pPr marL="0" indent="0">
              <a:lnSpc>
                <a:spcPct val="115000"/>
              </a:lnSpc>
              <a:spcAft>
                <a:spcPts val="800"/>
              </a:spcAft>
              <a:buNone/>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Global school-based student health survey (GSHS):</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Ghana example</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BB4CD905-2080-6702-370A-BC1DFA0108C1}"/>
              </a:ext>
            </a:extLst>
          </p:cNvPr>
          <p:cNvSpPr>
            <a:spLocks noGrp="1"/>
          </p:cNvSpPr>
          <p:nvPr>
            <p:ph type="sldNum" sz="quarter" idx="12"/>
          </p:nvPr>
        </p:nvSpPr>
        <p:spPr/>
        <p:txBody>
          <a:bodyPr/>
          <a:lstStyle/>
          <a:p>
            <a:fld id="{4914A248-E922-43B9-BA40-8EF25FD61E09}" type="slidenum">
              <a:rPr lang="en-CA" smtClean="0"/>
              <a:t>10</a:t>
            </a:fld>
            <a:endParaRPr lang="en-CA"/>
          </a:p>
        </p:txBody>
      </p:sp>
      <p:cxnSp>
        <p:nvCxnSpPr>
          <p:cNvPr id="10" name="Straight Connector 9">
            <a:extLst>
              <a:ext uri="{FF2B5EF4-FFF2-40B4-BE49-F238E27FC236}">
                <a16:creationId xmlns:a16="http://schemas.microsoft.com/office/drawing/2014/main" id="{13535EC1-B9E0-0D75-062C-B397DB4EE8A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CEBC5253-3210-E9EC-1A25-9877CBAC7169}"/>
              </a:ext>
            </a:extLst>
          </p:cNvPr>
          <p:cNvPicPr>
            <a:picLocks noChangeAspect="1"/>
          </p:cNvPicPr>
          <p:nvPr/>
        </p:nvPicPr>
        <p:blipFill>
          <a:blip r:embed="rId2"/>
          <a:stretch>
            <a:fillRect/>
          </a:stretch>
        </p:blipFill>
        <p:spPr>
          <a:xfrm>
            <a:off x="1817426" y="2346050"/>
            <a:ext cx="8557147" cy="4511950"/>
          </a:xfrm>
          <a:prstGeom prst="rect">
            <a:avLst/>
          </a:prstGeom>
        </p:spPr>
      </p:pic>
    </p:spTree>
    <p:extLst>
      <p:ext uri="{BB962C8B-B14F-4D97-AF65-F5344CB8AC3E}">
        <p14:creationId xmlns:p14="http://schemas.microsoft.com/office/powerpoint/2010/main" val="346260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1B598-7FA2-8845-5C52-BF355CCB6B5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BB034E3-3BA2-058F-2751-3153AB0C2474}"/>
              </a:ext>
            </a:extLst>
          </p:cNvPr>
          <p:cNvSpPr>
            <a:spLocks noGrp="1"/>
          </p:cNvSpPr>
          <p:nvPr>
            <p:ph type="title"/>
          </p:nvPr>
        </p:nvSpPr>
        <p:spPr/>
        <p:txBody>
          <a:bodyPr/>
          <a:lstStyle/>
          <a:p>
            <a:r>
              <a:rPr lang="en-CA" dirty="0"/>
              <a:t>Overall physical activity</a:t>
            </a:r>
          </a:p>
        </p:txBody>
      </p:sp>
      <p:sp>
        <p:nvSpPr>
          <p:cNvPr id="4" name="Content Placeholder 3">
            <a:extLst>
              <a:ext uri="{FF2B5EF4-FFF2-40B4-BE49-F238E27FC236}">
                <a16:creationId xmlns:a16="http://schemas.microsoft.com/office/drawing/2014/main" id="{8E67721F-F0D5-739E-587D-3FBB466E8910}"/>
              </a:ext>
            </a:extLst>
          </p:cNvPr>
          <p:cNvSpPr>
            <a:spLocks noGrp="1"/>
          </p:cNvSpPr>
          <p:nvPr>
            <p:ph idx="1"/>
          </p:nvPr>
        </p:nvSpPr>
        <p:spPr>
          <a:xfrm>
            <a:off x="838200" y="1811977"/>
            <a:ext cx="10515600" cy="833109"/>
          </a:xfrm>
        </p:spPr>
        <p:txBody>
          <a:bodyPr>
            <a:normAutofit/>
          </a:bodyPr>
          <a:lstStyle/>
          <a:p>
            <a:pPr marL="0" indent="0">
              <a:lnSpc>
                <a:spcPct val="115000"/>
              </a:lnSpc>
              <a:spcAft>
                <a:spcPts val="800"/>
              </a:spcAft>
              <a:buNone/>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Global school-based student health survey (GSHS):</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Ghana example</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6226B6DE-8A0E-1B72-0B34-EFE2D376DC01}"/>
              </a:ext>
            </a:extLst>
          </p:cNvPr>
          <p:cNvSpPr>
            <a:spLocks noGrp="1"/>
          </p:cNvSpPr>
          <p:nvPr>
            <p:ph type="sldNum" sz="quarter" idx="12"/>
          </p:nvPr>
        </p:nvSpPr>
        <p:spPr/>
        <p:txBody>
          <a:bodyPr/>
          <a:lstStyle/>
          <a:p>
            <a:fld id="{4914A248-E922-43B9-BA40-8EF25FD61E09}" type="slidenum">
              <a:rPr lang="en-CA" smtClean="0"/>
              <a:t>11</a:t>
            </a:fld>
            <a:endParaRPr lang="en-CA"/>
          </a:p>
        </p:txBody>
      </p:sp>
      <p:cxnSp>
        <p:nvCxnSpPr>
          <p:cNvPr id="10" name="Straight Connector 9">
            <a:extLst>
              <a:ext uri="{FF2B5EF4-FFF2-40B4-BE49-F238E27FC236}">
                <a16:creationId xmlns:a16="http://schemas.microsoft.com/office/drawing/2014/main" id="{1F51198E-5D0F-582B-6D34-63489B1E3D2E}"/>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9855BE9-7FF2-AE3D-803C-55081D9C3665}"/>
              </a:ext>
            </a:extLst>
          </p:cNvPr>
          <p:cNvPicPr>
            <a:picLocks noChangeAspect="1"/>
          </p:cNvPicPr>
          <p:nvPr/>
        </p:nvPicPr>
        <p:blipFill>
          <a:blip r:embed="rId2"/>
          <a:stretch>
            <a:fillRect/>
          </a:stretch>
        </p:blipFill>
        <p:spPr>
          <a:xfrm>
            <a:off x="1697938" y="2424866"/>
            <a:ext cx="8796124" cy="4433134"/>
          </a:xfrm>
          <a:prstGeom prst="rect">
            <a:avLst/>
          </a:prstGeom>
        </p:spPr>
      </p:pic>
    </p:spTree>
    <p:extLst>
      <p:ext uri="{BB962C8B-B14F-4D97-AF65-F5344CB8AC3E}">
        <p14:creationId xmlns:p14="http://schemas.microsoft.com/office/powerpoint/2010/main" val="352155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BD717-ACF9-5A35-0519-6625F892BEA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C84F634-1EC6-5029-4075-F1874E59D267}"/>
              </a:ext>
            </a:extLst>
          </p:cNvPr>
          <p:cNvSpPr>
            <a:spLocks noGrp="1"/>
          </p:cNvSpPr>
          <p:nvPr>
            <p:ph type="title"/>
          </p:nvPr>
        </p:nvSpPr>
        <p:spPr/>
        <p:txBody>
          <a:bodyPr/>
          <a:lstStyle/>
          <a:p>
            <a:r>
              <a:rPr lang="en-CA" dirty="0"/>
              <a:t>Active transportation</a:t>
            </a:r>
          </a:p>
        </p:txBody>
      </p:sp>
      <p:sp>
        <p:nvSpPr>
          <p:cNvPr id="4" name="Content Placeholder 3">
            <a:extLst>
              <a:ext uri="{FF2B5EF4-FFF2-40B4-BE49-F238E27FC236}">
                <a16:creationId xmlns:a16="http://schemas.microsoft.com/office/drawing/2014/main" id="{D09B94DC-18D9-D91A-34B2-6F5CE37758EB}"/>
              </a:ext>
            </a:extLst>
          </p:cNvPr>
          <p:cNvSpPr>
            <a:spLocks noGrp="1"/>
          </p:cNvSpPr>
          <p:nvPr>
            <p:ph idx="1"/>
          </p:nvPr>
        </p:nvSpPr>
        <p:spPr>
          <a:xfrm>
            <a:off x="838200" y="1825625"/>
            <a:ext cx="5486400" cy="4351338"/>
          </a:xfrm>
        </p:spPr>
        <p:txBody>
          <a:bodyPr>
            <a:normAutofit fontScale="62500" lnSpcReduction="20000"/>
          </a:bodyPr>
          <a:lstStyle/>
          <a:p>
            <a:pPr marL="0" indent="0">
              <a:lnSpc>
                <a:spcPct val="115000"/>
              </a:lnSpc>
              <a:spcAft>
                <a:spcPts val="800"/>
              </a:spcAft>
              <a:buNone/>
            </a:pPr>
            <a:r>
              <a:rPr lang="en-CA" b="1" kern="100" dirty="0">
                <a:latin typeface="Aptos" panose="020B0004020202020204" pitchFamily="34" charset="0"/>
                <a:ea typeface="Aptos" panose="020B0004020202020204" pitchFamily="34" charset="0"/>
                <a:cs typeface="Times New Roman" panose="02020603050405020304" pitchFamily="18" charset="0"/>
              </a:rPr>
              <a:t>Mode of travel was assessed in </a:t>
            </a:r>
            <a:r>
              <a:rPr lang="en-CA" sz="2800" b="1" kern="100" dirty="0">
                <a:effectLst/>
                <a:latin typeface="Aptos" panose="020B0004020202020204" pitchFamily="34" charset="0"/>
                <a:ea typeface="Aptos" panose="020B0004020202020204" pitchFamily="34" charset="0"/>
                <a:cs typeface="Times New Roman" panose="02020603050405020304" pitchFamily="18" charset="0"/>
              </a:rPr>
              <a:t>HBSC  2017/2018 in some countries (not in 2022) </a:t>
            </a:r>
            <a:endParaRPr lang="en-CA" b="1"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CA" kern="100" dirty="0">
                <a:latin typeface="Aptos" panose="020B0004020202020204" pitchFamily="34" charset="0"/>
                <a:ea typeface="Aptos" panose="020B0004020202020204" pitchFamily="34" charset="0"/>
                <a:cs typeface="Times New Roman" panose="02020603050405020304" pitchFamily="18" charset="0"/>
              </a:rPr>
              <a:t>No official international HBSC report, some publications, probably national HBSC reports</a:t>
            </a:r>
          </a:p>
          <a:p>
            <a:pPr>
              <a:lnSpc>
                <a:spcPct val="115000"/>
              </a:lnSpc>
              <a:spcAft>
                <a:spcPts val="800"/>
              </a:spcAft>
            </a:pPr>
            <a:r>
              <a:rPr lang="en-CA" dirty="0"/>
              <a:t>E.g., Active Transport to School May Reduce Psychosomatic Symptoms in School-Aged Children: Data from Nine Countries</a:t>
            </a:r>
          </a:p>
          <a:p>
            <a:pPr>
              <a:lnSpc>
                <a:spcPct val="115000"/>
              </a:lnSpc>
              <a:spcAft>
                <a:spcPts val="800"/>
              </a:spcAft>
            </a:pPr>
            <a:r>
              <a:rPr lang="en-CA" dirty="0"/>
              <a:t>Students self-reported how they usually get to and from school. There were five mutually exclusive categories of answers: (1) on foot; (2) by bicycle; (3) by bus, train, tram, or metro; (4) by car, motorbike, or scooter; and (5) other means.</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F5DB9CC7-608F-11D2-BCFD-14BBEC62ECC0}"/>
              </a:ext>
            </a:extLst>
          </p:cNvPr>
          <p:cNvSpPr>
            <a:spLocks noGrp="1"/>
          </p:cNvSpPr>
          <p:nvPr>
            <p:ph type="sldNum" sz="quarter" idx="12"/>
          </p:nvPr>
        </p:nvSpPr>
        <p:spPr/>
        <p:txBody>
          <a:bodyPr/>
          <a:lstStyle/>
          <a:p>
            <a:fld id="{4914A248-E922-43B9-BA40-8EF25FD61E09}" type="slidenum">
              <a:rPr lang="en-CA" smtClean="0"/>
              <a:t>12</a:t>
            </a:fld>
            <a:endParaRPr lang="en-CA"/>
          </a:p>
        </p:txBody>
      </p:sp>
      <p:cxnSp>
        <p:nvCxnSpPr>
          <p:cNvPr id="10" name="Straight Connector 9">
            <a:extLst>
              <a:ext uri="{FF2B5EF4-FFF2-40B4-BE49-F238E27FC236}">
                <a16:creationId xmlns:a16="http://schemas.microsoft.com/office/drawing/2014/main" id="{8D6E6190-0A7B-D4DA-8C0F-948E8A245AD7}"/>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F54F91D3-C39E-5CAE-C0E8-4DA249C408B9}"/>
              </a:ext>
            </a:extLst>
          </p:cNvPr>
          <p:cNvPicPr>
            <a:picLocks noChangeAspect="1"/>
          </p:cNvPicPr>
          <p:nvPr/>
        </p:nvPicPr>
        <p:blipFill>
          <a:blip r:embed="rId2"/>
          <a:stretch>
            <a:fillRect/>
          </a:stretch>
        </p:blipFill>
        <p:spPr>
          <a:xfrm>
            <a:off x="6452461" y="1851025"/>
            <a:ext cx="5486400" cy="4505325"/>
          </a:xfrm>
          <a:prstGeom prst="rect">
            <a:avLst/>
          </a:prstGeom>
        </p:spPr>
      </p:pic>
    </p:spTree>
    <p:extLst>
      <p:ext uri="{BB962C8B-B14F-4D97-AF65-F5344CB8AC3E}">
        <p14:creationId xmlns:p14="http://schemas.microsoft.com/office/powerpoint/2010/main" val="366983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77965-0F83-AD46-CCDC-A43A2E3246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4C1D18B-61E7-C92E-03EF-A5F6C1C42E6E}"/>
              </a:ext>
            </a:extLst>
          </p:cNvPr>
          <p:cNvSpPr>
            <a:spLocks noGrp="1"/>
          </p:cNvSpPr>
          <p:nvPr>
            <p:ph type="title"/>
          </p:nvPr>
        </p:nvSpPr>
        <p:spPr/>
        <p:txBody>
          <a:bodyPr/>
          <a:lstStyle/>
          <a:p>
            <a:r>
              <a:rPr lang="en-CA" dirty="0"/>
              <a:t>Active transportation</a:t>
            </a:r>
          </a:p>
        </p:txBody>
      </p:sp>
      <p:sp>
        <p:nvSpPr>
          <p:cNvPr id="4" name="Content Placeholder 3">
            <a:extLst>
              <a:ext uri="{FF2B5EF4-FFF2-40B4-BE49-F238E27FC236}">
                <a16:creationId xmlns:a16="http://schemas.microsoft.com/office/drawing/2014/main" id="{D6FE5CED-2CE6-9A97-885E-3699D20D59FE}"/>
              </a:ext>
            </a:extLst>
          </p:cNvPr>
          <p:cNvSpPr>
            <a:spLocks noGrp="1"/>
          </p:cNvSpPr>
          <p:nvPr>
            <p:ph idx="1"/>
          </p:nvPr>
        </p:nvSpPr>
        <p:spPr>
          <a:xfrm>
            <a:off x="838200" y="1825625"/>
            <a:ext cx="10515600" cy="4351338"/>
          </a:xfrm>
        </p:spPr>
        <p:txBody>
          <a:bodyPr>
            <a:normAutofit lnSpcReduction="10000"/>
          </a:bodyPr>
          <a:lstStyle/>
          <a:p>
            <a:pPr marL="0" indent="0">
              <a:lnSpc>
                <a:spcPct val="115000"/>
              </a:lnSpc>
              <a:spcAft>
                <a:spcPts val="800"/>
              </a:spcAft>
              <a:buNone/>
            </a:pPr>
            <a:r>
              <a:rPr lang="en-CA" b="1" kern="100" dirty="0">
                <a:latin typeface="Aptos" panose="020B0004020202020204" pitchFamily="34" charset="0"/>
                <a:ea typeface="Aptos" panose="020B0004020202020204" pitchFamily="34" charset="0"/>
                <a:cs typeface="Times New Roman" panose="02020603050405020304" pitchFamily="18" charset="0"/>
              </a:rPr>
              <a:t>Active commuting was also assessed in the GSHS, but it is not reported in the national GSHS factsheets on the WHO data portal</a:t>
            </a:r>
          </a:p>
          <a:p>
            <a:pPr>
              <a:lnSpc>
                <a:spcPct val="115000"/>
              </a:lnSpc>
              <a:spcAft>
                <a:spcPts val="800"/>
              </a:spcAft>
            </a:pPr>
            <a:r>
              <a:rPr lang="en-CA" dirty="0"/>
              <a:t>Students self-reported how they usually get to and from school. There were five mutually exclusive categories of answers: (1) on foot; (2) by bicycle; (3) by bus, train, tram, or metro; (4) by car, motorbike, or scooter; and (5) other means.</a:t>
            </a:r>
            <a:endParaRPr lang="en-CA" kern="100" dirty="0">
              <a:latin typeface="Aptos" panose="020B0004020202020204" pitchFamily="34" charset="0"/>
              <a:cs typeface="Times New Roman" panose="02020603050405020304" pitchFamily="18" charset="0"/>
            </a:endParaRPr>
          </a:p>
          <a:p>
            <a:pPr>
              <a:lnSpc>
                <a:spcPct val="115000"/>
              </a:lnSpc>
              <a:spcAft>
                <a:spcPts val="800"/>
              </a:spcAft>
            </a:pPr>
            <a:r>
              <a:rPr lang="en-CA" kern="100" dirty="0">
                <a:latin typeface="Aptos" panose="020B0004020202020204" pitchFamily="34" charset="0"/>
                <a:ea typeface="Aptos" panose="020B0004020202020204" pitchFamily="34" charset="0"/>
                <a:cs typeface="Times New Roman" panose="02020603050405020304" pitchFamily="18" charset="0"/>
              </a:rPr>
              <a:t>Possible to download your country GSHS data on CDC portal!</a:t>
            </a: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9A175840-15F7-43EC-ADEB-2DA1C5696D2E}"/>
              </a:ext>
            </a:extLst>
          </p:cNvPr>
          <p:cNvSpPr>
            <a:spLocks noGrp="1"/>
          </p:cNvSpPr>
          <p:nvPr>
            <p:ph type="sldNum" sz="quarter" idx="12"/>
          </p:nvPr>
        </p:nvSpPr>
        <p:spPr/>
        <p:txBody>
          <a:bodyPr/>
          <a:lstStyle/>
          <a:p>
            <a:fld id="{4914A248-E922-43B9-BA40-8EF25FD61E09}" type="slidenum">
              <a:rPr lang="en-CA" smtClean="0"/>
              <a:t>13</a:t>
            </a:fld>
            <a:endParaRPr lang="en-CA"/>
          </a:p>
        </p:txBody>
      </p:sp>
      <p:cxnSp>
        <p:nvCxnSpPr>
          <p:cNvPr id="10" name="Straight Connector 9">
            <a:extLst>
              <a:ext uri="{FF2B5EF4-FFF2-40B4-BE49-F238E27FC236}">
                <a16:creationId xmlns:a16="http://schemas.microsoft.com/office/drawing/2014/main" id="{AC756FB0-ED7E-852B-054F-9548233B2C6F}"/>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09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852881-F70C-AB71-5957-FA5B60540FB7}"/>
              </a:ext>
            </a:extLst>
          </p:cNvPr>
          <p:cNvSpPr>
            <a:spLocks noGrp="1"/>
          </p:cNvSpPr>
          <p:nvPr>
            <p:ph type="sldNum" sz="quarter" idx="12"/>
          </p:nvPr>
        </p:nvSpPr>
        <p:spPr/>
        <p:txBody>
          <a:bodyPr/>
          <a:lstStyle/>
          <a:p>
            <a:fld id="{4914A248-E922-43B9-BA40-8EF25FD61E09}" type="slidenum">
              <a:rPr lang="en-CA" smtClean="0"/>
              <a:t>14</a:t>
            </a:fld>
            <a:endParaRPr lang="en-CA" dirty="0"/>
          </a:p>
        </p:txBody>
      </p:sp>
      <p:pic>
        <p:nvPicPr>
          <p:cNvPr id="6" name="Picture 5">
            <a:extLst>
              <a:ext uri="{FF2B5EF4-FFF2-40B4-BE49-F238E27FC236}">
                <a16:creationId xmlns:a16="http://schemas.microsoft.com/office/drawing/2014/main" id="{568FB100-1566-EAB9-4B55-5D71E2BDDAAD}"/>
              </a:ext>
            </a:extLst>
          </p:cNvPr>
          <p:cNvPicPr>
            <a:picLocks noChangeAspect="1"/>
          </p:cNvPicPr>
          <p:nvPr/>
        </p:nvPicPr>
        <p:blipFill>
          <a:blip r:embed="rId2"/>
          <a:stretch>
            <a:fillRect/>
          </a:stretch>
        </p:blipFill>
        <p:spPr>
          <a:xfrm>
            <a:off x="84066" y="0"/>
            <a:ext cx="8320035" cy="6858000"/>
          </a:xfrm>
          <a:prstGeom prst="rect">
            <a:avLst/>
          </a:prstGeom>
        </p:spPr>
      </p:pic>
      <p:sp>
        <p:nvSpPr>
          <p:cNvPr id="7" name="Rectangle 6">
            <a:extLst>
              <a:ext uri="{FF2B5EF4-FFF2-40B4-BE49-F238E27FC236}">
                <a16:creationId xmlns:a16="http://schemas.microsoft.com/office/drawing/2014/main" id="{C088EC06-7F8D-4C2C-6E64-288D6E1F764A}"/>
              </a:ext>
            </a:extLst>
          </p:cNvPr>
          <p:cNvSpPr/>
          <p:nvPr/>
        </p:nvSpPr>
        <p:spPr>
          <a:xfrm>
            <a:off x="2408186" y="1349128"/>
            <a:ext cx="593632" cy="579864"/>
          </a:xfrm>
          <a:prstGeom prst="rect">
            <a:avLst/>
          </a:prstGeom>
          <a:noFill/>
          <a:ln w="57150">
            <a:solidFill>
              <a:srgbClr val="EA16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777D993-318D-365B-364A-062027A1949C}"/>
              </a:ext>
            </a:extLst>
          </p:cNvPr>
          <p:cNvSpPr/>
          <p:nvPr/>
        </p:nvSpPr>
        <p:spPr>
          <a:xfrm>
            <a:off x="5183714" y="1349128"/>
            <a:ext cx="593632" cy="579864"/>
          </a:xfrm>
          <a:prstGeom prst="rect">
            <a:avLst/>
          </a:prstGeom>
          <a:noFill/>
          <a:ln w="57150">
            <a:solidFill>
              <a:srgbClr val="EA16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3EB5749C-AB25-2FD5-72A0-BC2650BBDC2B}"/>
              </a:ext>
            </a:extLst>
          </p:cNvPr>
          <p:cNvSpPr txBox="1"/>
          <p:nvPr/>
        </p:nvSpPr>
        <p:spPr>
          <a:xfrm>
            <a:off x="1291838" y="979796"/>
            <a:ext cx="2826327" cy="369332"/>
          </a:xfrm>
          <a:prstGeom prst="rect">
            <a:avLst/>
          </a:prstGeom>
          <a:noFill/>
        </p:spPr>
        <p:txBody>
          <a:bodyPr wrap="square">
            <a:spAutoFit/>
          </a:bodyPr>
          <a:lstStyle/>
          <a:p>
            <a:r>
              <a:rPr lang="en-CA" dirty="0">
                <a:solidFill>
                  <a:srgbClr val="EA1656"/>
                </a:solidFill>
              </a:rPr>
              <a:t>1. Select “Add a filter” here </a:t>
            </a:r>
          </a:p>
        </p:txBody>
      </p:sp>
      <p:sp>
        <p:nvSpPr>
          <p:cNvPr id="11" name="TextBox 10">
            <a:extLst>
              <a:ext uri="{FF2B5EF4-FFF2-40B4-BE49-F238E27FC236}">
                <a16:creationId xmlns:a16="http://schemas.microsoft.com/office/drawing/2014/main" id="{02164E65-3977-DDF8-A3C7-C2AFE134EF58}"/>
              </a:ext>
            </a:extLst>
          </p:cNvPr>
          <p:cNvSpPr txBox="1"/>
          <p:nvPr/>
        </p:nvSpPr>
        <p:spPr>
          <a:xfrm>
            <a:off x="3956529" y="4309505"/>
            <a:ext cx="2826327" cy="369332"/>
          </a:xfrm>
          <a:prstGeom prst="rect">
            <a:avLst/>
          </a:prstGeom>
          <a:noFill/>
        </p:spPr>
        <p:txBody>
          <a:bodyPr wrap="square">
            <a:spAutoFit/>
          </a:bodyPr>
          <a:lstStyle/>
          <a:p>
            <a:r>
              <a:rPr lang="en-CA" dirty="0">
                <a:solidFill>
                  <a:srgbClr val="EA1656"/>
                </a:solidFill>
              </a:rPr>
              <a:t>2. Select your country here </a:t>
            </a:r>
          </a:p>
        </p:txBody>
      </p:sp>
      <p:sp>
        <p:nvSpPr>
          <p:cNvPr id="12" name="TextBox 11">
            <a:extLst>
              <a:ext uri="{FF2B5EF4-FFF2-40B4-BE49-F238E27FC236}">
                <a16:creationId xmlns:a16="http://schemas.microsoft.com/office/drawing/2014/main" id="{6D52FFEB-504A-BC9A-AC21-165A4E58EF97}"/>
              </a:ext>
            </a:extLst>
          </p:cNvPr>
          <p:cNvSpPr txBox="1"/>
          <p:nvPr/>
        </p:nvSpPr>
        <p:spPr>
          <a:xfrm>
            <a:off x="1818310" y="6488668"/>
            <a:ext cx="2826327" cy="369332"/>
          </a:xfrm>
          <a:prstGeom prst="rect">
            <a:avLst/>
          </a:prstGeom>
          <a:noFill/>
        </p:spPr>
        <p:txBody>
          <a:bodyPr wrap="square">
            <a:spAutoFit/>
          </a:bodyPr>
          <a:lstStyle/>
          <a:p>
            <a:r>
              <a:rPr lang="en-CA" dirty="0">
                <a:solidFill>
                  <a:srgbClr val="EA1656"/>
                </a:solidFill>
              </a:rPr>
              <a:t>3. &amp; 6. Click on “Apply”</a:t>
            </a:r>
          </a:p>
        </p:txBody>
      </p:sp>
      <p:sp>
        <p:nvSpPr>
          <p:cNvPr id="13" name="TextBox 12">
            <a:extLst>
              <a:ext uri="{FF2B5EF4-FFF2-40B4-BE49-F238E27FC236}">
                <a16:creationId xmlns:a16="http://schemas.microsoft.com/office/drawing/2014/main" id="{4048F9C1-262B-48F4-D8A8-B494924FFF73}"/>
              </a:ext>
            </a:extLst>
          </p:cNvPr>
          <p:cNvSpPr txBox="1"/>
          <p:nvPr/>
        </p:nvSpPr>
        <p:spPr>
          <a:xfrm>
            <a:off x="4644637" y="979796"/>
            <a:ext cx="2826327" cy="369332"/>
          </a:xfrm>
          <a:prstGeom prst="rect">
            <a:avLst/>
          </a:prstGeom>
          <a:noFill/>
        </p:spPr>
        <p:txBody>
          <a:bodyPr wrap="square">
            <a:spAutoFit/>
          </a:bodyPr>
          <a:lstStyle/>
          <a:p>
            <a:r>
              <a:rPr lang="en-CA" dirty="0">
                <a:solidFill>
                  <a:srgbClr val="EA1656"/>
                </a:solidFill>
              </a:rPr>
              <a:t>4. Select “Add a filter” here </a:t>
            </a:r>
          </a:p>
        </p:txBody>
      </p:sp>
      <p:sp>
        <p:nvSpPr>
          <p:cNvPr id="14" name="TextBox 13">
            <a:extLst>
              <a:ext uri="{FF2B5EF4-FFF2-40B4-BE49-F238E27FC236}">
                <a16:creationId xmlns:a16="http://schemas.microsoft.com/office/drawing/2014/main" id="{EFCB8377-001B-2311-A884-273E0BCF77A2}"/>
              </a:ext>
            </a:extLst>
          </p:cNvPr>
          <p:cNvSpPr txBox="1"/>
          <p:nvPr/>
        </p:nvSpPr>
        <p:spPr>
          <a:xfrm>
            <a:off x="3956528" y="5324206"/>
            <a:ext cx="3514436" cy="369332"/>
          </a:xfrm>
          <a:prstGeom prst="rect">
            <a:avLst/>
          </a:prstGeom>
          <a:noFill/>
        </p:spPr>
        <p:txBody>
          <a:bodyPr wrap="square">
            <a:spAutoFit/>
          </a:bodyPr>
          <a:lstStyle/>
          <a:p>
            <a:r>
              <a:rPr lang="en-CA" dirty="0">
                <a:solidFill>
                  <a:srgbClr val="EA1656"/>
                </a:solidFill>
              </a:rPr>
              <a:t>5. Select “Physical Activity” here </a:t>
            </a:r>
          </a:p>
        </p:txBody>
      </p:sp>
      <p:pic>
        <p:nvPicPr>
          <p:cNvPr id="16" name="Picture 15">
            <a:extLst>
              <a:ext uri="{FF2B5EF4-FFF2-40B4-BE49-F238E27FC236}">
                <a16:creationId xmlns:a16="http://schemas.microsoft.com/office/drawing/2014/main" id="{8A055CA4-76AD-E2DB-6EB8-A93004D98566}"/>
              </a:ext>
            </a:extLst>
          </p:cNvPr>
          <p:cNvPicPr>
            <a:picLocks noChangeAspect="1"/>
          </p:cNvPicPr>
          <p:nvPr/>
        </p:nvPicPr>
        <p:blipFill>
          <a:blip r:embed="rId3"/>
          <a:srcRect b="61416"/>
          <a:stretch>
            <a:fillRect/>
          </a:stretch>
        </p:blipFill>
        <p:spPr>
          <a:xfrm>
            <a:off x="9783814" y="541301"/>
            <a:ext cx="2156446" cy="1387691"/>
          </a:xfrm>
          <a:prstGeom prst="rect">
            <a:avLst/>
          </a:prstGeom>
        </p:spPr>
      </p:pic>
      <p:sp>
        <p:nvSpPr>
          <p:cNvPr id="17" name="Rectangle 16">
            <a:extLst>
              <a:ext uri="{FF2B5EF4-FFF2-40B4-BE49-F238E27FC236}">
                <a16:creationId xmlns:a16="http://schemas.microsoft.com/office/drawing/2014/main" id="{6C204AAE-23F6-FE5E-5717-867BD710ED64}"/>
              </a:ext>
            </a:extLst>
          </p:cNvPr>
          <p:cNvSpPr/>
          <p:nvPr/>
        </p:nvSpPr>
        <p:spPr>
          <a:xfrm>
            <a:off x="11228914" y="979796"/>
            <a:ext cx="593632" cy="579864"/>
          </a:xfrm>
          <a:prstGeom prst="rect">
            <a:avLst/>
          </a:prstGeom>
          <a:noFill/>
          <a:ln w="57150">
            <a:solidFill>
              <a:srgbClr val="EA16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EBBD8605-08AF-35F2-4013-171ECCAD4C9F}"/>
              </a:ext>
            </a:extLst>
          </p:cNvPr>
          <p:cNvSpPr txBox="1"/>
          <p:nvPr/>
        </p:nvSpPr>
        <p:spPr>
          <a:xfrm>
            <a:off x="8610600" y="2069386"/>
            <a:ext cx="3514436" cy="369332"/>
          </a:xfrm>
          <a:prstGeom prst="rect">
            <a:avLst/>
          </a:prstGeom>
          <a:noFill/>
        </p:spPr>
        <p:txBody>
          <a:bodyPr wrap="square">
            <a:spAutoFit/>
          </a:bodyPr>
          <a:lstStyle/>
          <a:p>
            <a:r>
              <a:rPr lang="en-CA" dirty="0">
                <a:solidFill>
                  <a:srgbClr val="EA1656"/>
                </a:solidFill>
              </a:rPr>
              <a:t>7. Final step, export the data here!</a:t>
            </a:r>
          </a:p>
        </p:txBody>
      </p:sp>
      <p:sp>
        <p:nvSpPr>
          <p:cNvPr id="20" name="TextBox 19">
            <a:extLst>
              <a:ext uri="{FF2B5EF4-FFF2-40B4-BE49-F238E27FC236}">
                <a16:creationId xmlns:a16="http://schemas.microsoft.com/office/drawing/2014/main" id="{E642CB7A-5603-4135-8044-ACE741C5715B}"/>
              </a:ext>
            </a:extLst>
          </p:cNvPr>
          <p:cNvSpPr txBox="1"/>
          <p:nvPr/>
        </p:nvSpPr>
        <p:spPr>
          <a:xfrm>
            <a:off x="8768920" y="2566909"/>
            <a:ext cx="3192318" cy="3416320"/>
          </a:xfrm>
          <a:prstGeom prst="rect">
            <a:avLst/>
          </a:prstGeom>
          <a:noFill/>
        </p:spPr>
        <p:txBody>
          <a:bodyPr wrap="square">
            <a:spAutoFit/>
          </a:bodyPr>
          <a:lstStyle/>
          <a:p>
            <a:r>
              <a:rPr lang="en-CA" kern="100" dirty="0">
                <a:latin typeface="Aptos" panose="020B0004020202020204" pitchFamily="34" charset="0"/>
                <a:ea typeface="Aptos" panose="020B0004020202020204" pitchFamily="34" charset="0"/>
                <a:cs typeface="Times New Roman" panose="02020603050405020304" pitchFamily="18" charset="0"/>
              </a:rPr>
              <a:t>This will give you all the GSHS physical activity related indicator (PA, SB, AT) “reverse” prevalence, by year, sex, age or age group (e.g., “Did not walk or ride a bicycle to or from school”).</a:t>
            </a:r>
          </a:p>
          <a:p>
            <a:endParaRPr lang="en-CA" kern="100" dirty="0">
              <a:latin typeface="Aptos" panose="020B0004020202020204" pitchFamily="34" charset="0"/>
              <a:ea typeface="Aptos" panose="020B0004020202020204" pitchFamily="34" charset="0"/>
              <a:cs typeface="Times New Roman" panose="02020603050405020304" pitchFamily="18" charset="0"/>
            </a:endParaRPr>
          </a:p>
          <a:p>
            <a:r>
              <a:rPr lang="en-CA" kern="100" dirty="0">
                <a:latin typeface="Aptos" panose="020B0004020202020204" pitchFamily="34" charset="0"/>
                <a:ea typeface="Aptos" panose="020B0004020202020204" pitchFamily="34" charset="0"/>
                <a:cs typeface="Times New Roman" panose="02020603050405020304" pitchFamily="18" charset="0"/>
              </a:rPr>
              <a:t>It takes some time to understand &amp; familiarize yourself with the exported data.</a:t>
            </a:r>
          </a:p>
        </p:txBody>
      </p:sp>
      <p:sp>
        <p:nvSpPr>
          <p:cNvPr id="21" name="TextBox 20">
            <a:extLst>
              <a:ext uri="{FF2B5EF4-FFF2-40B4-BE49-F238E27FC236}">
                <a16:creationId xmlns:a16="http://schemas.microsoft.com/office/drawing/2014/main" id="{1CD4038E-CA83-E28B-2CB2-DB6B4B731855}"/>
              </a:ext>
            </a:extLst>
          </p:cNvPr>
          <p:cNvSpPr txBox="1"/>
          <p:nvPr/>
        </p:nvSpPr>
        <p:spPr>
          <a:xfrm>
            <a:off x="4849951" y="24596"/>
            <a:ext cx="4418986" cy="584775"/>
          </a:xfrm>
          <a:prstGeom prst="rect">
            <a:avLst/>
          </a:prstGeom>
          <a:noFill/>
        </p:spPr>
        <p:txBody>
          <a:bodyPr wrap="square">
            <a:spAutoFit/>
          </a:bodyPr>
          <a:lstStyle/>
          <a:p>
            <a:r>
              <a:rPr lang="en-CA" sz="3200" b="1" dirty="0">
                <a:solidFill>
                  <a:srgbClr val="EA1656"/>
                </a:solidFill>
              </a:rPr>
              <a:t>Available on this page</a:t>
            </a:r>
          </a:p>
        </p:txBody>
      </p:sp>
      <p:cxnSp>
        <p:nvCxnSpPr>
          <p:cNvPr id="23" name="Straight Arrow Connector 22">
            <a:extLst>
              <a:ext uri="{FF2B5EF4-FFF2-40B4-BE49-F238E27FC236}">
                <a16:creationId xmlns:a16="http://schemas.microsoft.com/office/drawing/2014/main" id="{87899A0F-E13B-36DC-5647-A47D3AB5E4F3}"/>
              </a:ext>
            </a:extLst>
          </p:cNvPr>
          <p:cNvCxnSpPr/>
          <p:nvPr/>
        </p:nvCxnSpPr>
        <p:spPr>
          <a:xfrm flipV="1">
            <a:off x="9910618" y="1431636"/>
            <a:ext cx="1117600" cy="637750"/>
          </a:xfrm>
          <a:prstGeom prst="straightConnector1">
            <a:avLst/>
          </a:prstGeom>
          <a:ln>
            <a:solidFill>
              <a:srgbClr val="EA165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4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9A603-D66F-88B6-3D12-88A5CBCD757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52A2EB0-BAC4-7256-EEB5-FEAE5E008C23}"/>
              </a:ext>
            </a:extLst>
          </p:cNvPr>
          <p:cNvSpPr>
            <a:spLocks noGrp="1"/>
          </p:cNvSpPr>
          <p:nvPr>
            <p:ph type="title"/>
          </p:nvPr>
        </p:nvSpPr>
        <p:spPr/>
        <p:txBody>
          <a:bodyPr/>
          <a:lstStyle/>
          <a:p>
            <a:r>
              <a:rPr lang="en-CA" dirty="0"/>
              <a:t>Sedentary behaviour</a:t>
            </a:r>
          </a:p>
        </p:txBody>
      </p:sp>
      <p:sp>
        <p:nvSpPr>
          <p:cNvPr id="4" name="Content Placeholder 3">
            <a:extLst>
              <a:ext uri="{FF2B5EF4-FFF2-40B4-BE49-F238E27FC236}">
                <a16:creationId xmlns:a16="http://schemas.microsoft.com/office/drawing/2014/main" id="{414934D2-ED6A-F802-C8C8-F39F648FBF33}"/>
              </a:ext>
            </a:extLst>
          </p:cNvPr>
          <p:cNvSpPr>
            <a:spLocks noGrp="1"/>
          </p:cNvSpPr>
          <p:nvPr>
            <p:ph idx="1"/>
          </p:nvPr>
        </p:nvSpPr>
        <p:spPr/>
        <p:txBody>
          <a:bodyPr>
            <a:normAutofit fontScale="62500" lnSpcReduction="20000"/>
          </a:bodyPr>
          <a:lstStyle/>
          <a:p>
            <a:pPr marL="0" indent="0">
              <a:lnSpc>
                <a:spcPct val="115000"/>
              </a:lnSpc>
              <a:spcAft>
                <a:spcPts val="800"/>
              </a:spcAft>
              <a:buNone/>
            </a:pPr>
            <a:r>
              <a:rPr lang="en-CA" b="1" kern="100" dirty="0">
                <a:latin typeface="Aptos" panose="020B0004020202020204" pitchFamily="34" charset="0"/>
                <a:ea typeface="Aptos" panose="020B0004020202020204" pitchFamily="34" charset="0"/>
                <a:cs typeface="Times New Roman" panose="02020603050405020304" pitchFamily="18" charset="0"/>
              </a:rPr>
              <a:t>Global school-based student health survey (GSHS) national factsheets available on the WHO data portal: </a:t>
            </a:r>
            <a:r>
              <a:rPr lang="en-CA" kern="100" dirty="0">
                <a:latin typeface="Aptos" panose="020B0004020202020204" pitchFamily="34" charset="0"/>
                <a:ea typeface="Aptos" panose="020B0004020202020204" pitchFamily="34" charset="0"/>
                <a:cs typeface="Times New Roman" panose="02020603050405020304" pitchFamily="18" charset="0"/>
              </a:rPr>
              <a:t>https://www.who.int/teams/noncommunicable-diseases/surveillance/data</a:t>
            </a:r>
          </a:p>
          <a:p>
            <a:pPr>
              <a:lnSpc>
                <a:spcPct val="115000"/>
              </a:lnSpc>
              <a:spcAft>
                <a:spcPts val="800"/>
              </a:spcAft>
            </a:pPr>
            <a:r>
              <a:rPr lang="en-CA" kern="100" dirty="0">
                <a:latin typeface="Aptos" panose="020B0004020202020204" pitchFamily="34" charset="0"/>
                <a:ea typeface="Aptos" panose="020B0004020202020204" pitchFamily="34" charset="0"/>
                <a:cs typeface="Times New Roman" panose="02020603050405020304" pitchFamily="18" charset="0"/>
              </a:rPr>
              <a:t>Data for 13-17 years</a:t>
            </a:r>
          </a:p>
          <a:p>
            <a:pPr>
              <a:lnSpc>
                <a:spcPct val="115000"/>
              </a:lnSpc>
              <a:spcAft>
                <a:spcPts val="800"/>
              </a:spcAft>
            </a:pPr>
            <a:r>
              <a:rPr lang="en-CA" kern="100" dirty="0">
                <a:latin typeface="Aptos" panose="020B0004020202020204" pitchFamily="34" charset="0"/>
                <a:ea typeface="Aptos" panose="020B0004020202020204" pitchFamily="34" charset="0"/>
                <a:cs typeface="Times New Roman" panose="02020603050405020304" pitchFamily="18" charset="0"/>
              </a:rPr>
              <a:t>No international data collection round, limitations in the standardization and translation of questionnaire &amp; methods (sometime, PA questions missing, e.g. Malawi 2009)</a:t>
            </a:r>
          </a:p>
          <a:p>
            <a:pPr>
              <a:lnSpc>
                <a:spcPct val="115000"/>
              </a:lnSpc>
              <a:spcAft>
                <a:spcPts val="800"/>
              </a:spcAft>
            </a:pPr>
            <a:r>
              <a:rPr lang="en-CA" b="1" kern="100" dirty="0">
                <a:solidFill>
                  <a:srgbClr val="EA1656"/>
                </a:solidFill>
                <a:latin typeface="Aptos" panose="020B0004020202020204" pitchFamily="34" charset="0"/>
                <a:ea typeface="Aptos" panose="020B0004020202020204" pitchFamily="34" charset="0"/>
                <a:cs typeface="Times New Roman" panose="02020603050405020304" pitchFamily="18" charset="0"/>
              </a:rPr>
              <a:t>Gender differences </a:t>
            </a:r>
          </a:p>
          <a:p>
            <a:pPr>
              <a:lnSpc>
                <a:spcPct val="115000"/>
              </a:lnSpc>
              <a:spcAft>
                <a:spcPts val="800"/>
              </a:spcAft>
            </a:pPr>
            <a:r>
              <a:rPr lang="en-CA" b="1" kern="100" dirty="0">
                <a:latin typeface="Aptos" panose="020B0004020202020204" pitchFamily="34" charset="0"/>
                <a:ea typeface="Aptos" panose="020B0004020202020204" pitchFamily="34" charset="0"/>
                <a:cs typeface="Times New Roman" panose="02020603050405020304" pitchFamily="18" charset="0"/>
              </a:rPr>
              <a:t>Not accurately assessing the Global Matrix benchmark</a:t>
            </a:r>
            <a:r>
              <a:rPr lang="en-CA" kern="100" dirty="0">
                <a:latin typeface="Aptos" panose="020B0004020202020204" pitchFamily="34" charset="0"/>
                <a:ea typeface="Aptos" panose="020B0004020202020204" pitchFamily="34" charset="0"/>
                <a:cs typeface="Times New Roman" panose="02020603050405020304" pitchFamily="18" charset="0"/>
              </a:rPr>
              <a:t>: “</a:t>
            </a:r>
            <a:r>
              <a:rPr lang="en-CA" dirty="0"/>
              <a:t>Percentage of students who spent </a:t>
            </a:r>
            <a:r>
              <a:rPr lang="en-CA" u="sng" dirty="0"/>
              <a:t>three or more hours </a:t>
            </a:r>
            <a:r>
              <a:rPr lang="en-CA" dirty="0"/>
              <a:t>per day sitting and watching television, playing computer games, or talking with friends, when not in school or doing homework during a typical or usual day” (not consistently, sometimes it is just assessing “sitting”)</a:t>
            </a:r>
          </a:p>
          <a:p>
            <a:pPr>
              <a:lnSpc>
                <a:spcPct val="115000"/>
              </a:lnSpc>
              <a:spcAft>
                <a:spcPts val="800"/>
              </a:spcAft>
            </a:pPr>
            <a:r>
              <a:rPr lang="en-CA" sz="2800" kern="100" dirty="0">
                <a:effectLst/>
                <a:latin typeface="Aptos" panose="020B0004020202020204" pitchFamily="34" charset="0"/>
                <a:ea typeface="Aptos" panose="020B0004020202020204" pitchFamily="34" charset="0"/>
                <a:cs typeface="Times New Roman" panose="02020603050405020304" pitchFamily="18" charset="0"/>
              </a:rPr>
              <a:t>Also available with details by sex, year, age in the full GSHS dataset! (</a:t>
            </a:r>
            <a:r>
              <a:rPr lang="en-CA" sz="2800" kern="100" dirty="0" err="1">
                <a:effectLst/>
                <a:latin typeface="Aptos" panose="020B0004020202020204" pitchFamily="34" charset="0"/>
                <a:ea typeface="Aptos" panose="020B0004020202020204" pitchFamily="34" charset="0"/>
                <a:cs typeface="Times New Roman" panose="02020603050405020304" pitchFamily="18" charset="0"/>
              </a:rPr>
              <a:t>cf</a:t>
            </a:r>
            <a:r>
              <a:rPr lang="en-CA" sz="2800" kern="100" dirty="0">
                <a:effectLst/>
                <a:latin typeface="Aptos" panose="020B0004020202020204" pitchFamily="34" charset="0"/>
                <a:ea typeface="Aptos" panose="020B0004020202020204" pitchFamily="34" charset="0"/>
                <a:cs typeface="Times New Roman" panose="02020603050405020304" pitchFamily="18" charset="0"/>
              </a:rPr>
              <a:t> previous slide)</a:t>
            </a:r>
          </a:p>
        </p:txBody>
      </p:sp>
      <p:sp>
        <p:nvSpPr>
          <p:cNvPr id="9" name="Slide Number Placeholder 8">
            <a:extLst>
              <a:ext uri="{FF2B5EF4-FFF2-40B4-BE49-F238E27FC236}">
                <a16:creationId xmlns:a16="http://schemas.microsoft.com/office/drawing/2014/main" id="{9EA63A69-0E00-4AEF-1D66-E767B959014F}"/>
              </a:ext>
            </a:extLst>
          </p:cNvPr>
          <p:cNvSpPr>
            <a:spLocks noGrp="1"/>
          </p:cNvSpPr>
          <p:nvPr>
            <p:ph type="sldNum" sz="quarter" idx="12"/>
          </p:nvPr>
        </p:nvSpPr>
        <p:spPr/>
        <p:txBody>
          <a:bodyPr/>
          <a:lstStyle/>
          <a:p>
            <a:fld id="{4914A248-E922-43B9-BA40-8EF25FD61E09}" type="slidenum">
              <a:rPr lang="en-CA" smtClean="0"/>
              <a:t>15</a:t>
            </a:fld>
            <a:endParaRPr lang="en-CA"/>
          </a:p>
        </p:txBody>
      </p:sp>
      <p:cxnSp>
        <p:nvCxnSpPr>
          <p:cNvPr id="10" name="Straight Connector 9">
            <a:extLst>
              <a:ext uri="{FF2B5EF4-FFF2-40B4-BE49-F238E27FC236}">
                <a16:creationId xmlns:a16="http://schemas.microsoft.com/office/drawing/2014/main" id="{898AFD7D-1A05-4472-3CE9-17F5493EB678}"/>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13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0E75-3B21-903E-11BF-B03F5E70CAE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DF1F7C0-6A1C-CF67-E26A-117776144688}"/>
              </a:ext>
            </a:extLst>
          </p:cNvPr>
          <p:cNvSpPr>
            <a:spLocks noGrp="1"/>
          </p:cNvSpPr>
          <p:nvPr>
            <p:ph type="title"/>
          </p:nvPr>
        </p:nvSpPr>
        <p:spPr/>
        <p:txBody>
          <a:bodyPr/>
          <a:lstStyle/>
          <a:p>
            <a:r>
              <a:rPr lang="en-CA" dirty="0"/>
              <a:t>School</a:t>
            </a:r>
          </a:p>
        </p:txBody>
      </p:sp>
      <p:sp>
        <p:nvSpPr>
          <p:cNvPr id="4" name="Content Placeholder 3">
            <a:extLst>
              <a:ext uri="{FF2B5EF4-FFF2-40B4-BE49-F238E27FC236}">
                <a16:creationId xmlns:a16="http://schemas.microsoft.com/office/drawing/2014/main" id="{6D6C7AE9-2BA7-405F-FEC6-E27E226D0012}"/>
              </a:ext>
            </a:extLst>
          </p:cNvPr>
          <p:cNvSpPr>
            <a:spLocks noGrp="1"/>
          </p:cNvSpPr>
          <p:nvPr>
            <p:ph idx="1"/>
          </p:nvPr>
        </p:nvSpPr>
        <p:spPr/>
        <p:txBody>
          <a:bodyPr>
            <a:normAutofit fontScale="55000" lnSpcReduction="20000"/>
          </a:bodyPr>
          <a:lstStyle/>
          <a:p>
            <a:pPr marL="0" indent="0">
              <a:lnSpc>
                <a:spcPct val="115000"/>
              </a:lnSpc>
              <a:spcAft>
                <a:spcPts val="800"/>
              </a:spcAft>
              <a:buNone/>
            </a:pPr>
            <a:r>
              <a:rPr lang="en-CA" sz="2900" b="1" kern="100" dirty="0">
                <a:effectLst/>
                <a:ea typeface="Aptos" panose="020B0004020202020204" pitchFamily="34" charset="0"/>
                <a:cs typeface="Times New Roman" panose="02020603050405020304" pitchFamily="18" charset="0"/>
              </a:rPr>
              <a:t>Global school health policies and practice survey (G-SHPPS) national factsheets available on the WHO data portal: </a:t>
            </a:r>
            <a:r>
              <a:rPr lang="en-CA" sz="2900" kern="100" dirty="0">
                <a:ea typeface="Aptos" panose="020B0004020202020204" pitchFamily="34" charset="0"/>
                <a:cs typeface="Times New Roman" panose="02020603050405020304" pitchFamily="18" charset="0"/>
              </a:rPr>
              <a:t>https://www.who.int/teams/noncommunicable-diseases/surveillance/data</a:t>
            </a:r>
          </a:p>
          <a:p>
            <a:pPr>
              <a:lnSpc>
                <a:spcPct val="115000"/>
              </a:lnSpc>
              <a:spcAft>
                <a:spcPts val="800"/>
              </a:spcAft>
            </a:pPr>
            <a:r>
              <a:rPr lang="en-CA" sz="2900" dirty="0"/>
              <a:t>Percent of schools that teach students about physical activity and fitness</a:t>
            </a:r>
          </a:p>
          <a:p>
            <a:pPr>
              <a:lnSpc>
                <a:spcPct val="115000"/>
              </a:lnSpc>
              <a:spcAft>
                <a:spcPts val="800"/>
              </a:spcAft>
            </a:pPr>
            <a:r>
              <a:rPr lang="en-CA" sz="2900" dirty="0"/>
              <a:t>Percent of schools that teach physical education</a:t>
            </a:r>
          </a:p>
          <a:p>
            <a:pPr>
              <a:lnSpc>
                <a:spcPct val="115000"/>
              </a:lnSpc>
              <a:spcAft>
                <a:spcPts val="800"/>
              </a:spcAft>
            </a:pPr>
            <a:r>
              <a:rPr lang="en-CA" sz="2900" dirty="0"/>
              <a:t>Among schools teaching physical education, the percent of schools in which a physical education teacher or specialist provides most of the physical education instruction</a:t>
            </a:r>
          </a:p>
          <a:p>
            <a:pPr>
              <a:lnSpc>
                <a:spcPct val="115000"/>
              </a:lnSpc>
              <a:spcAft>
                <a:spcPts val="800"/>
              </a:spcAft>
            </a:pPr>
            <a:r>
              <a:rPr lang="en-CA" sz="2900" dirty="0"/>
              <a:t>Percent of schools that teach students about movement concepts and skills</a:t>
            </a:r>
          </a:p>
          <a:p>
            <a:pPr>
              <a:lnSpc>
                <a:spcPct val="115000"/>
              </a:lnSpc>
              <a:spcAft>
                <a:spcPts val="800"/>
              </a:spcAft>
            </a:pPr>
            <a:r>
              <a:rPr lang="en-CA" sz="2900" dirty="0"/>
              <a:t>Percent of schools that teach students about the value of physical activity for health, enjoyment, challenge, self-expression, and/or social interaction</a:t>
            </a:r>
          </a:p>
          <a:p>
            <a:pPr>
              <a:lnSpc>
                <a:spcPct val="115000"/>
              </a:lnSpc>
              <a:spcAft>
                <a:spcPts val="800"/>
              </a:spcAft>
            </a:pPr>
            <a:r>
              <a:rPr lang="en-CA" sz="2900" dirty="0"/>
              <a:t>Percent of schools that have a safe and clean indoor space and outdoor space for physical education class</a:t>
            </a:r>
          </a:p>
          <a:p>
            <a:pPr>
              <a:lnSpc>
                <a:spcPct val="115000"/>
              </a:lnSpc>
              <a:spcAft>
                <a:spcPts val="800"/>
              </a:spcAft>
            </a:pPr>
            <a:r>
              <a:rPr lang="en-CA" sz="2900" dirty="0"/>
              <a:t>Percent of schools that regularly provide recess or other physical activity breaks to students during the school day </a:t>
            </a:r>
            <a:endParaRPr lang="en-CA" sz="2900" kern="100" dirty="0">
              <a:effectLst/>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B5F6D2CE-1BB0-B55C-1548-E9FF6652A199}"/>
              </a:ext>
            </a:extLst>
          </p:cNvPr>
          <p:cNvSpPr>
            <a:spLocks noGrp="1"/>
          </p:cNvSpPr>
          <p:nvPr>
            <p:ph type="sldNum" sz="quarter" idx="12"/>
          </p:nvPr>
        </p:nvSpPr>
        <p:spPr/>
        <p:txBody>
          <a:bodyPr/>
          <a:lstStyle/>
          <a:p>
            <a:fld id="{4914A248-E922-43B9-BA40-8EF25FD61E09}" type="slidenum">
              <a:rPr lang="en-CA" smtClean="0"/>
              <a:t>16</a:t>
            </a:fld>
            <a:endParaRPr lang="en-CA"/>
          </a:p>
        </p:txBody>
      </p:sp>
      <p:cxnSp>
        <p:nvCxnSpPr>
          <p:cNvPr id="10" name="Straight Connector 9">
            <a:extLst>
              <a:ext uri="{FF2B5EF4-FFF2-40B4-BE49-F238E27FC236}">
                <a16:creationId xmlns:a16="http://schemas.microsoft.com/office/drawing/2014/main" id="{926D4EF3-C1CC-5A43-90E4-71CB060BC7F2}"/>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240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1D1E2-98F6-B6BD-A811-4AEC24FCC9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B0E6F45-056D-4919-D482-2980F0051CBF}"/>
              </a:ext>
            </a:extLst>
          </p:cNvPr>
          <p:cNvSpPr>
            <a:spLocks noGrp="1"/>
          </p:cNvSpPr>
          <p:nvPr>
            <p:ph type="title"/>
          </p:nvPr>
        </p:nvSpPr>
        <p:spPr/>
        <p:txBody>
          <a:bodyPr/>
          <a:lstStyle/>
          <a:p>
            <a:r>
              <a:rPr lang="en-CA" dirty="0"/>
              <a:t>School</a:t>
            </a:r>
          </a:p>
        </p:txBody>
      </p:sp>
      <p:sp>
        <p:nvSpPr>
          <p:cNvPr id="4" name="Content Placeholder 3">
            <a:extLst>
              <a:ext uri="{FF2B5EF4-FFF2-40B4-BE49-F238E27FC236}">
                <a16:creationId xmlns:a16="http://schemas.microsoft.com/office/drawing/2014/main" id="{FDB4F7AD-349E-5609-526E-FAB1161D220F}"/>
              </a:ext>
            </a:extLst>
          </p:cNvPr>
          <p:cNvSpPr>
            <a:spLocks noGrp="1"/>
          </p:cNvSpPr>
          <p:nvPr>
            <p:ph idx="1"/>
          </p:nvPr>
        </p:nvSpPr>
        <p:spPr>
          <a:xfrm>
            <a:off x="838200" y="1703491"/>
            <a:ext cx="10515600" cy="833109"/>
          </a:xfrm>
        </p:spPr>
        <p:txBody>
          <a:bodyPr>
            <a:normAutofit/>
          </a:bodyPr>
          <a:lstStyle/>
          <a:p>
            <a:pPr marL="0" indent="0">
              <a:lnSpc>
                <a:spcPct val="115000"/>
              </a:lnSpc>
              <a:spcAft>
                <a:spcPts val="800"/>
              </a:spcAft>
              <a:buNone/>
            </a:pPr>
            <a:r>
              <a:rPr lang="en-CA" sz="1800" b="1" kern="100" dirty="0">
                <a:ea typeface="Aptos" panose="020B0004020202020204" pitchFamily="34" charset="0"/>
                <a:cs typeface="Times New Roman" panose="02020603050405020304" pitchFamily="18" charset="0"/>
              </a:rPr>
              <a:t>Global school health policies and practice survey (G-SHPPS) national factsheets available on the WHO data portal: </a:t>
            </a:r>
            <a:r>
              <a:rPr lang="en-CA" sz="1800" kern="100" dirty="0">
                <a:ea typeface="Aptos" panose="020B0004020202020204" pitchFamily="34" charset="0"/>
                <a:cs typeface="Times New Roman" panose="02020603050405020304" pitchFamily="18" charset="0"/>
              </a:rPr>
              <a:t>https://www.who.int/teams/noncommunicable-diseases/surveillance/data</a:t>
            </a: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7F32AC8A-ED38-9059-1A18-000399208EBB}"/>
              </a:ext>
            </a:extLst>
          </p:cNvPr>
          <p:cNvSpPr>
            <a:spLocks noGrp="1"/>
          </p:cNvSpPr>
          <p:nvPr>
            <p:ph type="sldNum" sz="quarter" idx="12"/>
          </p:nvPr>
        </p:nvSpPr>
        <p:spPr/>
        <p:txBody>
          <a:bodyPr/>
          <a:lstStyle/>
          <a:p>
            <a:fld id="{4914A248-E922-43B9-BA40-8EF25FD61E09}" type="slidenum">
              <a:rPr lang="en-CA" smtClean="0"/>
              <a:t>17</a:t>
            </a:fld>
            <a:endParaRPr lang="en-CA"/>
          </a:p>
        </p:txBody>
      </p:sp>
      <p:cxnSp>
        <p:nvCxnSpPr>
          <p:cNvPr id="10" name="Straight Connector 9">
            <a:extLst>
              <a:ext uri="{FF2B5EF4-FFF2-40B4-BE49-F238E27FC236}">
                <a16:creationId xmlns:a16="http://schemas.microsoft.com/office/drawing/2014/main" id="{A69765F4-1860-A5D5-791C-A5D0362760A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AE2E4477-8353-6634-C085-0B243D88D5FC}"/>
              </a:ext>
            </a:extLst>
          </p:cNvPr>
          <p:cNvPicPr>
            <a:picLocks noChangeAspect="1"/>
          </p:cNvPicPr>
          <p:nvPr/>
        </p:nvPicPr>
        <p:blipFill>
          <a:blip r:embed="rId2"/>
          <a:srcRect b="11961"/>
          <a:stretch>
            <a:fillRect/>
          </a:stretch>
        </p:blipFill>
        <p:spPr>
          <a:xfrm>
            <a:off x="1380698" y="2491871"/>
            <a:ext cx="9430603" cy="4366129"/>
          </a:xfrm>
          <a:prstGeom prst="rect">
            <a:avLst/>
          </a:prstGeom>
        </p:spPr>
      </p:pic>
    </p:spTree>
    <p:extLst>
      <p:ext uri="{BB962C8B-B14F-4D97-AF65-F5344CB8AC3E}">
        <p14:creationId xmlns:p14="http://schemas.microsoft.com/office/powerpoint/2010/main" val="60452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0E7EA-1D8F-2B4F-2B35-020899FCA33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342B85A-A2D6-2945-C6E6-F5527912926B}"/>
              </a:ext>
            </a:extLst>
          </p:cNvPr>
          <p:cNvSpPr>
            <a:spLocks noGrp="1"/>
          </p:cNvSpPr>
          <p:nvPr>
            <p:ph type="title"/>
          </p:nvPr>
        </p:nvSpPr>
        <p:spPr/>
        <p:txBody>
          <a:bodyPr/>
          <a:lstStyle/>
          <a:p>
            <a:r>
              <a:rPr lang="en-CA" dirty="0"/>
              <a:t>School</a:t>
            </a:r>
          </a:p>
        </p:txBody>
      </p:sp>
      <p:sp>
        <p:nvSpPr>
          <p:cNvPr id="4" name="Content Placeholder 3">
            <a:extLst>
              <a:ext uri="{FF2B5EF4-FFF2-40B4-BE49-F238E27FC236}">
                <a16:creationId xmlns:a16="http://schemas.microsoft.com/office/drawing/2014/main" id="{9751AA73-AD69-4F2C-894E-621594459E34}"/>
              </a:ext>
            </a:extLst>
          </p:cNvPr>
          <p:cNvSpPr>
            <a:spLocks noGrp="1"/>
          </p:cNvSpPr>
          <p:nvPr>
            <p:ph idx="1"/>
          </p:nvPr>
        </p:nvSpPr>
        <p:spPr>
          <a:xfrm>
            <a:off x="838200" y="1703491"/>
            <a:ext cx="10515600" cy="833109"/>
          </a:xfrm>
        </p:spPr>
        <p:txBody>
          <a:bodyPr>
            <a:normAutofit/>
          </a:bodyPr>
          <a:lstStyle/>
          <a:p>
            <a:pPr marL="0" indent="0">
              <a:lnSpc>
                <a:spcPct val="115000"/>
              </a:lnSpc>
              <a:spcAft>
                <a:spcPts val="800"/>
              </a:spcAft>
              <a:buNone/>
            </a:pPr>
            <a:r>
              <a:rPr lang="en-CA" sz="1800" b="1" kern="100" dirty="0">
                <a:ea typeface="Aptos" panose="020B0004020202020204" pitchFamily="34" charset="0"/>
                <a:cs typeface="Times New Roman" panose="02020603050405020304" pitchFamily="18" charset="0"/>
              </a:rPr>
              <a:t>Global school health policies and practice survey (G-SHPPS) national factsheets available on the WHO data portal: </a:t>
            </a:r>
            <a:r>
              <a:rPr lang="en-CA" sz="1800" kern="100" dirty="0">
                <a:ea typeface="Aptos" panose="020B0004020202020204" pitchFamily="34" charset="0"/>
                <a:cs typeface="Times New Roman" panose="02020603050405020304" pitchFamily="18" charset="0"/>
              </a:rPr>
              <a:t>Indonesia example</a:t>
            </a: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EFD86F54-E5CC-0779-0A83-210467ADAAB6}"/>
              </a:ext>
            </a:extLst>
          </p:cNvPr>
          <p:cNvSpPr>
            <a:spLocks noGrp="1"/>
          </p:cNvSpPr>
          <p:nvPr>
            <p:ph type="sldNum" sz="quarter" idx="12"/>
          </p:nvPr>
        </p:nvSpPr>
        <p:spPr/>
        <p:txBody>
          <a:bodyPr/>
          <a:lstStyle/>
          <a:p>
            <a:fld id="{4914A248-E922-43B9-BA40-8EF25FD61E09}" type="slidenum">
              <a:rPr lang="en-CA" smtClean="0"/>
              <a:t>18</a:t>
            </a:fld>
            <a:endParaRPr lang="en-CA"/>
          </a:p>
        </p:txBody>
      </p:sp>
      <p:cxnSp>
        <p:nvCxnSpPr>
          <p:cNvPr id="10" name="Straight Connector 9">
            <a:extLst>
              <a:ext uri="{FF2B5EF4-FFF2-40B4-BE49-F238E27FC236}">
                <a16:creationId xmlns:a16="http://schemas.microsoft.com/office/drawing/2014/main" id="{E20090EA-E039-6BF7-1D57-0B3B56EF357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CFEC38B-2D7F-B667-E1F8-BF0C4E828DAC}"/>
              </a:ext>
            </a:extLst>
          </p:cNvPr>
          <p:cNvPicPr>
            <a:picLocks noChangeAspect="1"/>
          </p:cNvPicPr>
          <p:nvPr/>
        </p:nvPicPr>
        <p:blipFill>
          <a:blip r:embed="rId2"/>
          <a:srcRect l="4866" r="2946"/>
          <a:stretch>
            <a:fillRect/>
          </a:stretch>
        </p:blipFill>
        <p:spPr>
          <a:xfrm>
            <a:off x="726482" y="2693875"/>
            <a:ext cx="10739035" cy="3505200"/>
          </a:xfrm>
          <a:prstGeom prst="rect">
            <a:avLst/>
          </a:prstGeom>
        </p:spPr>
      </p:pic>
      <p:sp>
        <p:nvSpPr>
          <p:cNvPr id="7" name="Rectangle 6">
            <a:extLst>
              <a:ext uri="{FF2B5EF4-FFF2-40B4-BE49-F238E27FC236}">
                <a16:creationId xmlns:a16="http://schemas.microsoft.com/office/drawing/2014/main" id="{C543EBF8-F620-9A0D-89DD-D7D0F0B68803}"/>
              </a:ext>
            </a:extLst>
          </p:cNvPr>
          <p:cNvSpPr/>
          <p:nvPr/>
        </p:nvSpPr>
        <p:spPr>
          <a:xfrm>
            <a:off x="542441" y="5154509"/>
            <a:ext cx="11096786" cy="579864"/>
          </a:xfrm>
          <a:prstGeom prst="rect">
            <a:avLst/>
          </a:prstGeom>
          <a:noFill/>
          <a:ln w="57150">
            <a:solidFill>
              <a:srgbClr val="EA16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630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99C12-2A1B-076E-8E03-8977D144037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0F50297-B95C-7C35-3EC7-0B399D0A3B9B}"/>
              </a:ext>
            </a:extLst>
          </p:cNvPr>
          <p:cNvSpPr>
            <a:spLocks noGrp="1"/>
          </p:cNvSpPr>
          <p:nvPr>
            <p:ph type="title"/>
          </p:nvPr>
        </p:nvSpPr>
        <p:spPr/>
        <p:txBody>
          <a:bodyPr/>
          <a:lstStyle/>
          <a:p>
            <a:r>
              <a:rPr lang="en-CA" dirty="0"/>
              <a:t>School</a:t>
            </a:r>
          </a:p>
        </p:txBody>
      </p:sp>
      <p:sp>
        <p:nvSpPr>
          <p:cNvPr id="4" name="Content Placeholder 3">
            <a:extLst>
              <a:ext uri="{FF2B5EF4-FFF2-40B4-BE49-F238E27FC236}">
                <a16:creationId xmlns:a16="http://schemas.microsoft.com/office/drawing/2014/main" id="{0933C0D1-9447-D8E1-2264-BEA840601A94}"/>
              </a:ext>
            </a:extLst>
          </p:cNvPr>
          <p:cNvSpPr>
            <a:spLocks noGrp="1"/>
          </p:cNvSpPr>
          <p:nvPr>
            <p:ph idx="1"/>
          </p:nvPr>
        </p:nvSpPr>
        <p:spPr>
          <a:xfrm>
            <a:off x="838200" y="1703491"/>
            <a:ext cx="10515600" cy="833109"/>
          </a:xfrm>
        </p:spPr>
        <p:txBody>
          <a:bodyPr>
            <a:normAutofit/>
          </a:bodyPr>
          <a:lstStyle/>
          <a:p>
            <a:pPr marL="0" indent="0">
              <a:lnSpc>
                <a:spcPct val="115000"/>
              </a:lnSpc>
              <a:spcAft>
                <a:spcPts val="800"/>
              </a:spcAft>
              <a:buNone/>
            </a:pPr>
            <a:r>
              <a:rPr lang="en-CA" sz="1800" b="1" kern="100" dirty="0">
                <a:ea typeface="Aptos" panose="020B0004020202020204" pitchFamily="34" charset="0"/>
                <a:cs typeface="Times New Roman" panose="02020603050405020304" pitchFamily="18" charset="0"/>
              </a:rPr>
              <a:t>Global school health policies and practice survey (G-SHPPS) national factsheets available on the WHO data portal: </a:t>
            </a:r>
            <a:r>
              <a:rPr lang="en-CA" sz="1800" kern="100" dirty="0">
                <a:ea typeface="Aptos" panose="020B0004020202020204" pitchFamily="34" charset="0"/>
                <a:cs typeface="Times New Roman" panose="02020603050405020304" pitchFamily="18" charset="0"/>
              </a:rPr>
              <a:t>Indonesia example</a:t>
            </a: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796CBDE9-53DF-96EE-8B60-07C1FE8B4BBB}"/>
              </a:ext>
            </a:extLst>
          </p:cNvPr>
          <p:cNvSpPr>
            <a:spLocks noGrp="1"/>
          </p:cNvSpPr>
          <p:nvPr>
            <p:ph type="sldNum" sz="quarter" idx="12"/>
          </p:nvPr>
        </p:nvSpPr>
        <p:spPr/>
        <p:txBody>
          <a:bodyPr/>
          <a:lstStyle/>
          <a:p>
            <a:fld id="{4914A248-E922-43B9-BA40-8EF25FD61E09}" type="slidenum">
              <a:rPr lang="en-CA" smtClean="0"/>
              <a:t>19</a:t>
            </a:fld>
            <a:endParaRPr lang="en-CA"/>
          </a:p>
        </p:txBody>
      </p:sp>
      <p:cxnSp>
        <p:nvCxnSpPr>
          <p:cNvPr id="10" name="Straight Connector 9">
            <a:extLst>
              <a:ext uri="{FF2B5EF4-FFF2-40B4-BE49-F238E27FC236}">
                <a16:creationId xmlns:a16="http://schemas.microsoft.com/office/drawing/2014/main" id="{1754AE0E-E57F-4481-F901-2B7EE3AAF08C}"/>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2CB13CC-7F19-9E28-3B3A-612CD623F72A}"/>
              </a:ext>
            </a:extLst>
          </p:cNvPr>
          <p:cNvPicPr>
            <a:picLocks noChangeAspect="1"/>
          </p:cNvPicPr>
          <p:nvPr/>
        </p:nvPicPr>
        <p:blipFill>
          <a:blip r:embed="rId2"/>
          <a:stretch>
            <a:fillRect/>
          </a:stretch>
        </p:blipFill>
        <p:spPr>
          <a:xfrm>
            <a:off x="1286289" y="2496485"/>
            <a:ext cx="9231813" cy="2658024"/>
          </a:xfrm>
          <a:prstGeom prst="rect">
            <a:avLst/>
          </a:prstGeom>
        </p:spPr>
      </p:pic>
      <p:pic>
        <p:nvPicPr>
          <p:cNvPr id="11" name="Picture 10">
            <a:extLst>
              <a:ext uri="{FF2B5EF4-FFF2-40B4-BE49-F238E27FC236}">
                <a16:creationId xmlns:a16="http://schemas.microsoft.com/office/drawing/2014/main" id="{ACB154D3-638B-D2A5-9CF8-00E3BC282700}"/>
              </a:ext>
            </a:extLst>
          </p:cNvPr>
          <p:cNvPicPr>
            <a:picLocks noChangeAspect="1"/>
          </p:cNvPicPr>
          <p:nvPr/>
        </p:nvPicPr>
        <p:blipFill>
          <a:blip r:embed="rId3"/>
          <a:stretch>
            <a:fillRect/>
          </a:stretch>
        </p:blipFill>
        <p:spPr>
          <a:xfrm>
            <a:off x="1325670" y="5139011"/>
            <a:ext cx="9223428" cy="1517673"/>
          </a:xfrm>
          <a:prstGeom prst="rect">
            <a:avLst/>
          </a:prstGeom>
        </p:spPr>
      </p:pic>
    </p:spTree>
    <p:extLst>
      <p:ext uri="{BB962C8B-B14F-4D97-AF65-F5344CB8AC3E}">
        <p14:creationId xmlns:p14="http://schemas.microsoft.com/office/powerpoint/2010/main" val="252309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3AEB16-A7B7-A36B-0FCE-76E66969234A}"/>
              </a:ext>
            </a:extLst>
          </p:cNvPr>
          <p:cNvSpPr>
            <a:spLocks noGrp="1"/>
          </p:cNvSpPr>
          <p:nvPr>
            <p:ph type="title"/>
          </p:nvPr>
        </p:nvSpPr>
        <p:spPr/>
        <p:txBody>
          <a:bodyPr/>
          <a:lstStyle/>
          <a:p>
            <a:r>
              <a:rPr kumimoji="0" lang="fr-FR" sz="6000" b="0" i="0" u="none" strike="noStrike" kern="1200" cap="none" spc="0" normalizeH="0" baseline="0" noProof="0" dirty="0">
                <a:ln>
                  <a:noFill/>
                </a:ln>
                <a:effectLst/>
                <a:uLnTx/>
                <a:uFillTx/>
                <a:latin typeface="Aptos Display" panose="02110004020202020204"/>
                <a:ea typeface="+mj-ea"/>
                <a:cs typeface="+mj-cs"/>
              </a:rPr>
              <a:t>Agenda</a:t>
            </a:r>
            <a:endParaRPr lang="en-CA" dirty="0"/>
          </a:p>
        </p:txBody>
      </p:sp>
      <p:sp>
        <p:nvSpPr>
          <p:cNvPr id="8" name="Content Placeholder 7">
            <a:extLst>
              <a:ext uri="{FF2B5EF4-FFF2-40B4-BE49-F238E27FC236}">
                <a16:creationId xmlns:a16="http://schemas.microsoft.com/office/drawing/2014/main" id="{0959A085-5215-F8C1-F901-3932F7EFA9DE}"/>
              </a:ext>
            </a:extLst>
          </p:cNvPr>
          <p:cNvSpPr>
            <a:spLocks noGrp="1"/>
          </p:cNvSpPr>
          <p:nvPr>
            <p:ph idx="1"/>
          </p:nvPr>
        </p:nvSpPr>
        <p:spPr>
          <a:xfrm>
            <a:off x="838200" y="1825625"/>
            <a:ext cx="7518149" cy="4351338"/>
          </a:xfrm>
        </p:spPr>
        <p:txBody>
          <a:bodyPr>
            <a:normAutofit/>
          </a:bodyPr>
          <a:lstStyle/>
          <a:p>
            <a:r>
              <a:rPr lang="en-CA" sz="3600" dirty="0"/>
              <a:t>Introduction</a:t>
            </a:r>
          </a:p>
          <a:p>
            <a:r>
              <a:rPr lang="en-CA" sz="3600" dirty="0"/>
              <a:t>Data sources</a:t>
            </a:r>
          </a:p>
          <a:p>
            <a:r>
              <a:rPr lang="en-CA" sz="3600" dirty="0"/>
              <a:t>Auditing process</a:t>
            </a:r>
          </a:p>
          <a:p>
            <a:r>
              <a:rPr lang="en-CA" sz="3600" dirty="0"/>
              <a:t>Timeline reminders</a:t>
            </a:r>
          </a:p>
          <a:p>
            <a:r>
              <a:rPr lang="en-CA" sz="3600" dirty="0"/>
              <a:t>Most frequently asked questions</a:t>
            </a:r>
          </a:p>
          <a:p>
            <a:r>
              <a:rPr lang="en-CA" sz="3600" dirty="0"/>
              <a:t>Q&amp;A</a:t>
            </a:r>
          </a:p>
        </p:txBody>
      </p:sp>
      <p:sp>
        <p:nvSpPr>
          <p:cNvPr id="9" name="Slide Number Placeholder 8">
            <a:extLst>
              <a:ext uri="{FF2B5EF4-FFF2-40B4-BE49-F238E27FC236}">
                <a16:creationId xmlns:a16="http://schemas.microsoft.com/office/drawing/2014/main" id="{EA928FF2-9B02-B42F-1D03-A7FA2E59D093}"/>
              </a:ext>
            </a:extLst>
          </p:cNvPr>
          <p:cNvSpPr>
            <a:spLocks noGrp="1"/>
          </p:cNvSpPr>
          <p:nvPr>
            <p:ph type="sldNum" sz="quarter" idx="12"/>
          </p:nvPr>
        </p:nvSpPr>
        <p:spPr/>
        <p:txBody>
          <a:bodyPr/>
          <a:lstStyle/>
          <a:p>
            <a:fld id="{4914A248-E922-43B9-BA40-8EF25FD61E09}" type="slidenum">
              <a:rPr lang="en-CA" smtClean="0"/>
              <a:t>2</a:t>
            </a:fld>
            <a:endParaRPr lang="en-CA"/>
          </a:p>
        </p:txBody>
      </p:sp>
      <p:cxnSp>
        <p:nvCxnSpPr>
          <p:cNvPr id="10" name="Straight Connector 9">
            <a:extLst>
              <a:ext uri="{FF2B5EF4-FFF2-40B4-BE49-F238E27FC236}">
                <a16:creationId xmlns:a16="http://schemas.microsoft.com/office/drawing/2014/main" id="{7C598DFC-8C4B-6091-8B45-D7D51FE49615}"/>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5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91762-5279-6161-A5BE-4A14B300CE4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D6CC7A3-F684-AE10-0DE5-69DA2BCDB7C0}"/>
              </a:ext>
            </a:extLst>
          </p:cNvPr>
          <p:cNvSpPr>
            <a:spLocks noGrp="1"/>
          </p:cNvSpPr>
          <p:nvPr>
            <p:ph type="title"/>
          </p:nvPr>
        </p:nvSpPr>
        <p:spPr/>
        <p:txBody>
          <a:bodyPr/>
          <a:lstStyle/>
          <a:p>
            <a:r>
              <a:rPr lang="en-CA" dirty="0"/>
              <a:t>School</a:t>
            </a:r>
          </a:p>
        </p:txBody>
      </p:sp>
      <p:sp>
        <p:nvSpPr>
          <p:cNvPr id="4" name="Content Placeholder 3">
            <a:extLst>
              <a:ext uri="{FF2B5EF4-FFF2-40B4-BE49-F238E27FC236}">
                <a16:creationId xmlns:a16="http://schemas.microsoft.com/office/drawing/2014/main" id="{EC42CCCD-519D-7682-3A9C-2091B52CA033}"/>
              </a:ext>
            </a:extLst>
          </p:cNvPr>
          <p:cNvSpPr>
            <a:spLocks noGrp="1"/>
          </p:cNvSpPr>
          <p:nvPr>
            <p:ph idx="1"/>
          </p:nvPr>
        </p:nvSpPr>
        <p:spPr/>
        <p:txBody>
          <a:bodyPr>
            <a:normAutofit lnSpcReduction="10000"/>
          </a:bodyPr>
          <a:lstStyle/>
          <a:p>
            <a:pPr marL="0" indent="0">
              <a:lnSpc>
                <a:spcPct val="115000"/>
              </a:lnSpc>
              <a:spcAft>
                <a:spcPts val="800"/>
              </a:spcAft>
              <a:buNone/>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OECD Data portal</a:t>
            </a:r>
            <a:r>
              <a:rPr lang="en-CA" b="1" kern="100" dirty="0">
                <a:latin typeface="Aptos" panose="020B0004020202020204" pitchFamily="34" charset="0"/>
                <a:ea typeface="Aptos" panose="020B0004020202020204" pitchFamily="34" charset="0"/>
                <a:cs typeface="Times New Roman" panose="02020603050405020304" pitchFamily="18" charset="0"/>
              </a:rPr>
              <a:t>: </a:t>
            </a:r>
            <a:r>
              <a:rPr lang="en-CA" dirty="0"/>
              <a:t>Instruction time </a:t>
            </a:r>
            <a:r>
              <a:rPr lang="en-CA" u="sng" dirty="0"/>
              <a:t>per subject </a:t>
            </a:r>
            <a:r>
              <a:rPr lang="en-CA" dirty="0"/>
              <a:t>by level of education</a:t>
            </a:r>
          </a:p>
          <a:p>
            <a:r>
              <a:rPr lang="en-CA" b="1" dirty="0"/>
              <a:t>Type of educational institution: </a:t>
            </a:r>
            <a:r>
              <a:rPr lang="en-CA" dirty="0"/>
              <a:t>Public educational institutions</a:t>
            </a:r>
          </a:p>
          <a:p>
            <a:r>
              <a:rPr lang="en-CA" b="1" dirty="0"/>
              <a:t>Unit of measure: </a:t>
            </a:r>
            <a:r>
              <a:rPr lang="en-CA" dirty="0"/>
              <a:t>Percentage of compulsory instruction time</a:t>
            </a:r>
          </a:p>
          <a:p>
            <a:r>
              <a:rPr lang="en-CA" b="1" dirty="0"/>
              <a:t>Education levels: </a:t>
            </a:r>
            <a:r>
              <a:rPr lang="en-CA" dirty="0"/>
              <a:t>Primary education; Lower secondary general education</a:t>
            </a:r>
          </a:p>
          <a:p>
            <a:r>
              <a:rPr lang="en-CA" dirty="0"/>
              <a:t>Data refers to the reference year 2025 (school year 2024/25 or 2025)</a:t>
            </a:r>
          </a:p>
          <a:p>
            <a:r>
              <a:rPr lang="en-CA" dirty="0"/>
              <a:t>Includes a few non-OECD countries</a:t>
            </a:r>
          </a:p>
        </p:txBody>
      </p:sp>
      <p:sp>
        <p:nvSpPr>
          <p:cNvPr id="9" name="Slide Number Placeholder 8">
            <a:extLst>
              <a:ext uri="{FF2B5EF4-FFF2-40B4-BE49-F238E27FC236}">
                <a16:creationId xmlns:a16="http://schemas.microsoft.com/office/drawing/2014/main" id="{3FB667B6-08E8-8E43-CFE8-85BBA0202761}"/>
              </a:ext>
            </a:extLst>
          </p:cNvPr>
          <p:cNvSpPr>
            <a:spLocks noGrp="1"/>
          </p:cNvSpPr>
          <p:nvPr>
            <p:ph type="sldNum" sz="quarter" idx="12"/>
          </p:nvPr>
        </p:nvSpPr>
        <p:spPr/>
        <p:txBody>
          <a:bodyPr/>
          <a:lstStyle/>
          <a:p>
            <a:fld id="{4914A248-E922-43B9-BA40-8EF25FD61E09}" type="slidenum">
              <a:rPr lang="en-CA" smtClean="0"/>
              <a:t>20</a:t>
            </a:fld>
            <a:endParaRPr lang="en-CA"/>
          </a:p>
        </p:txBody>
      </p:sp>
      <p:cxnSp>
        <p:nvCxnSpPr>
          <p:cNvPr id="10" name="Straight Connector 9">
            <a:extLst>
              <a:ext uri="{FF2B5EF4-FFF2-40B4-BE49-F238E27FC236}">
                <a16:creationId xmlns:a16="http://schemas.microsoft.com/office/drawing/2014/main" id="{09B36735-5A47-20E9-568A-99E9C5DD48BB}"/>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6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B7314-0DB0-B55D-02AB-EAE8D3DFEFA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A63E8B-5AEB-EA11-DC23-BC95569C447A}"/>
              </a:ext>
            </a:extLst>
          </p:cNvPr>
          <p:cNvSpPr>
            <a:spLocks noGrp="1"/>
          </p:cNvSpPr>
          <p:nvPr>
            <p:ph type="title"/>
          </p:nvPr>
        </p:nvSpPr>
        <p:spPr/>
        <p:txBody>
          <a:bodyPr/>
          <a:lstStyle/>
          <a:p>
            <a:r>
              <a:rPr lang="en-CA" dirty="0"/>
              <a:t>OECD Data portal</a:t>
            </a:r>
          </a:p>
        </p:txBody>
      </p:sp>
      <p:sp>
        <p:nvSpPr>
          <p:cNvPr id="9" name="Slide Number Placeholder 8">
            <a:extLst>
              <a:ext uri="{FF2B5EF4-FFF2-40B4-BE49-F238E27FC236}">
                <a16:creationId xmlns:a16="http://schemas.microsoft.com/office/drawing/2014/main" id="{A57948DE-512A-524A-888B-A16EDE947E16}"/>
              </a:ext>
            </a:extLst>
          </p:cNvPr>
          <p:cNvSpPr>
            <a:spLocks noGrp="1"/>
          </p:cNvSpPr>
          <p:nvPr>
            <p:ph type="sldNum" sz="quarter" idx="12"/>
          </p:nvPr>
        </p:nvSpPr>
        <p:spPr/>
        <p:txBody>
          <a:bodyPr/>
          <a:lstStyle/>
          <a:p>
            <a:fld id="{4914A248-E922-43B9-BA40-8EF25FD61E09}" type="slidenum">
              <a:rPr lang="en-CA" smtClean="0"/>
              <a:t>21</a:t>
            </a:fld>
            <a:endParaRPr lang="en-CA"/>
          </a:p>
        </p:txBody>
      </p:sp>
      <p:cxnSp>
        <p:nvCxnSpPr>
          <p:cNvPr id="10" name="Straight Connector 9">
            <a:extLst>
              <a:ext uri="{FF2B5EF4-FFF2-40B4-BE49-F238E27FC236}">
                <a16:creationId xmlns:a16="http://schemas.microsoft.com/office/drawing/2014/main" id="{49F239A1-9824-7D91-901B-D8181FE1D427}"/>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EADD6A5A-6226-64D9-A6CC-2B78249B5EB6}"/>
              </a:ext>
            </a:extLst>
          </p:cNvPr>
          <p:cNvPicPr>
            <a:picLocks noChangeAspect="1"/>
          </p:cNvPicPr>
          <p:nvPr/>
        </p:nvPicPr>
        <p:blipFill>
          <a:blip r:embed="rId2"/>
          <a:srcRect t="6481" r="667" b="1990"/>
          <a:stretch>
            <a:fillRect/>
          </a:stretch>
        </p:blipFill>
        <p:spPr>
          <a:xfrm>
            <a:off x="914400" y="1579518"/>
            <a:ext cx="6202652" cy="5278482"/>
          </a:xfrm>
          <a:prstGeom prst="rect">
            <a:avLst/>
          </a:prstGeom>
        </p:spPr>
      </p:pic>
      <p:sp>
        <p:nvSpPr>
          <p:cNvPr id="13" name="TextBox 12">
            <a:extLst>
              <a:ext uri="{FF2B5EF4-FFF2-40B4-BE49-F238E27FC236}">
                <a16:creationId xmlns:a16="http://schemas.microsoft.com/office/drawing/2014/main" id="{C50054D0-7CA0-42FB-C0E9-E3CF8D5A9281}"/>
              </a:ext>
            </a:extLst>
          </p:cNvPr>
          <p:cNvSpPr txBox="1"/>
          <p:nvPr/>
        </p:nvSpPr>
        <p:spPr>
          <a:xfrm>
            <a:off x="7561741" y="3757094"/>
            <a:ext cx="4380049" cy="461665"/>
          </a:xfrm>
          <a:prstGeom prst="rect">
            <a:avLst/>
          </a:prstGeom>
          <a:noFill/>
        </p:spPr>
        <p:txBody>
          <a:bodyPr wrap="square">
            <a:spAutoFit/>
          </a:bodyPr>
          <a:lstStyle/>
          <a:p>
            <a:r>
              <a:rPr lang="en-CA" sz="2400" dirty="0"/>
              <a:t>https://data-explorer.oecd.org/</a:t>
            </a:r>
          </a:p>
        </p:txBody>
      </p:sp>
    </p:spTree>
    <p:extLst>
      <p:ext uri="{BB962C8B-B14F-4D97-AF65-F5344CB8AC3E}">
        <p14:creationId xmlns:p14="http://schemas.microsoft.com/office/powerpoint/2010/main" val="4291937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DD27-08FB-FAB2-5942-E791B7BDFAB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EF6CF2B-559D-E523-1C0B-DDDFB3C1AB48}"/>
              </a:ext>
            </a:extLst>
          </p:cNvPr>
          <p:cNvSpPr>
            <a:spLocks noGrp="1"/>
          </p:cNvSpPr>
          <p:nvPr>
            <p:ph type="title"/>
          </p:nvPr>
        </p:nvSpPr>
        <p:spPr/>
        <p:txBody>
          <a:bodyPr/>
          <a:lstStyle/>
          <a:p>
            <a:r>
              <a:rPr lang="en-CA" dirty="0"/>
              <a:t>School</a:t>
            </a:r>
          </a:p>
        </p:txBody>
      </p:sp>
      <p:sp>
        <p:nvSpPr>
          <p:cNvPr id="4" name="Content Placeholder 3">
            <a:extLst>
              <a:ext uri="{FF2B5EF4-FFF2-40B4-BE49-F238E27FC236}">
                <a16:creationId xmlns:a16="http://schemas.microsoft.com/office/drawing/2014/main" id="{A067B73E-8DE8-1B29-6EC1-F284069EE8DA}"/>
              </a:ext>
            </a:extLst>
          </p:cNvPr>
          <p:cNvSpPr>
            <a:spLocks noGrp="1"/>
          </p:cNvSpPr>
          <p:nvPr>
            <p:ph idx="1"/>
          </p:nvPr>
        </p:nvSpPr>
        <p:spPr/>
        <p:txBody>
          <a:bodyPr>
            <a:normAutofit lnSpcReduction="10000"/>
          </a:bodyPr>
          <a:lstStyle/>
          <a:p>
            <a:pPr marL="0" indent="0">
              <a:lnSpc>
                <a:spcPct val="115000"/>
              </a:lnSpc>
              <a:spcAft>
                <a:spcPts val="800"/>
              </a:spcAft>
              <a:buNone/>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OECD Data portal</a:t>
            </a:r>
            <a:r>
              <a:rPr lang="en-CA" b="1" kern="100" dirty="0">
                <a:latin typeface="Aptos" panose="020B0004020202020204" pitchFamily="34" charset="0"/>
                <a:ea typeface="Aptos" panose="020B0004020202020204" pitchFamily="34" charset="0"/>
                <a:cs typeface="Times New Roman" panose="02020603050405020304" pitchFamily="18" charset="0"/>
              </a:rPr>
              <a:t>: </a:t>
            </a:r>
            <a:r>
              <a:rPr lang="en-CA" dirty="0"/>
              <a:t>Instruction time </a:t>
            </a:r>
            <a:r>
              <a:rPr lang="en-CA" u="sng" dirty="0"/>
              <a:t>per subject </a:t>
            </a:r>
            <a:r>
              <a:rPr lang="en-CA" dirty="0"/>
              <a:t>by level of education</a:t>
            </a:r>
          </a:p>
          <a:p>
            <a:r>
              <a:rPr lang="en-CA" b="1" dirty="0"/>
              <a:t>Type of educational institution: </a:t>
            </a:r>
            <a:r>
              <a:rPr lang="en-CA" dirty="0"/>
              <a:t>Public educational institutions</a:t>
            </a:r>
          </a:p>
          <a:p>
            <a:r>
              <a:rPr lang="en-CA" b="1" dirty="0"/>
              <a:t>Unit of measure: </a:t>
            </a:r>
            <a:r>
              <a:rPr lang="en-CA" dirty="0"/>
              <a:t>Percentage of compulsory instruction time</a:t>
            </a:r>
          </a:p>
          <a:p>
            <a:r>
              <a:rPr lang="en-CA" b="1" dirty="0"/>
              <a:t>Education levels: </a:t>
            </a:r>
            <a:r>
              <a:rPr lang="en-CA" dirty="0"/>
              <a:t>Primary education; Lower secondary general education</a:t>
            </a:r>
          </a:p>
          <a:p>
            <a:r>
              <a:rPr lang="en-CA" dirty="0"/>
              <a:t>Data refers to the reference year 2025 (school year 2024/25 or 2025)</a:t>
            </a:r>
          </a:p>
          <a:p>
            <a:r>
              <a:rPr lang="en-CA" dirty="0"/>
              <a:t>Includes a few non-OECD countries</a:t>
            </a:r>
          </a:p>
        </p:txBody>
      </p:sp>
      <p:sp>
        <p:nvSpPr>
          <p:cNvPr id="9" name="Slide Number Placeholder 8">
            <a:extLst>
              <a:ext uri="{FF2B5EF4-FFF2-40B4-BE49-F238E27FC236}">
                <a16:creationId xmlns:a16="http://schemas.microsoft.com/office/drawing/2014/main" id="{D863EB40-2430-6D8C-A385-E8BA6C653828}"/>
              </a:ext>
            </a:extLst>
          </p:cNvPr>
          <p:cNvSpPr>
            <a:spLocks noGrp="1"/>
          </p:cNvSpPr>
          <p:nvPr>
            <p:ph type="sldNum" sz="quarter" idx="12"/>
          </p:nvPr>
        </p:nvSpPr>
        <p:spPr/>
        <p:txBody>
          <a:bodyPr/>
          <a:lstStyle/>
          <a:p>
            <a:fld id="{4914A248-E922-43B9-BA40-8EF25FD61E09}" type="slidenum">
              <a:rPr lang="en-CA" smtClean="0"/>
              <a:t>22</a:t>
            </a:fld>
            <a:endParaRPr lang="en-CA"/>
          </a:p>
        </p:txBody>
      </p:sp>
      <p:cxnSp>
        <p:nvCxnSpPr>
          <p:cNvPr id="10" name="Straight Connector 9">
            <a:extLst>
              <a:ext uri="{FF2B5EF4-FFF2-40B4-BE49-F238E27FC236}">
                <a16:creationId xmlns:a16="http://schemas.microsoft.com/office/drawing/2014/main" id="{CFE80D36-D4CA-DEAF-49F6-FA33C9A9B139}"/>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28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27ABD-6F33-98BB-7032-E8918E727FF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0B45EE0-0AB2-EB49-3993-9A92510235F0}"/>
              </a:ext>
            </a:extLst>
          </p:cNvPr>
          <p:cNvSpPr>
            <a:spLocks noGrp="1"/>
          </p:cNvSpPr>
          <p:nvPr>
            <p:ph type="title"/>
          </p:nvPr>
        </p:nvSpPr>
        <p:spPr/>
        <p:txBody>
          <a:bodyPr/>
          <a:lstStyle/>
          <a:p>
            <a:r>
              <a:rPr lang="en-CA" dirty="0"/>
              <a:t>OECD Data portal</a:t>
            </a:r>
          </a:p>
        </p:txBody>
      </p:sp>
      <p:sp>
        <p:nvSpPr>
          <p:cNvPr id="9" name="Slide Number Placeholder 8">
            <a:extLst>
              <a:ext uri="{FF2B5EF4-FFF2-40B4-BE49-F238E27FC236}">
                <a16:creationId xmlns:a16="http://schemas.microsoft.com/office/drawing/2014/main" id="{10149177-336C-9F51-7117-79BD9FD69D80}"/>
              </a:ext>
            </a:extLst>
          </p:cNvPr>
          <p:cNvSpPr>
            <a:spLocks noGrp="1"/>
          </p:cNvSpPr>
          <p:nvPr>
            <p:ph type="sldNum" sz="quarter" idx="12"/>
          </p:nvPr>
        </p:nvSpPr>
        <p:spPr/>
        <p:txBody>
          <a:bodyPr/>
          <a:lstStyle/>
          <a:p>
            <a:fld id="{4914A248-E922-43B9-BA40-8EF25FD61E09}" type="slidenum">
              <a:rPr lang="en-CA" smtClean="0"/>
              <a:t>23</a:t>
            </a:fld>
            <a:endParaRPr lang="en-CA"/>
          </a:p>
        </p:txBody>
      </p:sp>
      <p:cxnSp>
        <p:nvCxnSpPr>
          <p:cNvPr id="10" name="Straight Connector 9">
            <a:extLst>
              <a:ext uri="{FF2B5EF4-FFF2-40B4-BE49-F238E27FC236}">
                <a16:creationId xmlns:a16="http://schemas.microsoft.com/office/drawing/2014/main" id="{517B25EC-6C1B-DACC-8C7D-D3E8F04063E4}"/>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EB0ACF6-224E-ECB4-F0C5-2503A55242C9}"/>
              </a:ext>
            </a:extLst>
          </p:cNvPr>
          <p:cNvSpPr txBox="1"/>
          <p:nvPr/>
        </p:nvSpPr>
        <p:spPr>
          <a:xfrm>
            <a:off x="8467296" y="2869357"/>
            <a:ext cx="3319815" cy="2308324"/>
          </a:xfrm>
          <a:prstGeom prst="rect">
            <a:avLst/>
          </a:prstGeom>
          <a:noFill/>
        </p:spPr>
        <p:txBody>
          <a:bodyPr wrap="square">
            <a:spAutoFit/>
          </a:bodyPr>
          <a:lstStyle/>
          <a:p>
            <a:r>
              <a:rPr lang="en-CA" dirty="0"/>
              <a:t>https://data-explorer.oecd.org/</a:t>
            </a:r>
            <a:r>
              <a:rPr lang="en-CA" dirty="0" err="1"/>
              <a:t>vis?lc</a:t>
            </a:r>
            <a:r>
              <a:rPr lang="en-CA" dirty="0"/>
              <a:t>=</a:t>
            </a:r>
            <a:r>
              <a:rPr lang="en-CA" dirty="0" err="1"/>
              <a:t>en&amp;df</a:t>
            </a:r>
            <a:r>
              <a:rPr lang="en-CA" dirty="0"/>
              <a:t>[ds]=</a:t>
            </a:r>
            <a:r>
              <a:rPr lang="en-CA" dirty="0" err="1"/>
              <a:t>dsDisseminateFinalDMZ&amp;df</a:t>
            </a:r>
            <a:r>
              <a:rPr lang="en-CA" dirty="0"/>
              <a:t>[id]=DSD_EAG_IT%40DF_EAG_IT_SUBJ_ISCED&amp;df[ag]=</a:t>
            </a:r>
            <a:r>
              <a:rPr lang="en-CA" dirty="0" err="1"/>
              <a:t>OECD.EDU.IMEP&amp;df</a:t>
            </a:r>
            <a:r>
              <a:rPr lang="en-CA" dirty="0"/>
              <a:t>[vs]=1.1&amp;dq=....ISCED11_1%2BISCED11_24..&amp;to[TIME]=</a:t>
            </a:r>
            <a:r>
              <a:rPr lang="en-CA" dirty="0" err="1"/>
              <a:t>false&amp;vw</a:t>
            </a:r>
            <a:r>
              <a:rPr lang="en-CA" dirty="0"/>
              <a:t>=tb </a:t>
            </a:r>
          </a:p>
        </p:txBody>
      </p:sp>
      <p:pic>
        <p:nvPicPr>
          <p:cNvPr id="8" name="Picture 7">
            <a:extLst>
              <a:ext uri="{FF2B5EF4-FFF2-40B4-BE49-F238E27FC236}">
                <a16:creationId xmlns:a16="http://schemas.microsoft.com/office/drawing/2014/main" id="{314A49B0-AC9F-F2AA-FFBC-C55EE2410E88}"/>
              </a:ext>
            </a:extLst>
          </p:cNvPr>
          <p:cNvPicPr>
            <a:picLocks noChangeAspect="1"/>
          </p:cNvPicPr>
          <p:nvPr/>
        </p:nvPicPr>
        <p:blipFill>
          <a:blip r:embed="rId2"/>
          <a:stretch>
            <a:fillRect/>
          </a:stretch>
        </p:blipFill>
        <p:spPr>
          <a:xfrm>
            <a:off x="914400" y="1611370"/>
            <a:ext cx="7476696" cy="5246630"/>
          </a:xfrm>
          <a:prstGeom prst="rect">
            <a:avLst/>
          </a:prstGeom>
        </p:spPr>
      </p:pic>
    </p:spTree>
    <p:extLst>
      <p:ext uri="{BB962C8B-B14F-4D97-AF65-F5344CB8AC3E}">
        <p14:creationId xmlns:p14="http://schemas.microsoft.com/office/powerpoint/2010/main" val="2689874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9525-0645-7BF4-B50A-B10C154BEC3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30ED4E-C3A4-5288-5E68-6AA684B4FA28}"/>
              </a:ext>
            </a:extLst>
          </p:cNvPr>
          <p:cNvSpPr>
            <a:spLocks noGrp="1"/>
          </p:cNvSpPr>
          <p:nvPr>
            <p:ph type="title"/>
          </p:nvPr>
        </p:nvSpPr>
        <p:spPr/>
        <p:txBody>
          <a:bodyPr/>
          <a:lstStyle/>
          <a:p>
            <a:r>
              <a:rPr lang="en-CA" dirty="0"/>
              <a:t>OECD Data portal</a:t>
            </a:r>
          </a:p>
        </p:txBody>
      </p:sp>
      <p:sp>
        <p:nvSpPr>
          <p:cNvPr id="9" name="Slide Number Placeholder 8">
            <a:extLst>
              <a:ext uri="{FF2B5EF4-FFF2-40B4-BE49-F238E27FC236}">
                <a16:creationId xmlns:a16="http://schemas.microsoft.com/office/drawing/2014/main" id="{6F28B6F6-1300-6F29-FD80-76558D0EFE24}"/>
              </a:ext>
            </a:extLst>
          </p:cNvPr>
          <p:cNvSpPr>
            <a:spLocks noGrp="1"/>
          </p:cNvSpPr>
          <p:nvPr>
            <p:ph type="sldNum" sz="quarter" idx="12"/>
          </p:nvPr>
        </p:nvSpPr>
        <p:spPr/>
        <p:txBody>
          <a:bodyPr/>
          <a:lstStyle/>
          <a:p>
            <a:fld id="{4914A248-E922-43B9-BA40-8EF25FD61E09}" type="slidenum">
              <a:rPr lang="en-CA" smtClean="0"/>
              <a:t>24</a:t>
            </a:fld>
            <a:endParaRPr lang="en-CA"/>
          </a:p>
        </p:txBody>
      </p:sp>
      <p:cxnSp>
        <p:nvCxnSpPr>
          <p:cNvPr id="10" name="Straight Connector 9">
            <a:extLst>
              <a:ext uri="{FF2B5EF4-FFF2-40B4-BE49-F238E27FC236}">
                <a16:creationId xmlns:a16="http://schemas.microsoft.com/office/drawing/2014/main" id="{A634A5D6-6E4D-7963-438D-6B99F96CEF67}"/>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A6BD8897-FB14-0D19-5AA1-63E967E514C1}"/>
              </a:ext>
            </a:extLst>
          </p:cNvPr>
          <p:cNvPicPr>
            <a:picLocks noChangeAspect="1"/>
          </p:cNvPicPr>
          <p:nvPr/>
        </p:nvPicPr>
        <p:blipFill>
          <a:blip r:embed="rId2"/>
          <a:srcRect t="75423"/>
          <a:stretch>
            <a:fillRect/>
          </a:stretch>
        </p:blipFill>
        <p:spPr>
          <a:xfrm>
            <a:off x="35251" y="4646188"/>
            <a:ext cx="12156749" cy="2205882"/>
          </a:xfrm>
          <a:prstGeom prst="rect">
            <a:avLst/>
          </a:prstGeom>
        </p:spPr>
      </p:pic>
      <p:pic>
        <p:nvPicPr>
          <p:cNvPr id="7" name="Picture 6">
            <a:extLst>
              <a:ext uri="{FF2B5EF4-FFF2-40B4-BE49-F238E27FC236}">
                <a16:creationId xmlns:a16="http://schemas.microsoft.com/office/drawing/2014/main" id="{735DD550-6C52-16F0-0AD8-70605448603C}"/>
              </a:ext>
            </a:extLst>
          </p:cNvPr>
          <p:cNvPicPr>
            <a:picLocks noChangeAspect="1"/>
          </p:cNvPicPr>
          <p:nvPr/>
        </p:nvPicPr>
        <p:blipFill>
          <a:blip r:embed="rId2"/>
          <a:srcRect b="97282"/>
          <a:stretch>
            <a:fillRect/>
          </a:stretch>
        </p:blipFill>
        <p:spPr>
          <a:xfrm>
            <a:off x="35252" y="4429578"/>
            <a:ext cx="12156748" cy="243906"/>
          </a:xfrm>
          <a:prstGeom prst="rect">
            <a:avLst/>
          </a:prstGeom>
        </p:spPr>
      </p:pic>
      <p:pic>
        <p:nvPicPr>
          <p:cNvPr id="12" name="Picture 11">
            <a:extLst>
              <a:ext uri="{FF2B5EF4-FFF2-40B4-BE49-F238E27FC236}">
                <a16:creationId xmlns:a16="http://schemas.microsoft.com/office/drawing/2014/main" id="{01E54392-1365-642E-BE0A-D2C3CC6E91B3}"/>
              </a:ext>
            </a:extLst>
          </p:cNvPr>
          <p:cNvPicPr>
            <a:picLocks noChangeAspect="1"/>
          </p:cNvPicPr>
          <p:nvPr/>
        </p:nvPicPr>
        <p:blipFill>
          <a:blip r:embed="rId3"/>
          <a:srcRect r="26157"/>
          <a:stretch>
            <a:fillRect/>
          </a:stretch>
        </p:blipFill>
        <p:spPr>
          <a:xfrm>
            <a:off x="35251" y="2136857"/>
            <a:ext cx="8207997" cy="1923815"/>
          </a:xfrm>
          <a:prstGeom prst="rect">
            <a:avLst/>
          </a:prstGeom>
        </p:spPr>
      </p:pic>
      <p:sp>
        <p:nvSpPr>
          <p:cNvPr id="16" name="TextBox 15">
            <a:extLst>
              <a:ext uri="{FF2B5EF4-FFF2-40B4-BE49-F238E27FC236}">
                <a16:creationId xmlns:a16="http://schemas.microsoft.com/office/drawing/2014/main" id="{EBC19C50-BB88-E8B6-C89E-E57860FE6A1E}"/>
              </a:ext>
            </a:extLst>
          </p:cNvPr>
          <p:cNvSpPr txBox="1"/>
          <p:nvPr/>
        </p:nvSpPr>
        <p:spPr>
          <a:xfrm>
            <a:off x="8610600" y="1728540"/>
            <a:ext cx="3330618" cy="2554545"/>
          </a:xfrm>
          <a:prstGeom prst="rect">
            <a:avLst/>
          </a:prstGeom>
          <a:noFill/>
        </p:spPr>
        <p:txBody>
          <a:bodyPr wrap="square">
            <a:spAutoFit/>
          </a:bodyPr>
          <a:lstStyle/>
          <a:p>
            <a:r>
              <a:rPr lang="en-CA" sz="1600" dirty="0"/>
              <a:t>https://data-explorer.oecd.org/</a:t>
            </a:r>
            <a:r>
              <a:rPr lang="en-CA" sz="1600" dirty="0" err="1"/>
              <a:t>vis?pg</a:t>
            </a:r>
            <a:r>
              <a:rPr lang="en-CA" sz="1600" dirty="0"/>
              <a:t>=80&amp;fs[0]=Topic%2C0%7CEducation%20and%20skills%23EDU%23&amp;snb=107&amp;fc=</a:t>
            </a:r>
            <a:r>
              <a:rPr lang="en-CA" sz="1600" dirty="0" err="1"/>
              <a:t>Topic&amp;bp</a:t>
            </a:r>
            <a:r>
              <a:rPr lang="en-CA" sz="1600" dirty="0"/>
              <a:t>=</a:t>
            </a:r>
            <a:r>
              <a:rPr lang="en-CA" sz="1600" dirty="0" err="1"/>
              <a:t>true&amp;df</a:t>
            </a:r>
            <a:r>
              <a:rPr lang="en-CA" sz="1600" dirty="0"/>
              <a:t>[ds]=</a:t>
            </a:r>
            <a:r>
              <a:rPr lang="en-CA" sz="1600" dirty="0" err="1"/>
              <a:t>dsDisseminateFinalDMZ&amp;df</a:t>
            </a:r>
            <a:r>
              <a:rPr lang="en-CA" sz="1600" dirty="0"/>
              <a:t>[id]=DSD_EAG_IT%40DF_EAG_IT_ALL&amp;df[ag]=</a:t>
            </a:r>
            <a:r>
              <a:rPr lang="en-CA" sz="1600" dirty="0" err="1"/>
              <a:t>OECD.EDU.IMEP&amp;df</a:t>
            </a:r>
            <a:r>
              <a:rPr lang="en-CA" sz="1600" dirty="0"/>
              <a:t>[vs]=1.1&amp;dq=CRI....ISCED11_1%2BISCED11_24%2BISCED11_34..&amp;to[TIME]=</a:t>
            </a:r>
            <a:r>
              <a:rPr lang="en-CA" sz="1600" dirty="0" err="1"/>
              <a:t>false&amp;vw</a:t>
            </a:r>
            <a:r>
              <a:rPr lang="en-CA" sz="1600" dirty="0"/>
              <a:t>=tb </a:t>
            </a:r>
          </a:p>
        </p:txBody>
      </p:sp>
    </p:spTree>
    <p:extLst>
      <p:ext uri="{BB962C8B-B14F-4D97-AF65-F5344CB8AC3E}">
        <p14:creationId xmlns:p14="http://schemas.microsoft.com/office/powerpoint/2010/main" val="423137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D2D4C-6653-F372-7B54-46E912A4C9B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2457AEF-95BD-408E-110C-6605F3363C25}"/>
              </a:ext>
            </a:extLst>
          </p:cNvPr>
          <p:cNvSpPr>
            <a:spLocks noGrp="1"/>
          </p:cNvSpPr>
          <p:nvPr>
            <p:ph type="title"/>
          </p:nvPr>
        </p:nvSpPr>
        <p:spPr/>
        <p:txBody>
          <a:bodyPr/>
          <a:lstStyle/>
          <a:p>
            <a:r>
              <a:rPr lang="en-CA" dirty="0"/>
              <a:t>Potential other sources of data</a:t>
            </a:r>
          </a:p>
        </p:txBody>
      </p:sp>
      <p:sp>
        <p:nvSpPr>
          <p:cNvPr id="4" name="Content Placeholder 3">
            <a:extLst>
              <a:ext uri="{FF2B5EF4-FFF2-40B4-BE49-F238E27FC236}">
                <a16:creationId xmlns:a16="http://schemas.microsoft.com/office/drawing/2014/main" id="{1B060E71-CE35-0D92-D573-48F23F48CF31}"/>
              </a:ext>
            </a:extLst>
          </p:cNvPr>
          <p:cNvSpPr>
            <a:spLocks noGrp="1"/>
          </p:cNvSpPr>
          <p:nvPr>
            <p:ph idx="1"/>
          </p:nvPr>
        </p:nvSpPr>
        <p:spPr/>
        <p:txBody>
          <a:bodyPr>
            <a:normAutofit fontScale="77500" lnSpcReduction="20000"/>
          </a:bodyPr>
          <a:lstStyle/>
          <a:p>
            <a:pPr marL="0" indent="0">
              <a:lnSpc>
                <a:spcPct val="115000"/>
              </a:lnSpc>
              <a:spcAft>
                <a:spcPts val="800"/>
              </a:spcAft>
              <a:buNone/>
            </a:pPr>
            <a:r>
              <a:rPr lang="en-CA" sz="2900" b="1" kern="100" dirty="0">
                <a:effectLst/>
                <a:ea typeface="Aptos" panose="020B0004020202020204" pitchFamily="34" charset="0"/>
                <a:cs typeface="Times New Roman" panose="02020603050405020304" pitchFamily="18" charset="0"/>
              </a:rPr>
              <a:t>WHO European Childhood Obesity Surveillance Initiative (</a:t>
            </a:r>
            <a:r>
              <a:rPr lang="en-CA" sz="2900" b="1" kern="100" dirty="0">
                <a:ea typeface="Aptos" panose="020B0004020202020204" pitchFamily="34" charset="0"/>
                <a:cs typeface="Times New Roman" panose="02020603050405020304" pitchFamily="18" charset="0"/>
              </a:rPr>
              <a:t>COSI): </a:t>
            </a:r>
            <a:r>
              <a:rPr lang="en-CA" sz="2900" kern="100" dirty="0">
                <a:ea typeface="Aptos" panose="020B0004020202020204" pitchFamily="34" charset="0"/>
                <a:cs typeface="Times New Roman" panose="02020603050405020304" pitchFamily="18" charset="0"/>
              </a:rPr>
              <a:t>homepage</a:t>
            </a:r>
            <a:r>
              <a:rPr lang="en-CA" sz="2900" b="1" kern="100" dirty="0">
                <a:ea typeface="Aptos" panose="020B0004020202020204" pitchFamily="34" charset="0"/>
                <a:cs typeface="Times New Roman" panose="02020603050405020304" pitchFamily="18" charset="0"/>
              </a:rPr>
              <a:t> </a:t>
            </a:r>
            <a:r>
              <a:rPr lang="en-CA" sz="2900" dirty="0"/>
              <a:t>Round 6 of COSI (2022–2024) – 48 participating countries listed here (page 2)</a:t>
            </a:r>
          </a:p>
          <a:p>
            <a:pPr>
              <a:lnSpc>
                <a:spcPct val="115000"/>
              </a:lnSpc>
              <a:spcAft>
                <a:spcPts val="800"/>
              </a:spcAft>
            </a:pPr>
            <a:r>
              <a:rPr lang="en-CA" kern="100" dirty="0">
                <a:latin typeface="Aptos" panose="020B0004020202020204" pitchFamily="34" charset="0"/>
                <a:ea typeface="Aptos" panose="020B0004020202020204" pitchFamily="34" charset="0"/>
                <a:cs typeface="Times New Roman" panose="02020603050405020304" pitchFamily="18" charset="0"/>
              </a:rPr>
              <a:t>Collects nationally representative data in 6 to 9 years</a:t>
            </a:r>
          </a:p>
          <a:p>
            <a:pPr>
              <a:lnSpc>
                <a:spcPct val="115000"/>
              </a:lnSpc>
              <a:spcAft>
                <a:spcPts val="800"/>
              </a:spcAft>
            </a:pPr>
            <a:r>
              <a:rPr lang="en-CA" dirty="0"/>
              <a:t>Collected data on physical activity, sedentary behaviour, family background, and school (environmental) characteristics such as the frequency of physical education lessons, availability of school playgrounds, and current and ongoing school initiatives organised to promote a healthy lifestyle (healthy eating, physical activity) – potential small variation of included topics by countries</a:t>
            </a:r>
          </a:p>
          <a:p>
            <a:pPr>
              <a:lnSpc>
                <a:spcPct val="115000"/>
              </a:lnSpc>
              <a:spcAft>
                <a:spcPts val="800"/>
              </a:spcAft>
            </a:pPr>
            <a:r>
              <a:rPr lang="en-CA" sz="2800" kern="100" dirty="0">
                <a:effectLst/>
                <a:latin typeface="Aptos" panose="020B0004020202020204" pitchFamily="34" charset="0"/>
                <a:ea typeface="Aptos" panose="020B0004020202020204" pitchFamily="34" charset="0"/>
                <a:cs typeface="Times New Roman" panose="02020603050405020304" pitchFamily="18" charset="0"/>
              </a:rPr>
              <a:t>No available open access </a:t>
            </a:r>
            <a:r>
              <a:rPr lang="en-CA" kern="100" dirty="0">
                <a:latin typeface="Aptos" panose="020B0004020202020204" pitchFamily="34" charset="0"/>
                <a:ea typeface="Aptos" panose="020B0004020202020204" pitchFamily="34" charset="0"/>
                <a:cs typeface="Times New Roman" panose="02020603050405020304" pitchFamily="18" charset="0"/>
              </a:rPr>
              <a:t>international data/report – some national reports can be found, e.g., Ireland. Maybe available national data can be shared upon reasonable request by your team? (</a:t>
            </a:r>
            <a:r>
              <a:rPr lang="en-CA" dirty="0"/>
              <a:t>eunutrition@who.int)</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444A6640-8DB3-3ACE-2EB8-AA1691E634CC}"/>
              </a:ext>
            </a:extLst>
          </p:cNvPr>
          <p:cNvSpPr>
            <a:spLocks noGrp="1"/>
          </p:cNvSpPr>
          <p:nvPr>
            <p:ph type="sldNum" sz="quarter" idx="12"/>
          </p:nvPr>
        </p:nvSpPr>
        <p:spPr/>
        <p:txBody>
          <a:bodyPr/>
          <a:lstStyle/>
          <a:p>
            <a:fld id="{4914A248-E922-43B9-BA40-8EF25FD61E09}" type="slidenum">
              <a:rPr lang="en-CA" smtClean="0"/>
              <a:t>25</a:t>
            </a:fld>
            <a:endParaRPr lang="en-CA"/>
          </a:p>
        </p:txBody>
      </p:sp>
      <p:cxnSp>
        <p:nvCxnSpPr>
          <p:cNvPr id="10" name="Straight Connector 9">
            <a:extLst>
              <a:ext uri="{FF2B5EF4-FFF2-40B4-BE49-F238E27FC236}">
                <a16:creationId xmlns:a16="http://schemas.microsoft.com/office/drawing/2014/main" id="{D0A8BFBB-17C8-C4FC-B944-C6DC1506DEE2}"/>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66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82F21-02AB-FE32-B06C-2F13180A009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D007D62-4953-DFC9-896F-8534C451234C}"/>
              </a:ext>
            </a:extLst>
          </p:cNvPr>
          <p:cNvSpPr>
            <a:spLocks noGrp="1"/>
          </p:cNvSpPr>
          <p:nvPr>
            <p:ph type="title"/>
          </p:nvPr>
        </p:nvSpPr>
        <p:spPr/>
        <p:txBody>
          <a:bodyPr/>
          <a:lstStyle/>
          <a:p>
            <a:r>
              <a:rPr lang="en-CA" dirty="0"/>
              <a:t>Potential other sources of data</a:t>
            </a:r>
          </a:p>
        </p:txBody>
      </p:sp>
      <p:sp>
        <p:nvSpPr>
          <p:cNvPr id="4" name="Content Placeholder 3">
            <a:extLst>
              <a:ext uri="{FF2B5EF4-FFF2-40B4-BE49-F238E27FC236}">
                <a16:creationId xmlns:a16="http://schemas.microsoft.com/office/drawing/2014/main" id="{93C70D24-0B1A-66DF-9C04-34241DF57DAD}"/>
              </a:ext>
            </a:extLst>
          </p:cNvPr>
          <p:cNvSpPr>
            <a:spLocks noGrp="1"/>
          </p:cNvSpPr>
          <p:nvPr>
            <p:ph idx="1"/>
          </p:nvPr>
        </p:nvSpPr>
        <p:spPr/>
        <p:txBody>
          <a:bodyPr>
            <a:normAutofit fontScale="92500"/>
          </a:bodyPr>
          <a:lstStyle/>
          <a:p>
            <a:pPr marL="0" indent="0">
              <a:buNone/>
            </a:pPr>
            <a:r>
              <a:rPr lang="en-CA" b="1" dirty="0"/>
              <a:t>Broaden Your Data Search</a:t>
            </a:r>
          </a:p>
          <a:p>
            <a:r>
              <a:rPr lang="en-CA" b="1" dirty="0"/>
              <a:t>Don’t stop at the big surveys (HBSC, GSHS, OECD…) — explore further!</a:t>
            </a:r>
            <a:endParaRPr lang="en-CA" dirty="0"/>
          </a:p>
          <a:p>
            <a:r>
              <a:rPr lang="en-CA" b="1" dirty="0"/>
              <a:t>Scientific literature</a:t>
            </a:r>
            <a:r>
              <a:rPr lang="en-CA" dirty="0"/>
              <a:t>: look for small international studies (2+ countries), or cross-national comparisons that may include your country.</a:t>
            </a:r>
          </a:p>
          <a:p>
            <a:r>
              <a:rPr lang="en-CA" b="1" dirty="0"/>
              <a:t>Grey literature</a:t>
            </a:r>
            <a:r>
              <a:rPr lang="en-CA" dirty="0"/>
              <a:t>: ministry reports, regional/local government publications, grassroots or NGO reports, white papers.</a:t>
            </a:r>
          </a:p>
          <a:p>
            <a:r>
              <a:rPr lang="en-CA" b="1" dirty="0"/>
              <a:t>Contextual data</a:t>
            </a:r>
            <a:r>
              <a:rPr lang="en-CA" dirty="0"/>
              <a:t>: sometimes available in policy documents, annual education/sport/health reports, or even national statistics portals.</a:t>
            </a:r>
          </a:p>
        </p:txBody>
      </p:sp>
      <p:sp>
        <p:nvSpPr>
          <p:cNvPr id="9" name="Slide Number Placeholder 8">
            <a:extLst>
              <a:ext uri="{FF2B5EF4-FFF2-40B4-BE49-F238E27FC236}">
                <a16:creationId xmlns:a16="http://schemas.microsoft.com/office/drawing/2014/main" id="{AC54E4BC-1F7A-A90F-F789-BEADC863376F}"/>
              </a:ext>
            </a:extLst>
          </p:cNvPr>
          <p:cNvSpPr>
            <a:spLocks noGrp="1"/>
          </p:cNvSpPr>
          <p:nvPr>
            <p:ph type="sldNum" sz="quarter" idx="12"/>
          </p:nvPr>
        </p:nvSpPr>
        <p:spPr/>
        <p:txBody>
          <a:bodyPr/>
          <a:lstStyle/>
          <a:p>
            <a:fld id="{4914A248-E922-43B9-BA40-8EF25FD61E09}" type="slidenum">
              <a:rPr lang="en-CA" smtClean="0"/>
              <a:t>26</a:t>
            </a:fld>
            <a:endParaRPr lang="en-CA"/>
          </a:p>
        </p:txBody>
      </p:sp>
      <p:cxnSp>
        <p:nvCxnSpPr>
          <p:cNvPr id="10" name="Straight Connector 9">
            <a:extLst>
              <a:ext uri="{FF2B5EF4-FFF2-40B4-BE49-F238E27FC236}">
                <a16:creationId xmlns:a16="http://schemas.microsoft.com/office/drawing/2014/main" id="{B7D3A2AD-1841-CAF0-620A-D46568624676}"/>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023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BC6E9-D07D-EC88-8265-F0944ADEDE6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249861C-E27E-0512-E0AC-B596B4D60C7D}"/>
              </a:ext>
            </a:extLst>
          </p:cNvPr>
          <p:cNvSpPr>
            <a:spLocks noGrp="1"/>
          </p:cNvSpPr>
          <p:nvPr>
            <p:ph type="title"/>
          </p:nvPr>
        </p:nvSpPr>
        <p:spPr/>
        <p:txBody>
          <a:bodyPr/>
          <a:lstStyle/>
          <a:p>
            <a:r>
              <a:rPr lang="en-CA" dirty="0"/>
              <a:t>Potential other sources of data</a:t>
            </a:r>
          </a:p>
        </p:txBody>
      </p:sp>
      <p:sp>
        <p:nvSpPr>
          <p:cNvPr id="4" name="Content Placeholder 3">
            <a:extLst>
              <a:ext uri="{FF2B5EF4-FFF2-40B4-BE49-F238E27FC236}">
                <a16:creationId xmlns:a16="http://schemas.microsoft.com/office/drawing/2014/main" id="{4F8E4962-D0DA-297D-9F1B-5D718CD5155C}"/>
              </a:ext>
            </a:extLst>
          </p:cNvPr>
          <p:cNvSpPr>
            <a:spLocks noGrp="1"/>
          </p:cNvSpPr>
          <p:nvPr>
            <p:ph idx="1"/>
          </p:nvPr>
        </p:nvSpPr>
        <p:spPr/>
        <p:txBody>
          <a:bodyPr>
            <a:normAutofit lnSpcReduction="10000"/>
          </a:bodyPr>
          <a:lstStyle/>
          <a:p>
            <a:pPr marL="0" indent="0">
              <a:buNone/>
            </a:pPr>
            <a:r>
              <a:rPr lang="en-CA" b="1" dirty="0"/>
              <a:t>How to Search Effectively</a:t>
            </a:r>
          </a:p>
          <a:p>
            <a:r>
              <a:rPr lang="en-CA" dirty="0"/>
              <a:t>Use </a:t>
            </a:r>
            <a:r>
              <a:rPr lang="en-CA" b="1" dirty="0"/>
              <a:t>diverse keywords</a:t>
            </a:r>
            <a:r>
              <a:rPr lang="en-CA" dirty="0"/>
              <a:t> for each indicator (e.g., “active transportation” + “active commute” + “active travel” [country]”).</a:t>
            </a:r>
          </a:p>
          <a:p>
            <a:r>
              <a:rPr lang="en-CA" dirty="0"/>
              <a:t>Review both </a:t>
            </a:r>
            <a:r>
              <a:rPr lang="en-CA" b="1" dirty="0"/>
              <a:t>scientific databases</a:t>
            </a:r>
            <a:r>
              <a:rPr lang="en-CA" dirty="0"/>
              <a:t> (PubMed, Scopus, Web of Science) and </a:t>
            </a:r>
            <a:r>
              <a:rPr lang="en-CA" b="1" dirty="0"/>
              <a:t>grey literature sources</a:t>
            </a:r>
            <a:r>
              <a:rPr lang="en-CA" dirty="0"/>
              <a:t> (Google Scholar, government/NGO websites).</a:t>
            </a:r>
          </a:p>
          <a:p>
            <a:r>
              <a:rPr lang="en-CA" dirty="0"/>
              <a:t>Check for </a:t>
            </a:r>
            <a:r>
              <a:rPr lang="en-CA" b="1" dirty="0"/>
              <a:t>recent studies</a:t>
            </a:r>
            <a:r>
              <a:rPr lang="en-CA" dirty="0"/>
              <a:t> you may have missed — sometimes smaller, high-quality datasets exist.</a:t>
            </a:r>
          </a:p>
          <a:p>
            <a:r>
              <a:rPr lang="en-CA" dirty="0"/>
              <a:t>Don’t forget to look at </a:t>
            </a:r>
            <a:r>
              <a:rPr lang="en-CA" b="1" dirty="0"/>
              <a:t>sub-national reports</a:t>
            </a:r>
            <a:r>
              <a:rPr lang="en-CA" dirty="0"/>
              <a:t> (regions, cities) if national data are not available.</a:t>
            </a:r>
            <a:endParaRPr lang="en-CA" b="1" dirty="0"/>
          </a:p>
        </p:txBody>
      </p:sp>
      <p:sp>
        <p:nvSpPr>
          <p:cNvPr id="9" name="Slide Number Placeholder 8">
            <a:extLst>
              <a:ext uri="{FF2B5EF4-FFF2-40B4-BE49-F238E27FC236}">
                <a16:creationId xmlns:a16="http://schemas.microsoft.com/office/drawing/2014/main" id="{B22B9FB1-DAD0-67B3-C748-5AF9E44A25C8}"/>
              </a:ext>
            </a:extLst>
          </p:cNvPr>
          <p:cNvSpPr>
            <a:spLocks noGrp="1"/>
          </p:cNvSpPr>
          <p:nvPr>
            <p:ph type="sldNum" sz="quarter" idx="12"/>
          </p:nvPr>
        </p:nvSpPr>
        <p:spPr/>
        <p:txBody>
          <a:bodyPr/>
          <a:lstStyle/>
          <a:p>
            <a:fld id="{4914A248-E922-43B9-BA40-8EF25FD61E09}" type="slidenum">
              <a:rPr lang="en-CA" smtClean="0"/>
              <a:t>27</a:t>
            </a:fld>
            <a:endParaRPr lang="en-CA"/>
          </a:p>
        </p:txBody>
      </p:sp>
      <p:cxnSp>
        <p:nvCxnSpPr>
          <p:cNvPr id="10" name="Straight Connector 9">
            <a:extLst>
              <a:ext uri="{FF2B5EF4-FFF2-40B4-BE49-F238E27FC236}">
                <a16:creationId xmlns:a16="http://schemas.microsoft.com/office/drawing/2014/main" id="{5A17C278-A924-D26B-1274-E9AF1E8536C3}"/>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976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40966-54F3-48F7-2B13-C1774D180C8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203D241-16F8-6948-69B3-02B9806FD42B}"/>
              </a:ext>
            </a:extLst>
          </p:cNvPr>
          <p:cNvSpPr>
            <a:spLocks noGrp="1"/>
          </p:cNvSpPr>
          <p:nvPr>
            <p:ph type="title"/>
          </p:nvPr>
        </p:nvSpPr>
        <p:spPr/>
        <p:txBody>
          <a:bodyPr/>
          <a:lstStyle/>
          <a:p>
            <a:r>
              <a:rPr lang="en-CA" dirty="0"/>
              <a:t>Potential other sources of data</a:t>
            </a:r>
          </a:p>
        </p:txBody>
      </p:sp>
      <p:sp>
        <p:nvSpPr>
          <p:cNvPr id="4" name="Content Placeholder 3">
            <a:extLst>
              <a:ext uri="{FF2B5EF4-FFF2-40B4-BE49-F238E27FC236}">
                <a16:creationId xmlns:a16="http://schemas.microsoft.com/office/drawing/2014/main" id="{AC46AA99-2EFF-29DF-6910-9C5B3B0351AA}"/>
              </a:ext>
            </a:extLst>
          </p:cNvPr>
          <p:cNvSpPr>
            <a:spLocks noGrp="1"/>
          </p:cNvSpPr>
          <p:nvPr>
            <p:ph idx="1"/>
          </p:nvPr>
        </p:nvSpPr>
        <p:spPr/>
        <p:txBody>
          <a:bodyPr>
            <a:normAutofit/>
          </a:bodyPr>
          <a:lstStyle/>
          <a:p>
            <a:pPr marL="0" indent="0">
              <a:buNone/>
            </a:pPr>
            <a:r>
              <a:rPr lang="en-CA" b="1" dirty="0"/>
              <a:t>Share &amp; Collaborate!</a:t>
            </a:r>
          </a:p>
          <a:p>
            <a:pPr marL="0" indent="0">
              <a:buNone/>
            </a:pPr>
            <a:endParaRPr lang="en-CA" b="1" dirty="0"/>
          </a:p>
          <a:p>
            <a:r>
              <a:rPr lang="en-CA" dirty="0"/>
              <a:t>If you discover international or national data sources that are </a:t>
            </a:r>
            <a:r>
              <a:rPr lang="en-CA" b="1" dirty="0"/>
              <a:t>relevant beyond your own country</a:t>
            </a:r>
            <a:r>
              <a:rPr lang="en-CA" dirty="0"/>
              <a:t>, please share them with us</a:t>
            </a:r>
          </a:p>
          <a:p>
            <a:pPr marL="0" indent="0">
              <a:buNone/>
            </a:pPr>
            <a:r>
              <a:rPr lang="en-CA" dirty="0"/>
              <a:t>➡️ We will circulate them to other GM 5.0 countries</a:t>
            </a:r>
          </a:p>
          <a:p>
            <a:endParaRPr lang="en-CA" dirty="0"/>
          </a:p>
          <a:p>
            <a:r>
              <a:rPr lang="en-CA" dirty="0"/>
              <a:t>Remember: </a:t>
            </a:r>
            <a:r>
              <a:rPr lang="en-CA" i="1" dirty="0"/>
              <a:t>Report Card teams are the best experts</a:t>
            </a:r>
            <a:r>
              <a:rPr lang="en-CA" dirty="0"/>
              <a:t> to identify the most relevant local data</a:t>
            </a:r>
          </a:p>
        </p:txBody>
      </p:sp>
      <p:sp>
        <p:nvSpPr>
          <p:cNvPr id="9" name="Slide Number Placeholder 8">
            <a:extLst>
              <a:ext uri="{FF2B5EF4-FFF2-40B4-BE49-F238E27FC236}">
                <a16:creationId xmlns:a16="http://schemas.microsoft.com/office/drawing/2014/main" id="{4E15C234-10D2-0779-C8F6-0F5B2ABF9617}"/>
              </a:ext>
            </a:extLst>
          </p:cNvPr>
          <p:cNvSpPr>
            <a:spLocks noGrp="1"/>
          </p:cNvSpPr>
          <p:nvPr>
            <p:ph type="sldNum" sz="quarter" idx="12"/>
          </p:nvPr>
        </p:nvSpPr>
        <p:spPr/>
        <p:txBody>
          <a:bodyPr/>
          <a:lstStyle/>
          <a:p>
            <a:fld id="{4914A248-E922-43B9-BA40-8EF25FD61E09}" type="slidenum">
              <a:rPr lang="en-CA" smtClean="0"/>
              <a:t>28</a:t>
            </a:fld>
            <a:endParaRPr lang="en-CA"/>
          </a:p>
        </p:txBody>
      </p:sp>
      <p:cxnSp>
        <p:nvCxnSpPr>
          <p:cNvPr id="10" name="Straight Connector 9">
            <a:extLst>
              <a:ext uri="{FF2B5EF4-FFF2-40B4-BE49-F238E27FC236}">
                <a16:creationId xmlns:a16="http://schemas.microsoft.com/office/drawing/2014/main" id="{B4A0DDFA-6B18-07E8-951B-99CA0B98E5DC}"/>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452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F3ED7B-4068-FE7A-82E7-52FE7A68B0F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2B4A498-8843-87E1-EDD8-3D9D04EB43DB}"/>
              </a:ext>
            </a:extLst>
          </p:cNvPr>
          <p:cNvSpPr>
            <a:spLocks noGrp="1"/>
          </p:cNvSpPr>
          <p:nvPr>
            <p:ph type="title"/>
          </p:nvPr>
        </p:nvSpPr>
        <p:spPr>
          <a:xfrm>
            <a:off x="838200" y="2326175"/>
            <a:ext cx="8079463" cy="1325563"/>
          </a:xfrm>
        </p:spPr>
        <p:txBody>
          <a:bodyPr>
            <a:noAutofit/>
          </a:bodyPr>
          <a:lstStyle/>
          <a:p>
            <a:r>
              <a:rPr lang="en-CA" sz="6600" dirty="0"/>
              <a:t>Auditing process</a:t>
            </a:r>
          </a:p>
        </p:txBody>
      </p:sp>
      <p:sp>
        <p:nvSpPr>
          <p:cNvPr id="9" name="Slide Number Placeholder 8">
            <a:extLst>
              <a:ext uri="{FF2B5EF4-FFF2-40B4-BE49-F238E27FC236}">
                <a16:creationId xmlns:a16="http://schemas.microsoft.com/office/drawing/2014/main" id="{4417CCF4-FE62-2326-9EC8-D31DC5B58E10}"/>
              </a:ext>
            </a:extLst>
          </p:cNvPr>
          <p:cNvSpPr>
            <a:spLocks noGrp="1"/>
          </p:cNvSpPr>
          <p:nvPr>
            <p:ph type="sldNum" sz="quarter" idx="12"/>
          </p:nvPr>
        </p:nvSpPr>
        <p:spPr/>
        <p:txBody>
          <a:bodyPr/>
          <a:lstStyle/>
          <a:p>
            <a:fld id="{4914A248-E922-43B9-BA40-8EF25FD61E09}" type="slidenum">
              <a:rPr lang="en-CA" smtClean="0"/>
              <a:t>29</a:t>
            </a:fld>
            <a:endParaRPr lang="en-CA"/>
          </a:p>
        </p:txBody>
      </p:sp>
    </p:spTree>
    <p:extLst>
      <p:ext uri="{BB962C8B-B14F-4D97-AF65-F5344CB8AC3E}">
        <p14:creationId xmlns:p14="http://schemas.microsoft.com/office/powerpoint/2010/main" val="244149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13E3B9E-B599-4C5D-5C31-040DC2DB187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EE72973-4785-A0D0-C8EE-F07A9E1B8DCE}"/>
              </a:ext>
            </a:extLst>
          </p:cNvPr>
          <p:cNvSpPr>
            <a:spLocks noGrp="1"/>
          </p:cNvSpPr>
          <p:nvPr>
            <p:ph type="title"/>
          </p:nvPr>
        </p:nvSpPr>
        <p:spPr>
          <a:xfrm>
            <a:off x="838200" y="2326175"/>
            <a:ext cx="10515600" cy="1325563"/>
          </a:xfrm>
        </p:spPr>
        <p:txBody>
          <a:bodyPr>
            <a:normAutofit/>
          </a:bodyPr>
          <a:lstStyle/>
          <a:p>
            <a:r>
              <a:rPr kumimoji="0" lang="fr-FR" sz="8000" b="0" i="0" u="none" strike="noStrike" kern="1200" cap="none" spc="0" normalizeH="0" baseline="0" noProof="0" dirty="0">
                <a:ln>
                  <a:noFill/>
                </a:ln>
                <a:effectLst/>
                <a:uLnTx/>
                <a:uFillTx/>
                <a:latin typeface="Aptos Display" panose="02110004020202020204"/>
                <a:ea typeface="+mj-ea"/>
                <a:cs typeface="+mj-cs"/>
              </a:rPr>
              <a:t>Introduction</a:t>
            </a:r>
            <a:endParaRPr lang="en-CA" sz="8000" dirty="0"/>
          </a:p>
        </p:txBody>
      </p:sp>
      <p:sp>
        <p:nvSpPr>
          <p:cNvPr id="9" name="Slide Number Placeholder 8">
            <a:extLst>
              <a:ext uri="{FF2B5EF4-FFF2-40B4-BE49-F238E27FC236}">
                <a16:creationId xmlns:a16="http://schemas.microsoft.com/office/drawing/2014/main" id="{14492776-6901-20B5-73FF-196BF67927EC}"/>
              </a:ext>
            </a:extLst>
          </p:cNvPr>
          <p:cNvSpPr>
            <a:spLocks noGrp="1"/>
          </p:cNvSpPr>
          <p:nvPr>
            <p:ph type="sldNum" sz="quarter" idx="12"/>
          </p:nvPr>
        </p:nvSpPr>
        <p:spPr/>
        <p:txBody>
          <a:bodyPr/>
          <a:lstStyle/>
          <a:p>
            <a:fld id="{4914A248-E922-43B9-BA40-8EF25FD61E09}" type="slidenum">
              <a:rPr lang="en-CA" smtClean="0"/>
              <a:t>3</a:t>
            </a:fld>
            <a:endParaRPr lang="en-CA"/>
          </a:p>
        </p:txBody>
      </p:sp>
    </p:spTree>
    <p:extLst>
      <p:ext uri="{BB962C8B-B14F-4D97-AF65-F5344CB8AC3E}">
        <p14:creationId xmlns:p14="http://schemas.microsoft.com/office/powerpoint/2010/main" val="195126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BE705-9C32-ABAD-B973-A6D0E7F8025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2E334A0-C0B4-112A-9627-96B8B1213184}"/>
              </a:ext>
            </a:extLst>
          </p:cNvPr>
          <p:cNvSpPr>
            <a:spLocks noGrp="1"/>
          </p:cNvSpPr>
          <p:nvPr>
            <p:ph type="title"/>
          </p:nvPr>
        </p:nvSpPr>
        <p:spPr/>
        <p:txBody>
          <a:bodyPr/>
          <a:lstStyle/>
          <a:p>
            <a:r>
              <a:rPr lang="en-CA" dirty="0"/>
              <a:t>Audit overview</a:t>
            </a:r>
          </a:p>
        </p:txBody>
      </p:sp>
      <p:sp>
        <p:nvSpPr>
          <p:cNvPr id="4" name="Content Placeholder 3">
            <a:extLst>
              <a:ext uri="{FF2B5EF4-FFF2-40B4-BE49-F238E27FC236}">
                <a16:creationId xmlns:a16="http://schemas.microsoft.com/office/drawing/2014/main" id="{5F52049C-09F1-0D16-F0F0-6A26BF911D54}"/>
              </a:ext>
            </a:extLst>
          </p:cNvPr>
          <p:cNvSpPr>
            <a:spLocks noGrp="1"/>
          </p:cNvSpPr>
          <p:nvPr>
            <p:ph idx="1"/>
          </p:nvPr>
        </p:nvSpPr>
        <p:spPr>
          <a:xfrm>
            <a:off x="838199" y="2001471"/>
            <a:ext cx="10656277" cy="4351338"/>
          </a:xfrm>
        </p:spPr>
        <p:txBody>
          <a:bodyPr vert="horz" lIns="91440" tIns="45720" rIns="91440" bIns="45720" rtlCol="0" anchor="t">
            <a:normAutofit/>
          </a:bodyPr>
          <a:lstStyle/>
          <a:p>
            <a:pPr marL="0" indent="0" fontAlgn="base">
              <a:buNone/>
            </a:pPr>
            <a:r>
              <a:rPr lang="en-CA" sz="2000" b="1" dirty="0"/>
              <a:t>Grading decisions </a:t>
            </a:r>
            <a:r>
              <a:rPr lang="en-CA" sz="2000" dirty="0"/>
              <a:t>– by the Report Card teams (local experts)</a:t>
            </a:r>
          </a:p>
          <a:p>
            <a:pPr marL="0" indent="0">
              <a:buNone/>
            </a:pPr>
            <a:endParaRPr lang="en-CA" sz="2000" dirty="0"/>
          </a:p>
          <a:p>
            <a:pPr marL="0" indent="0">
              <a:lnSpc>
                <a:spcPct val="100000"/>
              </a:lnSpc>
              <a:spcBef>
                <a:spcPts val="0"/>
              </a:spcBef>
              <a:buNone/>
            </a:pPr>
            <a:r>
              <a:rPr lang="en-CA" sz="2000" b="1" dirty="0"/>
              <a:t>Purpose of the audit </a:t>
            </a:r>
            <a:r>
              <a:rPr lang="en-CA" sz="2000" dirty="0"/>
              <a:t> - t</a:t>
            </a:r>
            <a:r>
              <a:rPr lang="en-US" sz="2000" dirty="0"/>
              <a:t>o review all countries’/jurisdictions’ Report Card grades by the </a:t>
            </a:r>
          </a:p>
          <a:p>
            <a:pPr marL="0" indent="0">
              <a:lnSpc>
                <a:spcPct val="100000"/>
              </a:lnSpc>
              <a:spcBef>
                <a:spcPts val="0"/>
              </a:spcBef>
              <a:buNone/>
            </a:pPr>
            <a:r>
              <a:rPr lang="en-US" sz="2000" dirty="0"/>
              <a:t>AHKGA team prior to their inclusion in the Global Matrix 5.0, ensuring:</a:t>
            </a:r>
          </a:p>
          <a:p>
            <a:pPr marL="571500" indent="-342900"/>
            <a:r>
              <a:rPr lang="en-US" sz="2000" dirty="0"/>
              <a:t>Alignment with the Global Matrix Framework (indicator benchmarks, grading rubric)</a:t>
            </a:r>
          </a:p>
          <a:p>
            <a:pPr marL="571500" indent="-342900"/>
            <a:r>
              <a:rPr lang="en-US" sz="2000" dirty="0"/>
              <a:t>Support by clear and transparent rationales (high-level summary of the evidence informing the grades)</a:t>
            </a:r>
          </a:p>
          <a:p>
            <a:pPr lvl="1" indent="0">
              <a:buNone/>
            </a:pPr>
            <a:endParaRPr lang="en-US" sz="2000" dirty="0"/>
          </a:p>
          <a:p>
            <a:pPr marL="0" indent="0" fontAlgn="base">
              <a:buNone/>
            </a:pPr>
            <a:r>
              <a:rPr lang="en-CA" sz="2000" b="1" dirty="0"/>
              <a:t>Audit timeframe: </a:t>
            </a:r>
            <a:r>
              <a:rPr lang="en-CA" sz="2000" dirty="0"/>
              <a:t>September – December, 2025</a:t>
            </a:r>
          </a:p>
        </p:txBody>
      </p:sp>
      <p:sp>
        <p:nvSpPr>
          <p:cNvPr id="9" name="Slide Number Placeholder 8">
            <a:extLst>
              <a:ext uri="{FF2B5EF4-FFF2-40B4-BE49-F238E27FC236}">
                <a16:creationId xmlns:a16="http://schemas.microsoft.com/office/drawing/2014/main" id="{20F2A2D2-B4A7-EE53-66FD-0AF0610F35B3}"/>
              </a:ext>
            </a:extLst>
          </p:cNvPr>
          <p:cNvSpPr>
            <a:spLocks noGrp="1"/>
          </p:cNvSpPr>
          <p:nvPr>
            <p:ph type="sldNum" sz="quarter" idx="12"/>
          </p:nvPr>
        </p:nvSpPr>
        <p:spPr/>
        <p:txBody>
          <a:bodyPr/>
          <a:lstStyle/>
          <a:p>
            <a:fld id="{4914A248-E922-43B9-BA40-8EF25FD61E09}" type="slidenum">
              <a:rPr lang="en-CA" smtClean="0"/>
              <a:t>30</a:t>
            </a:fld>
            <a:endParaRPr lang="en-CA"/>
          </a:p>
        </p:txBody>
      </p:sp>
      <p:cxnSp>
        <p:nvCxnSpPr>
          <p:cNvPr id="10" name="Straight Connector 9">
            <a:extLst>
              <a:ext uri="{FF2B5EF4-FFF2-40B4-BE49-F238E27FC236}">
                <a16:creationId xmlns:a16="http://schemas.microsoft.com/office/drawing/2014/main" id="{C21A2B10-72EB-1D95-AA0F-BEDB316C821C}"/>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65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7F13-FA49-50DE-52FE-F8FCCDAB514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A43F65E-482F-466A-EF2B-B301FBF056DF}"/>
              </a:ext>
            </a:extLst>
          </p:cNvPr>
          <p:cNvSpPr>
            <a:spLocks noGrp="1"/>
          </p:cNvSpPr>
          <p:nvPr>
            <p:ph type="title"/>
          </p:nvPr>
        </p:nvSpPr>
        <p:spPr/>
        <p:txBody>
          <a:bodyPr/>
          <a:lstStyle/>
          <a:p>
            <a:r>
              <a:rPr lang="en-CA" dirty="0"/>
              <a:t>Previous experience</a:t>
            </a:r>
          </a:p>
        </p:txBody>
      </p:sp>
      <p:sp>
        <p:nvSpPr>
          <p:cNvPr id="4" name="Content Placeholder 3">
            <a:extLst>
              <a:ext uri="{FF2B5EF4-FFF2-40B4-BE49-F238E27FC236}">
                <a16:creationId xmlns:a16="http://schemas.microsoft.com/office/drawing/2014/main" id="{45FB0EA3-A8A1-14B5-D053-B530DBBC51B8}"/>
              </a:ext>
            </a:extLst>
          </p:cNvPr>
          <p:cNvSpPr>
            <a:spLocks noGrp="1"/>
          </p:cNvSpPr>
          <p:nvPr>
            <p:ph idx="1"/>
          </p:nvPr>
        </p:nvSpPr>
        <p:spPr>
          <a:xfrm>
            <a:off x="832339" y="1718896"/>
            <a:ext cx="10914184" cy="4351338"/>
          </a:xfrm>
        </p:spPr>
        <p:txBody>
          <a:bodyPr vert="horz" lIns="91440" tIns="45720" rIns="91440" bIns="45720" rtlCol="0" anchor="t">
            <a:noAutofit/>
          </a:bodyPr>
          <a:lstStyle/>
          <a:p>
            <a:pPr marL="0" indent="0" fontAlgn="base">
              <a:lnSpc>
                <a:spcPct val="100000"/>
              </a:lnSpc>
              <a:spcBef>
                <a:spcPts val="0"/>
              </a:spcBef>
              <a:buNone/>
            </a:pPr>
            <a:r>
              <a:rPr lang="en-CA" sz="2000" b="1" dirty="0"/>
              <a:t>Global Matrix 4.0 </a:t>
            </a:r>
            <a:endParaRPr lang="en-US" dirty="0"/>
          </a:p>
          <a:p>
            <a:pPr marL="685800" indent="-342900">
              <a:lnSpc>
                <a:spcPct val="100000"/>
              </a:lnSpc>
              <a:spcBef>
                <a:spcPts val="0"/>
              </a:spcBef>
            </a:pPr>
            <a:r>
              <a:rPr lang="en-CA" sz="2000" dirty="0"/>
              <a:t>57 countries/jurisdictions, 570 grades</a:t>
            </a:r>
            <a:endParaRPr lang="en-US" dirty="0"/>
          </a:p>
          <a:p>
            <a:pPr marL="685800" indent="-342900">
              <a:lnSpc>
                <a:spcPct val="100000"/>
              </a:lnSpc>
              <a:spcBef>
                <a:spcPts val="0"/>
              </a:spcBef>
            </a:pPr>
            <a:r>
              <a:rPr lang="en-CA" sz="2000" dirty="0"/>
              <a:t>121/570 (21%) of grades were changed as a result of the audit (i.e., draft grades submitted to the AHKGA vs final grades included in the Global Matrix 4.0)​</a:t>
            </a:r>
            <a:endParaRPr lang="en-US" dirty="0"/>
          </a:p>
          <a:p>
            <a:pPr marL="685800" indent="-342900">
              <a:lnSpc>
                <a:spcPct val="100000"/>
              </a:lnSpc>
              <a:spcBef>
                <a:spcPts val="0"/>
              </a:spcBef>
            </a:pPr>
            <a:r>
              <a:rPr lang="en-CA" sz="2000" dirty="0"/>
              <a:t>Most grade adjustments (n=17) - Sedentary Behaviour indicator</a:t>
            </a:r>
            <a:endParaRPr lang="en-US" sz="2000" dirty="0"/>
          </a:p>
          <a:p>
            <a:pPr marL="0" indent="0">
              <a:lnSpc>
                <a:spcPct val="100000"/>
              </a:lnSpc>
              <a:spcBef>
                <a:spcPts val="0"/>
              </a:spcBef>
              <a:buNone/>
            </a:pPr>
            <a:endParaRPr lang="en-CA" sz="2000" b="1" dirty="0"/>
          </a:p>
          <a:p>
            <a:pPr marL="0" indent="0">
              <a:lnSpc>
                <a:spcPct val="100000"/>
              </a:lnSpc>
              <a:spcBef>
                <a:spcPts val="0"/>
              </a:spcBef>
              <a:buNone/>
            </a:pPr>
            <a:r>
              <a:rPr lang="en-CA" sz="2000" b="1" dirty="0"/>
              <a:t>Report Card Leaders' feedback on the audit process </a:t>
            </a:r>
            <a:endParaRPr lang="en-CA" sz="2000" dirty="0"/>
          </a:p>
          <a:p>
            <a:pPr marL="0" indent="0">
              <a:lnSpc>
                <a:spcPct val="100000"/>
              </a:lnSpc>
              <a:spcBef>
                <a:spcPts val="0"/>
              </a:spcBef>
              <a:buNone/>
            </a:pPr>
            <a:r>
              <a:rPr lang="en-CA" sz="2000" dirty="0"/>
              <a:t>In the Global Matrix 4.0 Final Evaluation Survey, most participants </a:t>
            </a:r>
            <a:r>
              <a:rPr lang="en-CA" sz="2000" b="1" dirty="0"/>
              <a:t>agree/strongly agree</a:t>
            </a:r>
            <a:r>
              <a:rPr lang="en-CA" sz="2000" dirty="0"/>
              <a:t> that:</a:t>
            </a:r>
            <a:endParaRPr lang="en-CA" dirty="0"/>
          </a:p>
          <a:p>
            <a:pPr marL="685800" indent="-342900">
              <a:lnSpc>
                <a:spcPct val="100000"/>
              </a:lnSpc>
              <a:spcBef>
                <a:spcPts val="0"/>
              </a:spcBef>
            </a:pPr>
            <a:r>
              <a:rPr lang="en-CA" sz="2000" dirty="0"/>
              <a:t>feedback from the auditors was useful and informative (</a:t>
            </a:r>
            <a:r>
              <a:rPr lang="en-CA" sz="2000" b="1" dirty="0"/>
              <a:t>92%)</a:t>
            </a:r>
            <a:endParaRPr lang="en-US" sz="2000" dirty="0"/>
          </a:p>
          <a:p>
            <a:pPr marL="685800" indent="-342900">
              <a:lnSpc>
                <a:spcPct val="100000"/>
              </a:lnSpc>
              <a:spcBef>
                <a:spcPts val="0"/>
              </a:spcBef>
            </a:pPr>
            <a:r>
              <a:rPr lang="en-CA" sz="2000" dirty="0"/>
              <a:t>responses from the auditors came within a reasonable timeframe (</a:t>
            </a:r>
            <a:r>
              <a:rPr lang="en-CA" sz="2000" b="1" dirty="0"/>
              <a:t>93% </a:t>
            </a:r>
            <a:r>
              <a:rPr lang="en-CA" sz="2000" dirty="0"/>
              <a:t>)</a:t>
            </a:r>
            <a:r>
              <a:rPr lang="en-US" sz="2000" dirty="0"/>
              <a:t> </a:t>
            </a:r>
            <a:endParaRPr lang="en-CA" dirty="0"/>
          </a:p>
          <a:p>
            <a:pPr marL="685800" indent="-342900">
              <a:lnSpc>
                <a:spcPct val="100000"/>
              </a:lnSpc>
              <a:spcBef>
                <a:spcPts val="0"/>
              </a:spcBef>
            </a:pPr>
            <a:r>
              <a:rPr lang="en-CA" sz="2000" dirty="0"/>
              <a:t>the audit template was clear and easy to complete (</a:t>
            </a:r>
            <a:r>
              <a:rPr lang="en-CA" sz="2000" b="1" dirty="0"/>
              <a:t>95% </a:t>
            </a:r>
            <a:r>
              <a:rPr lang="en-CA" sz="2000" dirty="0"/>
              <a:t>)</a:t>
            </a:r>
            <a:endParaRPr lang="en-CA" dirty="0"/>
          </a:p>
          <a:p>
            <a:pPr marL="0" indent="0">
              <a:lnSpc>
                <a:spcPct val="100000"/>
              </a:lnSpc>
              <a:spcBef>
                <a:spcPts val="0"/>
              </a:spcBef>
              <a:buNone/>
            </a:pPr>
            <a:endParaRPr lang="en-CA" sz="2000" dirty="0"/>
          </a:p>
          <a:p>
            <a:pPr marL="0" indent="0" fontAlgn="base">
              <a:lnSpc>
                <a:spcPct val="100000"/>
              </a:lnSpc>
              <a:spcBef>
                <a:spcPts val="0"/>
              </a:spcBef>
              <a:buNone/>
            </a:pPr>
            <a:r>
              <a:rPr lang="en-CA" sz="2000" b="1" dirty="0"/>
              <a:t>Global Matrix 5.0 will follow a similar audit process to the Global Matrix 4.0</a:t>
            </a:r>
            <a:endParaRPr lang="en-CA" sz="2000" dirty="0"/>
          </a:p>
        </p:txBody>
      </p:sp>
      <p:sp>
        <p:nvSpPr>
          <p:cNvPr id="9" name="Slide Number Placeholder 8">
            <a:extLst>
              <a:ext uri="{FF2B5EF4-FFF2-40B4-BE49-F238E27FC236}">
                <a16:creationId xmlns:a16="http://schemas.microsoft.com/office/drawing/2014/main" id="{5535C2CB-F808-6F6C-E8E4-BDCA29ACCCEA}"/>
              </a:ext>
            </a:extLst>
          </p:cNvPr>
          <p:cNvSpPr>
            <a:spLocks noGrp="1"/>
          </p:cNvSpPr>
          <p:nvPr>
            <p:ph type="sldNum" sz="quarter" idx="12"/>
          </p:nvPr>
        </p:nvSpPr>
        <p:spPr/>
        <p:txBody>
          <a:bodyPr/>
          <a:lstStyle/>
          <a:p>
            <a:fld id="{4914A248-E922-43B9-BA40-8EF25FD61E09}" type="slidenum">
              <a:rPr lang="en-CA" smtClean="0"/>
              <a:t>31</a:t>
            </a:fld>
            <a:endParaRPr lang="en-CA"/>
          </a:p>
        </p:txBody>
      </p:sp>
      <p:cxnSp>
        <p:nvCxnSpPr>
          <p:cNvPr id="10" name="Straight Connector 9">
            <a:extLst>
              <a:ext uri="{FF2B5EF4-FFF2-40B4-BE49-F238E27FC236}">
                <a16:creationId xmlns:a16="http://schemas.microsoft.com/office/drawing/2014/main" id="{68E90F1D-96AE-7344-72CF-B294E7CC3EF7}"/>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53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7F13-FA49-50DE-52FE-F8FCCDAB514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A43F65E-482F-466A-EF2B-B301FBF056DF}"/>
              </a:ext>
            </a:extLst>
          </p:cNvPr>
          <p:cNvSpPr>
            <a:spLocks noGrp="1"/>
          </p:cNvSpPr>
          <p:nvPr>
            <p:ph type="title"/>
          </p:nvPr>
        </p:nvSpPr>
        <p:spPr>
          <a:xfrm>
            <a:off x="838200" y="392970"/>
            <a:ext cx="10515600" cy="1325563"/>
          </a:xfrm>
        </p:spPr>
        <p:txBody>
          <a:bodyPr/>
          <a:lstStyle/>
          <a:p>
            <a:r>
              <a:rPr lang="en-CA" dirty="0"/>
              <a:t>Audit process</a:t>
            </a:r>
          </a:p>
        </p:txBody>
      </p:sp>
      <p:sp>
        <p:nvSpPr>
          <p:cNvPr id="9" name="Slide Number Placeholder 8">
            <a:extLst>
              <a:ext uri="{FF2B5EF4-FFF2-40B4-BE49-F238E27FC236}">
                <a16:creationId xmlns:a16="http://schemas.microsoft.com/office/drawing/2014/main" id="{5535C2CB-F808-6F6C-E8E4-BDCA29ACCCEA}"/>
              </a:ext>
            </a:extLst>
          </p:cNvPr>
          <p:cNvSpPr>
            <a:spLocks noGrp="1"/>
          </p:cNvSpPr>
          <p:nvPr>
            <p:ph type="sldNum" sz="quarter" idx="12"/>
          </p:nvPr>
        </p:nvSpPr>
        <p:spPr/>
        <p:txBody>
          <a:bodyPr/>
          <a:lstStyle/>
          <a:p>
            <a:fld id="{4914A248-E922-43B9-BA40-8EF25FD61E09}" type="slidenum">
              <a:rPr lang="en-CA" smtClean="0"/>
              <a:t>32</a:t>
            </a:fld>
            <a:endParaRPr lang="en-CA"/>
          </a:p>
        </p:txBody>
      </p:sp>
      <p:cxnSp>
        <p:nvCxnSpPr>
          <p:cNvPr id="10" name="Straight Connector 9">
            <a:extLst>
              <a:ext uri="{FF2B5EF4-FFF2-40B4-BE49-F238E27FC236}">
                <a16:creationId xmlns:a16="http://schemas.microsoft.com/office/drawing/2014/main" id="{68E90F1D-96AE-7344-72CF-B294E7CC3EF7}"/>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914398" y="1707292"/>
            <a:ext cx="6464808" cy="646331"/>
          </a:xfrm>
          <a:prstGeom prst="rect">
            <a:avLst/>
          </a:prstGeom>
          <a:ln w="28575">
            <a:solidFill>
              <a:schemeClr val="accent1"/>
            </a:solidFill>
          </a:ln>
        </p:spPr>
        <p:txBody>
          <a:bodyPr wrap="square" lIns="91440" tIns="45720" rIns="91440" bIns="45720" anchor="t">
            <a:spAutoFit/>
          </a:bodyPr>
          <a:lstStyle/>
          <a:p>
            <a:pPr algn="ctr" fontAlgn="base"/>
            <a:r>
              <a:rPr lang="en-US" dirty="0">
                <a:latin typeface="Aptos"/>
                <a:cs typeface="Arial" panose="020B0604020202020204" pitchFamily="34" charset="0"/>
              </a:rPr>
              <a:t>Report Card leaders submit their draft grades and rationales to the AHKGA (by Dec 1, 2025)</a:t>
            </a:r>
          </a:p>
        </p:txBody>
      </p:sp>
      <p:sp>
        <p:nvSpPr>
          <p:cNvPr id="5" name="Rectangle 4"/>
          <p:cNvSpPr/>
          <p:nvPr/>
        </p:nvSpPr>
        <p:spPr>
          <a:xfrm>
            <a:off x="914397" y="2577750"/>
            <a:ext cx="6464808" cy="646331"/>
          </a:xfrm>
          <a:prstGeom prst="rect">
            <a:avLst/>
          </a:prstGeom>
          <a:ln w="28575">
            <a:solidFill>
              <a:schemeClr val="accent1"/>
            </a:solidFill>
          </a:ln>
        </p:spPr>
        <p:txBody>
          <a:bodyPr wrap="square" lIns="91440" tIns="45720" rIns="91440" bIns="45720" anchor="t">
            <a:spAutoFit/>
          </a:bodyPr>
          <a:lstStyle/>
          <a:p>
            <a:pPr algn="ctr"/>
            <a:r>
              <a:rPr lang="en-US" dirty="0">
                <a:latin typeface="Aptos"/>
                <a:cs typeface="Arial" panose="020B0604020202020204" pitchFamily="34" charset="0"/>
              </a:rPr>
              <a:t>AHKGA team reviews the draft grades and rationales and provides feedback to the Report Card leaders</a:t>
            </a:r>
          </a:p>
        </p:txBody>
      </p:sp>
      <p:sp>
        <p:nvSpPr>
          <p:cNvPr id="8" name="Rectangle 7"/>
          <p:cNvSpPr/>
          <p:nvPr/>
        </p:nvSpPr>
        <p:spPr>
          <a:xfrm>
            <a:off x="914398" y="3454991"/>
            <a:ext cx="3026664" cy="646331"/>
          </a:xfrm>
          <a:prstGeom prst="rect">
            <a:avLst/>
          </a:prstGeom>
          <a:ln w="28575">
            <a:solidFill>
              <a:schemeClr val="accent1"/>
            </a:solidFill>
          </a:ln>
        </p:spPr>
        <p:txBody>
          <a:bodyPr wrap="square" lIns="91440" tIns="45720" rIns="91440" bIns="45720" anchor="t">
            <a:spAutoFit/>
          </a:bodyPr>
          <a:lstStyle/>
          <a:p>
            <a:pPr algn="ctr"/>
            <a:r>
              <a:rPr lang="en-CA" dirty="0">
                <a:latin typeface="Aptos"/>
                <a:cs typeface="Arial"/>
              </a:rPr>
              <a:t>Recommends </a:t>
            </a:r>
            <a:endParaRPr lang="en-CA">
              <a:latin typeface="Aptos"/>
              <a:cs typeface="Arial" panose="020B0604020202020204" pitchFamily="34" charset="0"/>
            </a:endParaRPr>
          </a:p>
          <a:p>
            <a:pPr algn="ctr"/>
            <a:r>
              <a:rPr lang="en-CA" dirty="0">
                <a:latin typeface="Aptos"/>
                <a:cs typeface="Arial"/>
              </a:rPr>
              <a:t>clarifications/revisions</a:t>
            </a:r>
            <a:endParaRPr lang="en-CA" dirty="0">
              <a:latin typeface="Arial" panose="020B0604020202020204" pitchFamily="34" charset="0"/>
              <a:cs typeface="Arial" panose="020B0604020202020204" pitchFamily="34" charset="0"/>
            </a:endParaRPr>
          </a:p>
        </p:txBody>
      </p:sp>
      <p:sp>
        <p:nvSpPr>
          <p:cNvPr id="11" name="Rectangle 10"/>
          <p:cNvSpPr/>
          <p:nvPr/>
        </p:nvSpPr>
        <p:spPr>
          <a:xfrm>
            <a:off x="914397" y="4335947"/>
            <a:ext cx="3026665" cy="646331"/>
          </a:xfrm>
          <a:prstGeom prst="rect">
            <a:avLst/>
          </a:prstGeom>
          <a:ln w="28575">
            <a:solidFill>
              <a:schemeClr val="accent1"/>
            </a:solidFill>
          </a:ln>
        </p:spPr>
        <p:txBody>
          <a:bodyPr wrap="square" lIns="91440" tIns="45720" rIns="91440" bIns="45720" anchor="t">
            <a:spAutoFit/>
          </a:bodyPr>
          <a:lstStyle/>
          <a:p>
            <a:pPr algn="ctr" fontAlgn="base"/>
            <a:r>
              <a:rPr lang="en-US" dirty="0">
                <a:latin typeface="Aptos"/>
                <a:cs typeface="Arial"/>
              </a:rPr>
              <a:t>Report Card leaders respond to the feedback</a:t>
            </a:r>
          </a:p>
        </p:txBody>
      </p:sp>
      <p:sp>
        <p:nvSpPr>
          <p:cNvPr id="12" name="Rectangle 11"/>
          <p:cNvSpPr/>
          <p:nvPr/>
        </p:nvSpPr>
        <p:spPr>
          <a:xfrm>
            <a:off x="914396" y="5214413"/>
            <a:ext cx="6458479" cy="646331"/>
          </a:xfrm>
          <a:prstGeom prst="rect">
            <a:avLst/>
          </a:prstGeom>
          <a:ln w="28575">
            <a:solidFill>
              <a:schemeClr val="accent1"/>
            </a:solidFill>
          </a:ln>
        </p:spPr>
        <p:txBody>
          <a:bodyPr wrap="square" lIns="91440" tIns="45720" rIns="91440" bIns="45720" anchor="t">
            <a:spAutoFit/>
          </a:bodyPr>
          <a:lstStyle/>
          <a:p>
            <a:pPr algn="ctr" fontAlgn="base"/>
            <a:r>
              <a:rPr lang="en-US" dirty="0">
                <a:latin typeface="Aptos"/>
                <a:cs typeface="Arial"/>
              </a:rPr>
              <a:t>AHKGA includes </a:t>
            </a:r>
            <a:r>
              <a:rPr lang="en-US" b="1" dirty="0">
                <a:latin typeface="Aptos"/>
                <a:cs typeface="Arial"/>
              </a:rPr>
              <a:t>final </a:t>
            </a:r>
            <a:r>
              <a:rPr lang="en-US" dirty="0">
                <a:latin typeface="Aptos"/>
                <a:cs typeface="Arial"/>
              </a:rPr>
              <a:t>grades into </a:t>
            </a:r>
          </a:p>
          <a:p>
            <a:pPr algn="ctr" fontAlgn="base"/>
            <a:r>
              <a:rPr lang="en-US" dirty="0">
                <a:latin typeface="Aptos"/>
                <a:cs typeface="Arial"/>
              </a:rPr>
              <a:t>the Global Matrix 5.0 dataset</a:t>
            </a:r>
          </a:p>
        </p:txBody>
      </p:sp>
      <p:sp>
        <p:nvSpPr>
          <p:cNvPr id="14" name="Rectangle 13"/>
          <p:cNvSpPr/>
          <p:nvPr/>
        </p:nvSpPr>
        <p:spPr>
          <a:xfrm>
            <a:off x="4352541" y="3733700"/>
            <a:ext cx="3026665" cy="923330"/>
          </a:xfrm>
          <a:prstGeom prst="rect">
            <a:avLst/>
          </a:prstGeom>
          <a:ln w="28575">
            <a:solidFill>
              <a:schemeClr val="accent1"/>
            </a:solidFill>
          </a:ln>
        </p:spPr>
        <p:txBody>
          <a:bodyPr wrap="square" lIns="91440" tIns="45720" rIns="91440" bIns="45720" anchor="t">
            <a:spAutoFit/>
          </a:bodyPr>
          <a:lstStyle/>
          <a:p>
            <a:pPr algn="ctr" fontAlgn="base"/>
            <a:r>
              <a:rPr lang="en-US" dirty="0">
                <a:latin typeface="Aptos"/>
                <a:cs typeface="Arial"/>
              </a:rPr>
              <a:t>Approves the draft grades</a:t>
            </a:r>
            <a:endParaRPr lang="en-US" dirty="0">
              <a:latin typeface="Aptos"/>
              <a:cs typeface="Arial" panose="020B0604020202020204" pitchFamily="34" charset="0"/>
            </a:endParaRPr>
          </a:p>
          <a:p>
            <a:pPr algn="ctr" fontAlgn="base"/>
            <a:r>
              <a:rPr lang="en-US" dirty="0">
                <a:latin typeface="Aptos"/>
                <a:cs typeface="Arial"/>
              </a:rPr>
              <a:t> </a:t>
            </a:r>
            <a:r>
              <a:rPr lang="en-US" dirty="0">
                <a:latin typeface="Aptos"/>
                <a:cs typeface="Arial"/>
                <a:sym typeface="Wingdings" panose="05000000000000000000" pitchFamily="2" charset="2"/>
              </a:rPr>
              <a:t>= </a:t>
            </a:r>
            <a:r>
              <a:rPr lang="en-US" dirty="0">
                <a:latin typeface="Aptos"/>
                <a:cs typeface="Arial"/>
              </a:rPr>
              <a:t> </a:t>
            </a:r>
            <a:r>
              <a:rPr lang="en-US" b="1" dirty="0">
                <a:latin typeface="Aptos"/>
                <a:cs typeface="Arial"/>
              </a:rPr>
              <a:t>final </a:t>
            </a:r>
            <a:r>
              <a:rPr lang="en-US" dirty="0">
                <a:latin typeface="Aptos"/>
                <a:cs typeface="Arial"/>
              </a:rPr>
              <a:t>grades </a:t>
            </a:r>
          </a:p>
          <a:p>
            <a:pPr algn="ctr" fontAlgn="base"/>
            <a:r>
              <a:rPr lang="en-US" dirty="0">
                <a:latin typeface="Aptos"/>
                <a:cs typeface="Arial"/>
              </a:rPr>
              <a:t>(</a:t>
            </a:r>
            <a:r>
              <a:rPr lang="en-US" b="1" dirty="0">
                <a:latin typeface="Aptos"/>
                <a:cs typeface="Arial"/>
              </a:rPr>
              <a:t>by Dec 31, 2025</a:t>
            </a:r>
            <a:r>
              <a:rPr lang="en-US" dirty="0">
                <a:latin typeface="Aptos"/>
                <a:cs typeface="Arial"/>
              </a:rPr>
              <a:t>)</a:t>
            </a:r>
          </a:p>
        </p:txBody>
      </p:sp>
      <p:sp>
        <p:nvSpPr>
          <p:cNvPr id="15" name="Rectangle 14"/>
          <p:cNvSpPr/>
          <p:nvPr/>
        </p:nvSpPr>
        <p:spPr>
          <a:xfrm>
            <a:off x="7718896" y="2465791"/>
            <a:ext cx="4101089" cy="2893100"/>
          </a:xfrm>
          <a:prstGeom prst="rect">
            <a:avLst/>
          </a:prstGeom>
          <a:ln w="28575">
            <a:noFill/>
          </a:ln>
        </p:spPr>
        <p:txBody>
          <a:bodyPr wrap="square" lIns="91440" tIns="45720" rIns="91440" bIns="45720" anchor="t">
            <a:spAutoFit/>
          </a:bodyPr>
          <a:lstStyle/>
          <a:p>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dirty="0">
                <a:latin typeface="Aptos"/>
                <a:cs typeface="Arial"/>
              </a:rPr>
              <a:t>​Use AHKGA's </a:t>
            </a:r>
            <a:r>
              <a:rPr lang="en-US" b="1" dirty="0">
                <a:latin typeface="Aptos"/>
                <a:cs typeface="Arial"/>
              </a:rPr>
              <a:t>audit template</a:t>
            </a:r>
            <a:r>
              <a:rPr lang="en-US" dirty="0">
                <a:latin typeface="Aptos"/>
                <a:cs typeface="Arial"/>
              </a:rPr>
              <a:t> </a:t>
            </a:r>
          </a:p>
          <a:p>
            <a:pPr>
              <a:spcBef>
                <a:spcPts val="600"/>
              </a:spcBef>
            </a:pPr>
            <a:endParaRPr lang="en-US" dirty="0">
              <a:latin typeface="Aptos"/>
              <a:cs typeface="Arial"/>
            </a:endParaRPr>
          </a:p>
          <a:p>
            <a:pPr marL="285750" indent="-285750">
              <a:spcBef>
                <a:spcPts val="600"/>
              </a:spcBef>
              <a:buFont typeface="Arial" panose="020B0604020202020204" pitchFamily="34" charset="0"/>
              <a:buChar char="•"/>
            </a:pPr>
            <a:r>
              <a:rPr lang="en-US" dirty="0">
                <a:latin typeface="Aptos"/>
                <a:cs typeface="Arial"/>
              </a:rPr>
              <a:t>AHKGA's main contact for grades submission and related communications – Emily (</a:t>
            </a:r>
            <a:r>
              <a:rPr lang="en-US" dirty="0">
                <a:latin typeface="Aptos"/>
                <a:cs typeface="Arial"/>
                <a:hlinkClick r:id="rId2"/>
              </a:rPr>
              <a:t>estone@cheo.on.ca</a:t>
            </a:r>
            <a:r>
              <a:rPr lang="en-US" dirty="0">
                <a:latin typeface="Aptos"/>
                <a:cs typeface="Arial"/>
              </a:rPr>
              <a:t>)</a:t>
            </a:r>
          </a:p>
          <a:p>
            <a:pPr marL="285750" indent="-285750">
              <a:spcBef>
                <a:spcPts val="600"/>
              </a:spcBef>
              <a:buFont typeface="Arial" panose="020B0604020202020204" pitchFamily="34" charset="0"/>
              <a:buChar char="•"/>
            </a:pPr>
            <a:endParaRPr lang="en-US" dirty="0">
              <a:latin typeface="Aptos"/>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6" name="Rectangle 15"/>
          <p:cNvSpPr/>
          <p:nvPr/>
        </p:nvSpPr>
        <p:spPr>
          <a:xfrm>
            <a:off x="1098802" y="6097859"/>
            <a:ext cx="6096000" cy="369332"/>
          </a:xfrm>
          <a:prstGeom prst="rect">
            <a:avLst/>
          </a:prstGeom>
        </p:spPr>
        <p:txBody>
          <a:bodyPr lIns="91440" tIns="45720" rIns="91440" bIns="45720" anchor="t">
            <a:spAutoFit/>
          </a:bodyPr>
          <a:lstStyle/>
          <a:p>
            <a:pPr algn="ctr" fontAlgn="base"/>
            <a:r>
              <a:rPr lang="en-US" dirty="0">
                <a:latin typeface="Aptos"/>
                <a:cs typeface="Arial"/>
              </a:rPr>
              <a:t>Global analyses start in January 2025</a:t>
            </a:r>
          </a:p>
        </p:txBody>
      </p:sp>
      <p:cxnSp>
        <p:nvCxnSpPr>
          <p:cNvPr id="18" name="Straight Arrow Connector 17"/>
          <p:cNvCxnSpPr>
            <a:stCxn id="3" idx="2"/>
            <a:endCxn id="5" idx="0"/>
          </p:cNvCxnSpPr>
          <p:nvPr/>
        </p:nvCxnSpPr>
        <p:spPr>
          <a:xfrm flipH="1">
            <a:off x="4146801" y="2353623"/>
            <a:ext cx="1" cy="2241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cxnSpLocks/>
          </p:cNvCxnSpPr>
          <p:nvPr/>
        </p:nvCxnSpPr>
        <p:spPr>
          <a:xfrm>
            <a:off x="2427728" y="3224081"/>
            <a:ext cx="1" cy="230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8" idx="2"/>
            <a:endCxn id="11" idx="0"/>
          </p:cNvCxnSpPr>
          <p:nvPr/>
        </p:nvCxnSpPr>
        <p:spPr>
          <a:xfrm>
            <a:off x="2427730" y="4101322"/>
            <a:ext cx="0" cy="234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5" idx="1"/>
          </p:cNvCxnSpPr>
          <p:nvPr/>
        </p:nvCxnSpPr>
        <p:spPr>
          <a:xfrm flipV="1">
            <a:off x="463295" y="2900916"/>
            <a:ext cx="451102" cy="8704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11" idx="1"/>
          </p:cNvCxnSpPr>
          <p:nvPr/>
        </p:nvCxnSpPr>
        <p:spPr>
          <a:xfrm>
            <a:off x="463295" y="3771374"/>
            <a:ext cx="451102" cy="887739"/>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3DDD8D4F-863D-CF56-5711-24E7DCF4A035}"/>
              </a:ext>
            </a:extLst>
          </p:cNvPr>
          <p:cNvCxnSpPr>
            <a:cxnSpLocks/>
          </p:cNvCxnSpPr>
          <p:nvPr/>
        </p:nvCxnSpPr>
        <p:spPr>
          <a:xfrm>
            <a:off x="5924487" y="4664065"/>
            <a:ext cx="2" cy="5389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BE1F57BB-985D-1571-E02A-02568171FB0D}"/>
              </a:ext>
            </a:extLst>
          </p:cNvPr>
          <p:cNvCxnSpPr>
            <a:cxnSpLocks/>
          </p:cNvCxnSpPr>
          <p:nvPr/>
        </p:nvCxnSpPr>
        <p:spPr>
          <a:xfrm>
            <a:off x="5921204" y="3224080"/>
            <a:ext cx="1" cy="500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633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7F13-FA49-50DE-52FE-F8FCCDAB514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A43F65E-482F-466A-EF2B-B301FBF056DF}"/>
              </a:ext>
            </a:extLst>
          </p:cNvPr>
          <p:cNvSpPr>
            <a:spLocks noGrp="1"/>
          </p:cNvSpPr>
          <p:nvPr>
            <p:ph type="title"/>
          </p:nvPr>
        </p:nvSpPr>
        <p:spPr/>
        <p:txBody>
          <a:bodyPr/>
          <a:lstStyle/>
          <a:p>
            <a:r>
              <a:rPr lang="en-CA" dirty="0"/>
              <a:t>Audit template</a:t>
            </a:r>
          </a:p>
        </p:txBody>
      </p:sp>
      <p:sp>
        <p:nvSpPr>
          <p:cNvPr id="9" name="Slide Number Placeholder 8">
            <a:extLst>
              <a:ext uri="{FF2B5EF4-FFF2-40B4-BE49-F238E27FC236}">
                <a16:creationId xmlns:a16="http://schemas.microsoft.com/office/drawing/2014/main" id="{5535C2CB-F808-6F6C-E8E4-BDCA29ACCCEA}"/>
              </a:ext>
            </a:extLst>
          </p:cNvPr>
          <p:cNvSpPr>
            <a:spLocks noGrp="1"/>
          </p:cNvSpPr>
          <p:nvPr>
            <p:ph type="sldNum" sz="quarter" idx="12"/>
          </p:nvPr>
        </p:nvSpPr>
        <p:spPr/>
        <p:txBody>
          <a:bodyPr/>
          <a:lstStyle/>
          <a:p>
            <a:fld id="{4914A248-E922-43B9-BA40-8EF25FD61E09}" type="slidenum">
              <a:rPr lang="en-CA" smtClean="0"/>
              <a:t>33</a:t>
            </a:fld>
            <a:endParaRPr lang="en-CA"/>
          </a:p>
        </p:txBody>
      </p:sp>
      <p:cxnSp>
        <p:nvCxnSpPr>
          <p:cNvPr id="10" name="Straight Connector 9">
            <a:extLst>
              <a:ext uri="{FF2B5EF4-FFF2-40B4-BE49-F238E27FC236}">
                <a16:creationId xmlns:a16="http://schemas.microsoft.com/office/drawing/2014/main" id="{68E90F1D-96AE-7344-72CF-B294E7CC3EF7}"/>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413986024"/>
              </p:ext>
            </p:extLst>
          </p:nvPr>
        </p:nvGraphicFramePr>
        <p:xfrm>
          <a:off x="190500" y="1647264"/>
          <a:ext cx="11831378" cy="4811332"/>
        </p:xfrm>
        <a:graphic>
          <a:graphicData uri="http://schemas.openxmlformats.org/drawingml/2006/table">
            <a:tbl>
              <a:tblPr/>
              <a:tblGrid>
                <a:gridCol w="1399755">
                  <a:extLst>
                    <a:ext uri="{9D8B030D-6E8A-4147-A177-3AD203B41FA5}">
                      <a16:colId xmlns:a16="http://schemas.microsoft.com/office/drawing/2014/main" val="483166934"/>
                    </a:ext>
                  </a:extLst>
                </a:gridCol>
                <a:gridCol w="995601">
                  <a:extLst>
                    <a:ext uri="{9D8B030D-6E8A-4147-A177-3AD203B41FA5}">
                      <a16:colId xmlns:a16="http://schemas.microsoft.com/office/drawing/2014/main" val="2019817106"/>
                    </a:ext>
                  </a:extLst>
                </a:gridCol>
                <a:gridCol w="799370">
                  <a:extLst>
                    <a:ext uri="{9D8B030D-6E8A-4147-A177-3AD203B41FA5}">
                      <a16:colId xmlns:a16="http://schemas.microsoft.com/office/drawing/2014/main" val="3705094292"/>
                    </a:ext>
                  </a:extLst>
                </a:gridCol>
                <a:gridCol w="1184021">
                  <a:extLst>
                    <a:ext uri="{9D8B030D-6E8A-4147-A177-3AD203B41FA5}">
                      <a16:colId xmlns:a16="http://schemas.microsoft.com/office/drawing/2014/main" val="3635056065"/>
                    </a:ext>
                  </a:extLst>
                </a:gridCol>
                <a:gridCol w="1036145">
                  <a:extLst>
                    <a:ext uri="{9D8B030D-6E8A-4147-A177-3AD203B41FA5}">
                      <a16:colId xmlns:a16="http://schemas.microsoft.com/office/drawing/2014/main" val="1047925209"/>
                    </a:ext>
                  </a:extLst>
                </a:gridCol>
                <a:gridCol w="1083243">
                  <a:extLst>
                    <a:ext uri="{9D8B030D-6E8A-4147-A177-3AD203B41FA5}">
                      <a16:colId xmlns:a16="http://schemas.microsoft.com/office/drawing/2014/main" val="2882758689"/>
                    </a:ext>
                  </a:extLst>
                </a:gridCol>
                <a:gridCol w="1657832">
                  <a:extLst>
                    <a:ext uri="{9D8B030D-6E8A-4147-A177-3AD203B41FA5}">
                      <a16:colId xmlns:a16="http://schemas.microsoft.com/office/drawing/2014/main" val="1317329608"/>
                    </a:ext>
                  </a:extLst>
                </a:gridCol>
                <a:gridCol w="970206">
                  <a:extLst>
                    <a:ext uri="{9D8B030D-6E8A-4147-A177-3AD203B41FA5}">
                      <a16:colId xmlns:a16="http://schemas.microsoft.com/office/drawing/2014/main" val="305137183"/>
                    </a:ext>
                  </a:extLst>
                </a:gridCol>
                <a:gridCol w="762977">
                  <a:extLst>
                    <a:ext uri="{9D8B030D-6E8A-4147-A177-3AD203B41FA5}">
                      <a16:colId xmlns:a16="http://schemas.microsoft.com/office/drawing/2014/main" val="3620501714"/>
                    </a:ext>
                  </a:extLst>
                </a:gridCol>
                <a:gridCol w="684578">
                  <a:extLst>
                    <a:ext uri="{9D8B030D-6E8A-4147-A177-3AD203B41FA5}">
                      <a16:colId xmlns:a16="http://schemas.microsoft.com/office/drawing/2014/main" val="413404692"/>
                    </a:ext>
                  </a:extLst>
                </a:gridCol>
                <a:gridCol w="640883">
                  <a:extLst>
                    <a:ext uri="{9D8B030D-6E8A-4147-A177-3AD203B41FA5}">
                      <a16:colId xmlns:a16="http://schemas.microsoft.com/office/drawing/2014/main" val="1762861221"/>
                    </a:ext>
                  </a:extLst>
                </a:gridCol>
                <a:gridCol w="616767">
                  <a:extLst>
                    <a:ext uri="{9D8B030D-6E8A-4147-A177-3AD203B41FA5}">
                      <a16:colId xmlns:a16="http://schemas.microsoft.com/office/drawing/2014/main" val="2183907053"/>
                    </a:ext>
                  </a:extLst>
                </a:gridCol>
              </a:tblGrid>
              <a:tr h="1709307">
                <a:tc>
                  <a:txBody>
                    <a:bodyPr/>
                    <a:lstStyle/>
                    <a:p>
                      <a:pPr algn="ctr" rtl="0" fontAlgn="ctr"/>
                      <a:r>
                        <a:rPr lang="en-CA" sz="1000" b="1" dirty="0">
                          <a:solidFill>
                            <a:srgbClr val="FFFFFF"/>
                          </a:solidFill>
                          <a:effectLst/>
                        </a:rPr>
                        <a:t>Indicator</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156082"/>
                    </a:solidFill>
                  </a:tcPr>
                </a:tc>
                <a:tc>
                  <a:txBody>
                    <a:bodyPr/>
                    <a:lstStyle/>
                    <a:p>
                      <a:pPr algn="ctr" rtl="0" fontAlgn="ctr"/>
                      <a:r>
                        <a:rPr lang="en-CA" sz="1000" b="1" dirty="0">
                          <a:solidFill>
                            <a:srgbClr val="FFFFFF"/>
                          </a:solidFill>
                          <a:effectLst/>
                        </a:rPr>
                        <a:t>Overall grade</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156082"/>
                    </a:solidFill>
                  </a:tcPr>
                </a:tc>
                <a:tc>
                  <a:txBody>
                    <a:bodyPr/>
                    <a:lstStyle/>
                    <a:p>
                      <a:pPr algn="ctr" rtl="0" fontAlgn="ctr"/>
                      <a:r>
                        <a:rPr lang="en-US" sz="1000" b="1" dirty="0">
                          <a:solidFill>
                            <a:srgbClr val="FFFFFF"/>
                          </a:solidFill>
                          <a:effectLst/>
                        </a:rPr>
                        <a:t>Rationale/</a:t>
                      </a:r>
                    </a:p>
                    <a:p>
                      <a:pPr algn="ctr" rtl="0" fontAlgn="ctr"/>
                      <a:r>
                        <a:rPr lang="en-US" sz="1000" b="1" dirty="0">
                          <a:solidFill>
                            <a:srgbClr val="FFFFFF"/>
                          </a:solidFill>
                          <a:effectLst/>
                        </a:rPr>
                        <a:t>justification for the overall grade</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156082"/>
                    </a:solidFill>
                  </a:tcPr>
                </a:tc>
                <a:tc>
                  <a:txBody>
                    <a:bodyPr/>
                    <a:lstStyle/>
                    <a:p>
                      <a:pPr algn="ctr" rtl="0" fontAlgn="ctr"/>
                      <a:r>
                        <a:rPr lang="en-US" sz="1000" b="1" dirty="0">
                          <a:solidFill>
                            <a:srgbClr val="FFFFFF"/>
                          </a:solidFill>
                          <a:effectLst/>
                        </a:rPr>
                        <a:t>Subgrade for children and adolescents with disabilities (CAWD) and/or chronic conditions</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156082"/>
                    </a:solidFill>
                  </a:tcPr>
                </a:tc>
                <a:tc>
                  <a:txBody>
                    <a:bodyPr/>
                    <a:lstStyle/>
                    <a:p>
                      <a:pPr algn="ctr" rtl="0" fontAlgn="ctr"/>
                      <a:r>
                        <a:rPr lang="en-US" sz="1000" b="1" dirty="0">
                          <a:solidFill>
                            <a:srgbClr val="FFFFFF"/>
                          </a:solidFill>
                          <a:effectLst/>
                        </a:rPr>
                        <a:t>Rationale/</a:t>
                      </a:r>
                    </a:p>
                    <a:p>
                      <a:pPr algn="ctr" rtl="0" fontAlgn="ctr"/>
                      <a:r>
                        <a:rPr lang="en-US" sz="1000" b="1" dirty="0">
                          <a:solidFill>
                            <a:srgbClr val="FFFFFF"/>
                          </a:solidFill>
                          <a:effectLst/>
                        </a:rPr>
                        <a:t>justification for the subgrade for children and adolescents with disabilities</a:t>
                      </a:r>
                      <a:r>
                        <a:rPr lang="en-US" sz="1000" b="1" baseline="0" dirty="0">
                          <a:solidFill>
                            <a:srgbClr val="FFFFFF"/>
                          </a:solidFill>
                          <a:effectLst/>
                        </a:rPr>
                        <a:t> </a:t>
                      </a:r>
                      <a:r>
                        <a:rPr lang="en-US" sz="1000" b="1" dirty="0">
                          <a:solidFill>
                            <a:srgbClr val="FFFFFF"/>
                          </a:solidFill>
                          <a:effectLst/>
                        </a:rPr>
                        <a:t>(CAWD) or chronic conditions</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156082"/>
                    </a:solidFill>
                  </a:tcPr>
                </a:tc>
                <a:tc>
                  <a:txBody>
                    <a:bodyPr/>
                    <a:lstStyle/>
                    <a:p>
                      <a:pPr algn="ctr" rtl="0" fontAlgn="ctr"/>
                      <a:r>
                        <a:rPr lang="en-US" sz="1000" b="1" dirty="0">
                          <a:solidFill>
                            <a:srgbClr val="FFFFFF"/>
                          </a:solidFill>
                          <a:effectLst/>
                        </a:rPr>
                        <a:t>Disaggregated data for other sub-groups</a:t>
                      </a:r>
                      <a:br>
                        <a:rPr lang="en-US" sz="1000" b="1" dirty="0">
                          <a:solidFill>
                            <a:srgbClr val="FFFFFF"/>
                          </a:solidFill>
                          <a:effectLst/>
                        </a:rPr>
                      </a:br>
                      <a:r>
                        <a:rPr lang="en-US" sz="1000" b="1" dirty="0">
                          <a:solidFill>
                            <a:srgbClr val="FFFFFF"/>
                          </a:solidFill>
                          <a:effectLst/>
                        </a:rPr>
                        <a:t>(sex/gender, socioeconomic status, age, location), </a:t>
                      </a:r>
                      <a:br>
                        <a:rPr lang="en-US" sz="1000" b="1" dirty="0">
                          <a:solidFill>
                            <a:srgbClr val="FFFFFF"/>
                          </a:solidFill>
                          <a:effectLst/>
                        </a:rPr>
                      </a:br>
                      <a:r>
                        <a:rPr lang="en-US" sz="1000" b="1" dirty="0">
                          <a:solidFill>
                            <a:srgbClr val="FFFFFF"/>
                          </a:solidFill>
                          <a:effectLst/>
                        </a:rPr>
                        <a:t>where possible</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156082"/>
                    </a:solidFill>
                  </a:tcPr>
                </a:tc>
                <a:tc>
                  <a:txBody>
                    <a:bodyPr/>
                    <a:lstStyle/>
                    <a:p>
                      <a:pPr algn="ctr" rtl="0" fontAlgn="ctr"/>
                      <a:r>
                        <a:rPr lang="en-CA" sz="1000" b="0" dirty="0">
                          <a:solidFill>
                            <a:srgbClr val="FFFFFF"/>
                          </a:solidFill>
                          <a:effectLst/>
                        </a:rPr>
                        <a:t>Methodology</a:t>
                      </a:r>
                      <a:r>
                        <a:rPr lang="en-CA" sz="1000" b="1" dirty="0">
                          <a:solidFill>
                            <a:srgbClr val="FFFFFF"/>
                          </a:solidFill>
                          <a:effectLst/>
                        </a:rPr>
                        <a:t> </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156082"/>
                    </a:solidFill>
                  </a:tcPr>
                </a:tc>
                <a:tc>
                  <a:txBody>
                    <a:bodyPr/>
                    <a:lstStyle/>
                    <a:p>
                      <a:pPr algn="ctr" rtl="0" fontAlgn="ctr"/>
                      <a:r>
                        <a:rPr lang="en-US" sz="1000" b="1" dirty="0">
                          <a:solidFill>
                            <a:srgbClr val="FFFFFF"/>
                          </a:solidFill>
                          <a:effectLst/>
                        </a:rPr>
                        <a:t>Main characteristics of data sources</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156082"/>
                    </a:solidFill>
                  </a:tcPr>
                </a:tc>
                <a:tc>
                  <a:txBody>
                    <a:bodyPr/>
                    <a:lstStyle/>
                    <a:p>
                      <a:pPr algn="ctr" rtl="0" fontAlgn="ctr"/>
                      <a:r>
                        <a:rPr lang="en-US" sz="1000" b="1" dirty="0">
                          <a:solidFill>
                            <a:srgbClr val="FFFFFF"/>
                          </a:solidFill>
                          <a:effectLst/>
                        </a:rPr>
                        <a:t>References for data sources, </a:t>
                      </a:r>
                      <a:br>
                        <a:rPr lang="en-US" sz="1000" b="1" dirty="0">
                          <a:solidFill>
                            <a:srgbClr val="FFFFFF"/>
                          </a:solidFill>
                          <a:effectLst/>
                        </a:rPr>
                      </a:br>
                      <a:r>
                        <a:rPr lang="en-US" sz="1000" b="1" dirty="0">
                          <a:solidFill>
                            <a:srgbClr val="FFFFFF"/>
                          </a:solidFill>
                          <a:effectLst/>
                        </a:rPr>
                        <a:t>where possible</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156082"/>
                    </a:solidFill>
                  </a:tcPr>
                </a:tc>
                <a:tc gridSpan="2">
                  <a:txBody>
                    <a:bodyPr/>
                    <a:lstStyle/>
                    <a:p>
                      <a:pPr algn="ctr" rtl="0" fontAlgn="ctr"/>
                      <a:r>
                        <a:rPr lang="en-CA" sz="1000" b="1" dirty="0">
                          <a:solidFill>
                            <a:srgbClr val="156082"/>
                          </a:solidFill>
                          <a:effectLst/>
                        </a:rPr>
                        <a:t>AHKGA audit </a:t>
                      </a:r>
                    </a:p>
                    <a:p>
                      <a:pPr algn="ctr" rtl="0" fontAlgn="ctr"/>
                      <a:r>
                        <a:rPr lang="en-CA" sz="1000" b="1" dirty="0">
                          <a:solidFill>
                            <a:srgbClr val="156082"/>
                          </a:solidFill>
                          <a:effectLst/>
                        </a:rPr>
                        <a:t>round 1 </a:t>
                      </a:r>
                      <a:br>
                        <a:rPr lang="en-CA" sz="1000" b="1" dirty="0">
                          <a:solidFill>
                            <a:srgbClr val="156082"/>
                          </a:solidFill>
                          <a:effectLst/>
                        </a:rPr>
                      </a:br>
                      <a:endParaRPr lang="en-CA" sz="1000" b="1" dirty="0">
                        <a:solidFill>
                          <a:srgbClr val="156082"/>
                        </a:solidFill>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hMerge="1">
                  <a:txBody>
                    <a:bodyPr/>
                    <a:lstStyle/>
                    <a:p>
                      <a:endParaRPr lang="en-CA"/>
                    </a:p>
                  </a:txBody>
                  <a:tcPr/>
                </a:tc>
                <a:tc>
                  <a:txBody>
                    <a:bodyPr/>
                    <a:lstStyle/>
                    <a:p>
                      <a:pPr algn="ctr" rtl="0" fontAlgn="ctr"/>
                      <a:r>
                        <a:rPr lang="en-US" sz="1000" b="1" dirty="0">
                          <a:solidFill>
                            <a:srgbClr val="156082"/>
                          </a:solidFill>
                          <a:effectLst/>
                        </a:rPr>
                        <a:t>Report Card team's response </a:t>
                      </a:r>
                      <a:br>
                        <a:rPr lang="en-US" sz="1000" b="1" dirty="0">
                          <a:solidFill>
                            <a:srgbClr val="156082"/>
                          </a:solidFill>
                          <a:effectLst/>
                        </a:rPr>
                      </a:br>
                      <a:r>
                        <a:rPr lang="en-US" sz="1000" b="1" dirty="0">
                          <a:solidFill>
                            <a:srgbClr val="156082"/>
                          </a:solidFill>
                          <a:effectLst/>
                        </a:rPr>
                        <a:t>to reviewers' feedback</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490635779"/>
                  </a:ext>
                </a:extLst>
              </a:tr>
              <a:tr h="1994182">
                <a:tc>
                  <a:txBody>
                    <a:bodyPr/>
                    <a:lstStyle/>
                    <a:p>
                      <a:pPr algn="ctr" rtl="0" fontAlgn="ctr"/>
                      <a:r>
                        <a:rPr lang="en-US" sz="1000" i="1" dirty="0">
                          <a:effectLst/>
                        </a:rPr>
                        <a:t>10 common indicators </a:t>
                      </a:r>
                      <a:br>
                        <a:rPr lang="en-US" sz="1000" i="1" dirty="0">
                          <a:effectLst/>
                        </a:rPr>
                      </a:br>
                      <a:r>
                        <a:rPr lang="en-US" sz="1000" i="1" dirty="0">
                          <a:effectLst/>
                        </a:rPr>
                        <a:t>and Sleep (if assessed)</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000" i="1" dirty="0">
                          <a:effectLst/>
                        </a:rPr>
                        <a:t>Add a * to your grade if it is based on mixed data: device-measured and reported; add ** to your grade if it is based on device-measured data exclusively </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000" i="1" dirty="0">
                          <a:effectLst/>
                        </a:rPr>
                        <a:t>Provide a summary of findings (e.g., prevalence statistics, programs/policies) that informed the grade</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000" i="1" dirty="0">
                          <a:effectLst/>
                        </a:rPr>
                        <a:t>Please provide a</a:t>
                      </a:r>
                      <a:r>
                        <a:rPr lang="en-US" sz="1000" i="1" baseline="0" dirty="0">
                          <a:effectLst/>
                        </a:rPr>
                        <a:t> sub</a:t>
                      </a:r>
                      <a:r>
                        <a:rPr lang="en-US" sz="1000" i="1" dirty="0">
                          <a:effectLst/>
                        </a:rPr>
                        <a:t>grade for CAWD. Add a * to your subgrade if it is based on mixed data: device-measured and reported; add ** to your subgrade if it is based on device-measured data exclusively </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000" i="1" dirty="0">
                          <a:effectLst/>
                        </a:rPr>
                        <a:t>Provide rationales OR a summary of information (if available but not sufficient to assign a subgrade)</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000" i="1" dirty="0">
                          <a:effectLst/>
                        </a:rPr>
                        <a:t>Provide sub-grades and rationales OR a summary of information (if available but not sufficient to assign a subgrade)</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000" i="1" dirty="0">
                          <a:effectLst/>
                        </a:rPr>
                        <a:t>Specify which benchmark(s) were used. When multiple benchmarks or data sources were used, show how the grade was calculated, e.g., simple average, weighted average, expert consensus. When using the grading rubric, consider rounding your average prevalence statistics to a whole number (e.g., 59.6% to 60%, grade “B-“).</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000" i="1" dirty="0">
                          <a:effectLst/>
                        </a:rPr>
                        <a:t>Include a short description of the data sources, e.g., study type, sample size, location/representativeness, data collection year.</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CA" sz="1000" i="1" dirty="0">
                          <a:effectLst/>
                        </a:rPr>
                        <a:t>In Vancouver style, preferably</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CA" sz="1000" i="1" dirty="0">
                          <a:effectLst/>
                        </a:rPr>
                        <a:t>Reviewer </a:t>
                      </a:r>
                      <a:endParaRPr lang="en-US"/>
                    </a:p>
                    <a:p>
                      <a:pPr lvl="0" algn="ctr">
                        <a:buNone/>
                      </a:pPr>
                      <a:r>
                        <a:rPr lang="en-CA" sz="1000" i="1" dirty="0">
                          <a:effectLst/>
                        </a:rPr>
                        <a:t>1</a:t>
                      </a:r>
                    </a:p>
                    <a:p>
                      <a:pPr lvl="0" algn="ctr">
                        <a:buNone/>
                      </a:pPr>
                      <a:r>
                        <a:rPr lang="en-CA" sz="1000" i="1" dirty="0">
                          <a:effectLst/>
                        </a:rPr>
                        <a:t> feedback </a:t>
                      </a:r>
                      <a:endParaRPr lang="en-CA"/>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CA" sz="1000" i="1" dirty="0">
                          <a:effectLst/>
                        </a:rPr>
                        <a:t>Reviewer</a:t>
                      </a:r>
                      <a:endParaRPr lang="en-US" dirty="0"/>
                    </a:p>
                    <a:p>
                      <a:pPr lvl="0" algn="ctr">
                        <a:buNone/>
                      </a:pPr>
                      <a:r>
                        <a:rPr lang="en-CA" sz="1000" i="1" dirty="0">
                          <a:effectLst/>
                        </a:rPr>
                        <a:t> 2 feedback</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b"/>
                      <a:endParaRPr lang="en-CA" sz="1000">
                        <a:effectLst/>
                      </a:endParaRPr>
                    </a:p>
                  </a:txBody>
                  <a:tcPr marL="8280" marR="828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38589297"/>
                  </a:ext>
                </a:extLst>
              </a:tr>
              <a:tr h="284883">
                <a:tc>
                  <a:txBody>
                    <a:bodyPr/>
                    <a:lstStyle/>
                    <a:p>
                      <a:pPr rtl="0" fontAlgn="ctr"/>
                      <a:r>
                        <a:rPr lang="en-CA" sz="1000" dirty="0">
                          <a:effectLst/>
                        </a:rPr>
                        <a:t>Overall Physical Activity</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endParaRPr lang="en-CA" dirty="0"/>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b"/>
                      <a:endParaRPr lang="en-CA" sz="1000">
                        <a:effectLst/>
                      </a:endParaRPr>
                    </a:p>
                  </a:txBody>
                  <a:tcPr marL="8280" marR="828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599905871"/>
                  </a:ext>
                </a:extLst>
              </a:tr>
              <a:tr h="258985">
                <a:tc>
                  <a:txBody>
                    <a:bodyPr/>
                    <a:lstStyle/>
                    <a:p>
                      <a:pPr rtl="0" fontAlgn="ctr"/>
                      <a:r>
                        <a:rPr lang="en-CA" sz="1000" dirty="0">
                          <a:effectLst/>
                        </a:rPr>
                        <a:t>Organized Sport</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en-CA" dirty="0"/>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b"/>
                      <a:endParaRPr lang="en-CA" sz="1000">
                        <a:effectLst/>
                      </a:endParaRPr>
                    </a:p>
                  </a:txBody>
                  <a:tcPr marL="8280" marR="828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640718664"/>
                  </a:ext>
                </a:extLst>
              </a:tr>
              <a:tr h="258985">
                <a:tc>
                  <a:txBody>
                    <a:bodyPr/>
                    <a:lstStyle/>
                    <a:p>
                      <a:pPr rtl="0" fontAlgn="ctr"/>
                      <a:r>
                        <a:rPr lang="en-CA" sz="1000" dirty="0">
                          <a:effectLst/>
                        </a:rPr>
                        <a:t>Active Play</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endParaRPr lang="en-CA" dirty="0"/>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tc>
                  <a:txBody>
                    <a:bodyPr/>
                    <a:lstStyle/>
                    <a:p>
                      <a:pPr rtl="0" fontAlgn="b"/>
                      <a:endParaRPr lang="en-CA" sz="1000">
                        <a:effectLst/>
                      </a:endParaRPr>
                    </a:p>
                  </a:txBody>
                  <a:tcPr marL="8280" marR="828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4256794727"/>
                  </a:ext>
                </a:extLst>
              </a:tr>
              <a:tr h="258985">
                <a:tc>
                  <a:txBody>
                    <a:bodyPr/>
                    <a:lstStyle/>
                    <a:p>
                      <a:pPr rtl="0" fontAlgn="ctr"/>
                      <a:r>
                        <a:rPr lang="en-CA" sz="1000" dirty="0">
                          <a:effectLst/>
                        </a:rPr>
                        <a:t>...</a:t>
                      </a: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dirty="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ctr"/>
                      <a:endParaRPr lang="en-CA" sz="1000">
                        <a:effectLst/>
                      </a:endParaRPr>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en-CA" dirty="0"/>
                    </a:p>
                  </a:txBody>
                  <a:tcPr marL="8280" marR="828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rtl="0" fontAlgn="b"/>
                      <a:endParaRPr lang="en-CA" sz="1000" dirty="0">
                        <a:effectLst/>
                      </a:endParaRPr>
                    </a:p>
                  </a:txBody>
                  <a:tcPr marL="8280" marR="828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958251834"/>
                  </a:ext>
                </a:extLst>
              </a:tr>
            </a:tbl>
          </a:graphicData>
        </a:graphic>
      </p:graphicFrame>
    </p:spTree>
    <p:extLst>
      <p:ext uri="{BB962C8B-B14F-4D97-AF65-F5344CB8AC3E}">
        <p14:creationId xmlns:p14="http://schemas.microsoft.com/office/powerpoint/2010/main" val="4080228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7F13-FA49-50DE-52FE-F8FCCDAB514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A43F65E-482F-466A-EF2B-B301FBF056DF}"/>
              </a:ext>
            </a:extLst>
          </p:cNvPr>
          <p:cNvSpPr>
            <a:spLocks noGrp="1"/>
          </p:cNvSpPr>
          <p:nvPr>
            <p:ph type="title"/>
          </p:nvPr>
        </p:nvSpPr>
        <p:spPr/>
        <p:txBody>
          <a:bodyPr/>
          <a:lstStyle/>
          <a:p>
            <a:r>
              <a:rPr lang="en-CA" dirty="0"/>
              <a:t>Resources</a:t>
            </a:r>
          </a:p>
        </p:txBody>
      </p:sp>
      <p:sp>
        <p:nvSpPr>
          <p:cNvPr id="9" name="Slide Number Placeholder 8">
            <a:extLst>
              <a:ext uri="{FF2B5EF4-FFF2-40B4-BE49-F238E27FC236}">
                <a16:creationId xmlns:a16="http://schemas.microsoft.com/office/drawing/2014/main" id="{5535C2CB-F808-6F6C-E8E4-BDCA29ACCCEA}"/>
              </a:ext>
            </a:extLst>
          </p:cNvPr>
          <p:cNvSpPr>
            <a:spLocks noGrp="1"/>
          </p:cNvSpPr>
          <p:nvPr>
            <p:ph type="sldNum" sz="quarter" idx="12"/>
          </p:nvPr>
        </p:nvSpPr>
        <p:spPr/>
        <p:txBody>
          <a:bodyPr/>
          <a:lstStyle/>
          <a:p>
            <a:fld id="{4914A248-E922-43B9-BA40-8EF25FD61E09}" type="slidenum">
              <a:rPr lang="en-CA" smtClean="0"/>
              <a:t>34</a:t>
            </a:fld>
            <a:endParaRPr lang="en-CA"/>
          </a:p>
        </p:txBody>
      </p:sp>
      <p:cxnSp>
        <p:nvCxnSpPr>
          <p:cNvPr id="10" name="Straight Connector 9">
            <a:extLst>
              <a:ext uri="{FF2B5EF4-FFF2-40B4-BE49-F238E27FC236}">
                <a16:creationId xmlns:a16="http://schemas.microsoft.com/office/drawing/2014/main" id="{68E90F1D-96AE-7344-72CF-B294E7CC3EF7}"/>
              </a:ext>
            </a:extLst>
          </p:cNvPr>
          <p:cNvCxnSpPr>
            <a:cxnSpLocks/>
          </p:cNvCxnSpPr>
          <p:nvPr/>
        </p:nvCxnSpPr>
        <p:spPr>
          <a:xfrm>
            <a:off x="963246" y="1326314"/>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838198" y="1710227"/>
            <a:ext cx="10085520" cy="4565352"/>
          </a:xfrm>
          <a:prstGeom prst="rect">
            <a:avLst/>
          </a:prstGeom>
        </p:spPr>
        <p:txBody>
          <a:bodyPr wrap="square" lIns="91440" tIns="45720" rIns="91440" bIns="45720" anchor="t">
            <a:spAutoFit/>
          </a:bodyPr>
          <a:lstStyle/>
          <a:p>
            <a:pPr>
              <a:lnSpc>
                <a:spcPts val="1725"/>
              </a:lnSpc>
            </a:pPr>
            <a:r>
              <a:rPr lang="en-US" b="1" dirty="0">
                <a:latin typeface="Aptos"/>
                <a:ea typeface="Calibri"/>
                <a:cs typeface="Arial"/>
              </a:rPr>
              <a:t>Audit template </a:t>
            </a:r>
            <a:r>
              <a:rPr lang="en-US" dirty="0">
                <a:latin typeface="Aptos"/>
                <a:ea typeface="Calibri"/>
                <a:cs typeface="Arial"/>
              </a:rPr>
              <a:t> </a:t>
            </a:r>
          </a:p>
          <a:p>
            <a:pPr lvl="1">
              <a:lnSpc>
                <a:spcPts val="1725"/>
              </a:lnSpc>
            </a:pPr>
            <a:r>
              <a:rPr lang="en-US" dirty="0">
                <a:solidFill>
                  <a:srgbClr val="467886"/>
                </a:solidFill>
                <a:latin typeface="Aptos"/>
                <a:ea typeface="Calibri"/>
                <a:cs typeface="Arial"/>
                <a:hlinkClick r:id="rId2">
                  <a:extLst>
                    <a:ext uri="{A12FA001-AC4F-418D-AE19-62706E023703}">
                      <ahyp:hlinkClr xmlns:ahyp="http://schemas.microsoft.com/office/drawing/2018/hyperlinkcolor" val="tx"/>
                    </a:ext>
                  </a:extLst>
                </a:hlinkClick>
              </a:rPr>
              <a:t>https://docs.google.com/spreadsheets/d/1Y4igfZNhlK5aKPGCVeDmf6MENbJqFHGu/</a:t>
            </a:r>
            <a:r>
              <a:rPr lang="en-US" dirty="0">
                <a:latin typeface="Aptos"/>
                <a:ea typeface="Calibri"/>
                <a:cs typeface="Arial"/>
                <a:hlinkClick r:id="rId2"/>
              </a:rPr>
              <a:t>editusp</a:t>
            </a:r>
            <a:r>
              <a:rPr lang="en-US" dirty="0">
                <a:solidFill>
                  <a:srgbClr val="467886"/>
                </a:solidFill>
                <a:latin typeface="Aptos"/>
                <a:ea typeface="Calibri"/>
                <a:cs typeface="Arial"/>
                <a:hlinkClick r:id="rId2">
                  <a:extLst>
                    <a:ext uri="{A12FA001-AC4F-418D-AE19-62706E023703}">
                      <ahyp:hlinkClr xmlns:ahyp="http://schemas.microsoft.com/office/drawing/2018/hyperlinkcolor" val="tx"/>
                    </a:ext>
                  </a:extLst>
                </a:hlinkClick>
              </a:rPr>
              <a:t>=sharing&amp;ouid=106138810618606714109&amp;rtpof=true&amp;sd=true</a:t>
            </a:r>
            <a:endParaRPr lang="en-US">
              <a:solidFill>
                <a:srgbClr val="000000"/>
              </a:solidFill>
              <a:latin typeface="Aptos"/>
              <a:ea typeface="Calibri"/>
              <a:cs typeface="Arial" panose="020B0604020202020204" pitchFamily="34" charset="0"/>
            </a:endParaRPr>
          </a:p>
          <a:p>
            <a:pPr>
              <a:lnSpc>
                <a:spcPts val="1725"/>
              </a:lnSpc>
            </a:pPr>
            <a:r>
              <a:rPr lang="en-US" b="1" dirty="0">
                <a:latin typeface="Aptos"/>
                <a:ea typeface="Calibri"/>
                <a:cs typeface="Arial"/>
              </a:rPr>
              <a:t>Completed</a:t>
            </a:r>
            <a:r>
              <a:rPr lang="en-US" b="1" dirty="0">
                <a:latin typeface="Aptos"/>
                <a:cs typeface="Arial"/>
              </a:rPr>
              <a:t> audit template  - Canadian example  </a:t>
            </a:r>
            <a:endParaRPr lang="en-US">
              <a:latin typeface="Aptos"/>
              <a:cs typeface="Arial" panose="020B0604020202020204" pitchFamily="34" charset="0"/>
            </a:endParaRPr>
          </a:p>
          <a:p>
            <a:pPr lvl="1"/>
            <a:r>
              <a:rPr lang="en-US" dirty="0">
                <a:latin typeface="Aptos"/>
                <a:ea typeface="Calibri"/>
                <a:cs typeface="Calibri"/>
                <a:hlinkClick r:id="rId3"/>
              </a:rPr>
              <a:t>https://docs.google.com/spreadsheets/d/1RyCEb7dlSRdap-n4jl_oZCTIFjYYIed-/edit?usp=sharing&amp;ouid=106138810618606714109&amp;rtpof=true&amp;sd=true</a:t>
            </a:r>
            <a:endParaRPr lang="en-US">
              <a:latin typeface="Aptos"/>
            </a:endParaRPr>
          </a:p>
          <a:p>
            <a:r>
              <a:rPr lang="en-US" b="1" dirty="0">
                <a:latin typeface="Aptos"/>
                <a:cs typeface="Arial"/>
              </a:rPr>
              <a:t>Global Matrix 5.0 grading rubric</a:t>
            </a:r>
            <a:endParaRPr lang="en-CA" b="1">
              <a:latin typeface="Aptos"/>
              <a:cs typeface="Arial" panose="020B0604020202020204" pitchFamily="34" charset="0"/>
            </a:endParaRPr>
          </a:p>
          <a:p>
            <a:pPr lvl="1"/>
            <a:r>
              <a:rPr lang="en-US" dirty="0">
                <a:latin typeface="Aptos"/>
                <a:ea typeface="Calibri"/>
                <a:cs typeface="Calibri"/>
                <a:hlinkClick r:id="rId4"/>
              </a:rPr>
              <a:t>https://drive.google.com/file/d/1ehbCA5m5vVvs3Eu8NzsWVpDgAuRxDhXM/view?usp=sharing</a:t>
            </a:r>
            <a:endParaRPr lang="en-US">
              <a:latin typeface="Aptos"/>
            </a:endParaRPr>
          </a:p>
          <a:p>
            <a:r>
              <a:rPr lang="en-US" b="1" dirty="0">
                <a:latin typeface="Aptos"/>
                <a:cs typeface="Arial"/>
              </a:rPr>
              <a:t>Global Matrix 5.0 indicator definitions and benchmarks</a:t>
            </a:r>
            <a:endParaRPr lang="en-CA" b="1">
              <a:latin typeface="Aptos"/>
            </a:endParaRPr>
          </a:p>
          <a:p>
            <a:pPr lvl="1"/>
            <a:r>
              <a:rPr lang="en-US" dirty="0">
                <a:latin typeface="Aptos"/>
                <a:ea typeface="Calibri"/>
                <a:cs typeface="Calibri"/>
                <a:hlinkClick r:id="rId5"/>
              </a:rPr>
              <a:t>https://drive.google.com/file/d/1q3FGyTf_6Mi2lOB9gqyzzA7Wv47Vzy5c/view?usp=sharing</a:t>
            </a:r>
            <a:endParaRPr lang="en-US">
              <a:latin typeface="Aptos"/>
            </a:endParaRPr>
          </a:p>
          <a:p>
            <a:r>
              <a:rPr lang="en-CA" b="1" dirty="0">
                <a:latin typeface="Aptos"/>
                <a:cs typeface="Arial"/>
              </a:rPr>
              <a:t>Previous webinar on the publication plan and </a:t>
            </a:r>
            <a:r>
              <a:rPr lang="en-US" b="1" dirty="0">
                <a:latin typeface="Aptos"/>
                <a:cs typeface="Arial"/>
              </a:rPr>
              <a:t>updated indicators</a:t>
            </a:r>
          </a:p>
          <a:p>
            <a:pPr lvl="1"/>
            <a:r>
              <a:rPr lang="en-US" dirty="0">
                <a:ea typeface="+mn-lt"/>
                <a:cs typeface="+mn-lt"/>
                <a:hlinkClick r:id="rId6"/>
              </a:rPr>
              <a:t>https://www.activehealthykids.org/2025/03/26/webinar-recording-available-here-publication-plan-and-updated-indicators-march-26-2025/</a:t>
            </a:r>
            <a:endParaRPr lang="en-CA" dirty="0">
              <a:latin typeface="Aptos"/>
              <a:cs typeface="Arial"/>
            </a:endParaRPr>
          </a:p>
          <a:p>
            <a:r>
              <a:rPr lang="en-US" b="1" dirty="0">
                <a:latin typeface="Aptos"/>
                <a:cs typeface="Arial"/>
              </a:rPr>
              <a:t>SPSS scripts for Physical Fitness indicator evaluation </a:t>
            </a:r>
            <a:r>
              <a:rPr lang="en-US" dirty="0">
                <a:latin typeface="Aptos"/>
                <a:cs typeface="Arial"/>
              </a:rPr>
              <a:t>(e-blast #14, August)</a:t>
            </a:r>
            <a:endParaRPr lang="en-CA" dirty="0">
              <a:latin typeface="Aptos"/>
              <a:cs typeface="Arial"/>
            </a:endParaRPr>
          </a:p>
          <a:p>
            <a:pPr lvl="1"/>
            <a:r>
              <a:rPr lang="en-US" dirty="0">
                <a:ea typeface="+mn-lt"/>
                <a:cs typeface="+mn-lt"/>
                <a:hlinkClick r:id="rId7"/>
              </a:rPr>
              <a:t>https://zenodo.org/records/16629038</a:t>
            </a:r>
            <a:endParaRPr lang="en-CA" dirty="0">
              <a:latin typeface="Aptos"/>
              <a:cs typeface="Arial"/>
            </a:endParaRPr>
          </a:p>
          <a:p>
            <a:r>
              <a:rPr lang="en-CA" b="1" dirty="0">
                <a:latin typeface="Aptos"/>
                <a:cs typeface="Arial"/>
              </a:rPr>
              <a:t>Global Matrix 5.0 timeline</a:t>
            </a:r>
            <a:endParaRPr lang="en-CA" b="1">
              <a:latin typeface="Aptos"/>
              <a:ea typeface="+mn-lt"/>
              <a:cs typeface="Arial" panose="020B0604020202020204" pitchFamily="34" charset="0"/>
            </a:endParaRPr>
          </a:p>
          <a:p>
            <a:pPr lvl="1"/>
            <a:r>
              <a:rPr lang="en-CA" dirty="0">
                <a:ea typeface="+mn-lt"/>
                <a:cs typeface="+mn-lt"/>
                <a:hlinkClick r:id="rId8"/>
              </a:rPr>
              <a:t>https://drive.google.com/file/d/1DtuvaaznhSF_yIUBmelaLSk9aLPdqeZC/view</a:t>
            </a:r>
            <a:endParaRPr lang="en-CA" dirty="0">
              <a:latin typeface="Arial" panose="020B0604020202020204" pitchFamily="34" charset="0"/>
              <a:ea typeface="+mn-lt"/>
              <a:cs typeface="Arial" panose="020B0604020202020204" pitchFamily="34" charset="0"/>
            </a:endParaRPr>
          </a:p>
        </p:txBody>
      </p:sp>
      <p:pic>
        <p:nvPicPr>
          <p:cNvPr id="3" name="Picture 2" descr="A child lying on grass with a necklace around his neck&#10;&#10;AI-generated content may be incorrect.">
            <a:extLst>
              <a:ext uri="{FF2B5EF4-FFF2-40B4-BE49-F238E27FC236}">
                <a16:creationId xmlns:a16="http://schemas.microsoft.com/office/drawing/2014/main" id="{F9C439DE-E7BB-DC5C-932F-5E88F9E64374}"/>
              </a:ext>
            </a:extLst>
          </p:cNvPr>
          <p:cNvPicPr>
            <a:picLocks noChangeAspect="1"/>
          </p:cNvPicPr>
          <p:nvPr/>
        </p:nvPicPr>
        <p:blipFill>
          <a:blip r:embed="rId9"/>
          <a:stretch>
            <a:fillRect/>
          </a:stretch>
        </p:blipFill>
        <p:spPr>
          <a:xfrm>
            <a:off x="9046308" y="481403"/>
            <a:ext cx="2686540" cy="1225504"/>
          </a:xfrm>
          <a:prstGeom prst="rect">
            <a:avLst/>
          </a:prstGeom>
        </p:spPr>
      </p:pic>
    </p:spTree>
    <p:extLst>
      <p:ext uri="{BB962C8B-B14F-4D97-AF65-F5344CB8AC3E}">
        <p14:creationId xmlns:p14="http://schemas.microsoft.com/office/powerpoint/2010/main" val="371657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DAA575-135F-C383-6FF0-01CF2A94A60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473A920-6750-9B49-79C2-95FDE0C5E316}"/>
              </a:ext>
            </a:extLst>
          </p:cNvPr>
          <p:cNvSpPr>
            <a:spLocks noGrp="1"/>
          </p:cNvSpPr>
          <p:nvPr>
            <p:ph type="title"/>
          </p:nvPr>
        </p:nvSpPr>
        <p:spPr>
          <a:xfrm>
            <a:off x="838200" y="2326175"/>
            <a:ext cx="8079463" cy="1325563"/>
          </a:xfrm>
        </p:spPr>
        <p:txBody>
          <a:bodyPr>
            <a:noAutofit/>
          </a:bodyPr>
          <a:lstStyle/>
          <a:p>
            <a:r>
              <a:rPr lang="en-CA" sz="6600" dirty="0"/>
              <a:t>Timeline reminders</a:t>
            </a:r>
          </a:p>
        </p:txBody>
      </p:sp>
      <p:sp>
        <p:nvSpPr>
          <p:cNvPr id="9" name="Slide Number Placeholder 8">
            <a:extLst>
              <a:ext uri="{FF2B5EF4-FFF2-40B4-BE49-F238E27FC236}">
                <a16:creationId xmlns:a16="http://schemas.microsoft.com/office/drawing/2014/main" id="{23993807-31A6-37E6-52D0-9AEF5956C04D}"/>
              </a:ext>
            </a:extLst>
          </p:cNvPr>
          <p:cNvSpPr>
            <a:spLocks noGrp="1"/>
          </p:cNvSpPr>
          <p:nvPr>
            <p:ph type="sldNum" sz="quarter" idx="12"/>
          </p:nvPr>
        </p:nvSpPr>
        <p:spPr/>
        <p:txBody>
          <a:bodyPr/>
          <a:lstStyle/>
          <a:p>
            <a:fld id="{4914A248-E922-43B9-BA40-8EF25FD61E09}" type="slidenum">
              <a:rPr lang="en-CA" smtClean="0"/>
              <a:t>35</a:t>
            </a:fld>
            <a:endParaRPr lang="en-CA"/>
          </a:p>
        </p:txBody>
      </p:sp>
    </p:spTree>
    <p:extLst>
      <p:ext uri="{BB962C8B-B14F-4D97-AF65-F5344CB8AC3E}">
        <p14:creationId xmlns:p14="http://schemas.microsoft.com/office/powerpoint/2010/main" val="2289462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1C8A0-A2B5-BF78-6F5D-619F1A1323B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CDAA1C7-E2DF-6269-0BF8-6A9B15A8EB6E}"/>
              </a:ext>
            </a:extLst>
          </p:cNvPr>
          <p:cNvSpPr>
            <a:spLocks noGrp="1"/>
          </p:cNvSpPr>
          <p:nvPr>
            <p:ph type="title"/>
          </p:nvPr>
        </p:nvSpPr>
        <p:spPr/>
        <p:txBody>
          <a:bodyPr/>
          <a:lstStyle/>
          <a:p>
            <a:r>
              <a:rPr lang="en-CA" b="1" dirty="0"/>
              <a:t>Important deadlines — Don’t miss out!</a:t>
            </a:r>
          </a:p>
        </p:txBody>
      </p:sp>
      <p:sp>
        <p:nvSpPr>
          <p:cNvPr id="4" name="Content Placeholder 3">
            <a:extLst>
              <a:ext uri="{FF2B5EF4-FFF2-40B4-BE49-F238E27FC236}">
                <a16:creationId xmlns:a16="http://schemas.microsoft.com/office/drawing/2014/main" id="{0A8CB539-B383-0F56-7541-A220F8BB6E66}"/>
              </a:ext>
            </a:extLst>
          </p:cNvPr>
          <p:cNvSpPr>
            <a:spLocks noGrp="1"/>
          </p:cNvSpPr>
          <p:nvPr>
            <p:ph idx="1"/>
          </p:nvPr>
        </p:nvSpPr>
        <p:spPr/>
        <p:txBody>
          <a:bodyPr vert="horz" lIns="91440" tIns="45720" rIns="91440" bIns="45720" rtlCol="0" anchor="t">
            <a:normAutofit lnSpcReduction="10000"/>
          </a:bodyPr>
          <a:lstStyle/>
          <a:p>
            <a:pPr>
              <a:lnSpc>
                <a:spcPct val="115000"/>
              </a:lnSpc>
              <a:spcAft>
                <a:spcPts val="800"/>
              </a:spcAft>
            </a:pPr>
            <a:r>
              <a:rPr lang="en-CA" sz="2000" b="1" dirty="0"/>
              <a:t>Deadline for ALL country </a:t>
            </a:r>
            <a:r>
              <a:rPr lang="en-CA" sz="2000" b="1" u="sng" dirty="0"/>
              <a:t>final </a:t>
            </a:r>
            <a:r>
              <a:rPr lang="en-CA" sz="2000" b="1" dirty="0"/>
              <a:t>grades: </a:t>
            </a:r>
            <a:r>
              <a:rPr lang="en-CA" sz="2000" dirty="0"/>
              <a:t>December 31, 2025</a:t>
            </a:r>
          </a:p>
          <a:p>
            <a:pPr>
              <a:lnSpc>
                <a:spcPct val="115000"/>
              </a:lnSpc>
              <a:spcAft>
                <a:spcPts val="800"/>
              </a:spcAft>
            </a:pPr>
            <a:r>
              <a:rPr lang="en-CA" sz="2000" b="1" dirty="0"/>
              <a:t>Deadline for </a:t>
            </a:r>
            <a:r>
              <a:rPr lang="en-CA" sz="2000" b="1" u="sng" dirty="0"/>
              <a:t>draft </a:t>
            </a:r>
            <a:r>
              <a:rPr lang="en-CA" sz="2000" b="1" dirty="0"/>
              <a:t>grades submission (to allow audit): </a:t>
            </a:r>
            <a:r>
              <a:rPr lang="en-CA" sz="2000" dirty="0"/>
              <a:t>December 1, 2025 </a:t>
            </a:r>
            <a:endParaRPr lang="en-CA" sz="2000" b="1" dirty="0"/>
          </a:p>
          <a:p>
            <a:pPr>
              <a:lnSpc>
                <a:spcPct val="114999"/>
              </a:lnSpc>
              <a:spcAft>
                <a:spcPts val="800"/>
              </a:spcAft>
            </a:pPr>
            <a:r>
              <a:rPr lang="en-CA" sz="2000" dirty="0"/>
              <a:t>Grades could go through </a:t>
            </a:r>
            <a:r>
              <a:rPr lang="en-CA" sz="2000" b="1" dirty="0"/>
              <a:t>several rounds of review!</a:t>
            </a:r>
          </a:p>
          <a:p>
            <a:pPr>
              <a:lnSpc>
                <a:spcPct val="115000"/>
              </a:lnSpc>
              <a:spcAft>
                <a:spcPts val="800"/>
              </a:spcAft>
            </a:pPr>
            <a:r>
              <a:rPr lang="en-CA" sz="2000" dirty="0"/>
              <a:t>Teams must be </a:t>
            </a:r>
            <a:r>
              <a:rPr lang="en-CA" sz="2000" b="1" dirty="0"/>
              <a:t>highly responsive</a:t>
            </a:r>
            <a:r>
              <a:rPr lang="en-CA" sz="2000" dirty="0"/>
              <a:t> to address any issues, errors, or concerns</a:t>
            </a:r>
          </a:p>
          <a:p>
            <a:pPr>
              <a:lnSpc>
                <a:spcPct val="115000"/>
              </a:lnSpc>
              <a:spcAft>
                <a:spcPts val="800"/>
              </a:spcAft>
            </a:pPr>
            <a:r>
              <a:rPr lang="en-CA" sz="2000" dirty="0"/>
              <a:t>Plan your work to allow </a:t>
            </a:r>
            <a:r>
              <a:rPr lang="en-CA" sz="2000" b="1" dirty="0"/>
              <a:t>3 weeks of availability</a:t>
            </a:r>
            <a:r>
              <a:rPr lang="en-CA" sz="2000" dirty="0"/>
              <a:t> after first submission</a:t>
            </a:r>
          </a:p>
          <a:p>
            <a:pPr>
              <a:lnSpc>
                <a:spcPct val="115000"/>
              </a:lnSpc>
              <a:spcAft>
                <a:spcPts val="800"/>
              </a:spcAft>
            </a:pPr>
            <a:r>
              <a:rPr lang="en-CA" sz="2000" dirty="0"/>
              <a:t>If you plan to take </a:t>
            </a:r>
            <a:r>
              <a:rPr lang="en-CA" sz="2000" b="1" dirty="0"/>
              <a:t>holiday/winter/summer leave in December</a:t>
            </a:r>
            <a:r>
              <a:rPr lang="en-CA" sz="2000" dirty="0"/>
              <a:t>, </a:t>
            </a:r>
            <a:r>
              <a:rPr lang="en-CA" sz="2000" b="1" dirty="0"/>
              <a:t>submit your grades early</a:t>
            </a:r>
            <a:r>
              <a:rPr lang="en-CA" sz="2000" dirty="0"/>
              <a:t> to ensure you can respond during the audit</a:t>
            </a:r>
          </a:p>
          <a:p>
            <a:pPr>
              <a:lnSpc>
                <a:spcPct val="115000"/>
              </a:lnSpc>
              <a:spcAft>
                <a:spcPts val="800"/>
              </a:spcAft>
            </a:pPr>
            <a:r>
              <a:rPr lang="en-CA" sz="2000" b="1" dirty="0"/>
              <a:t>Failure to submit on time</a:t>
            </a:r>
            <a:r>
              <a:rPr lang="en-CA" sz="2000" dirty="0"/>
              <a:t> or </a:t>
            </a:r>
            <a:r>
              <a:rPr lang="en-CA" sz="2000" b="1" dirty="0"/>
              <a:t>failure to address audit revisions</a:t>
            </a:r>
            <a:r>
              <a:rPr lang="en-CA" sz="2000" dirty="0"/>
              <a:t> = ❌ </a:t>
            </a:r>
            <a:r>
              <a:rPr lang="en-CA" sz="2000" b="1" dirty="0">
                <a:solidFill>
                  <a:srgbClr val="EA1656"/>
                </a:solidFill>
              </a:rPr>
              <a:t>removal from Global Matrix 5.0 and related publications!</a:t>
            </a:r>
            <a:endParaRPr lang="en-CA" sz="2000" b="1" kern="100" dirty="0">
              <a:solidFill>
                <a:srgbClr val="EA1656"/>
              </a:solidFill>
              <a:effectLst/>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294C3D75-231C-EA0A-86FC-DD168CEBE6CC}"/>
              </a:ext>
            </a:extLst>
          </p:cNvPr>
          <p:cNvSpPr>
            <a:spLocks noGrp="1"/>
          </p:cNvSpPr>
          <p:nvPr>
            <p:ph type="sldNum" sz="quarter" idx="12"/>
          </p:nvPr>
        </p:nvSpPr>
        <p:spPr/>
        <p:txBody>
          <a:bodyPr/>
          <a:lstStyle/>
          <a:p>
            <a:fld id="{4914A248-E922-43B9-BA40-8EF25FD61E09}" type="slidenum">
              <a:rPr lang="en-CA" smtClean="0"/>
              <a:t>36</a:t>
            </a:fld>
            <a:endParaRPr lang="en-CA"/>
          </a:p>
        </p:txBody>
      </p:sp>
      <p:cxnSp>
        <p:nvCxnSpPr>
          <p:cNvPr id="10" name="Straight Connector 9">
            <a:extLst>
              <a:ext uri="{FF2B5EF4-FFF2-40B4-BE49-F238E27FC236}">
                <a16:creationId xmlns:a16="http://schemas.microsoft.com/office/drawing/2014/main" id="{70CBAE83-A3F2-8C6E-BFCF-07BFC24CBE98}"/>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67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8BE5AE5-7988-8E68-F2EA-DCBD7C5AFF9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6908C0C-5E4D-703C-7297-26AC7FCA7E3C}"/>
              </a:ext>
            </a:extLst>
          </p:cNvPr>
          <p:cNvSpPr>
            <a:spLocks noGrp="1"/>
          </p:cNvSpPr>
          <p:nvPr>
            <p:ph type="title"/>
          </p:nvPr>
        </p:nvSpPr>
        <p:spPr>
          <a:xfrm>
            <a:off x="838200" y="2326175"/>
            <a:ext cx="8079463" cy="1325563"/>
          </a:xfrm>
        </p:spPr>
        <p:txBody>
          <a:bodyPr>
            <a:noAutofit/>
          </a:bodyPr>
          <a:lstStyle/>
          <a:p>
            <a:r>
              <a:rPr lang="en-CA" sz="6600" dirty="0"/>
              <a:t>Most frequently asked questions</a:t>
            </a:r>
          </a:p>
        </p:txBody>
      </p:sp>
      <p:sp>
        <p:nvSpPr>
          <p:cNvPr id="9" name="Slide Number Placeholder 8">
            <a:extLst>
              <a:ext uri="{FF2B5EF4-FFF2-40B4-BE49-F238E27FC236}">
                <a16:creationId xmlns:a16="http://schemas.microsoft.com/office/drawing/2014/main" id="{9B559D6A-157D-9A20-F547-51F1923707E3}"/>
              </a:ext>
            </a:extLst>
          </p:cNvPr>
          <p:cNvSpPr>
            <a:spLocks noGrp="1"/>
          </p:cNvSpPr>
          <p:nvPr>
            <p:ph type="sldNum" sz="quarter" idx="12"/>
          </p:nvPr>
        </p:nvSpPr>
        <p:spPr/>
        <p:txBody>
          <a:bodyPr/>
          <a:lstStyle/>
          <a:p>
            <a:fld id="{4914A248-E922-43B9-BA40-8EF25FD61E09}" type="slidenum">
              <a:rPr lang="en-CA" smtClean="0"/>
              <a:t>37</a:t>
            </a:fld>
            <a:endParaRPr lang="en-CA"/>
          </a:p>
        </p:txBody>
      </p:sp>
    </p:spTree>
    <p:extLst>
      <p:ext uri="{BB962C8B-B14F-4D97-AF65-F5344CB8AC3E}">
        <p14:creationId xmlns:p14="http://schemas.microsoft.com/office/powerpoint/2010/main" val="2009848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86AA2-A554-2015-ADA1-7C3DCA456D6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1111410-5380-51D2-6491-5D2E06E490EF}"/>
              </a:ext>
            </a:extLst>
          </p:cNvPr>
          <p:cNvSpPr>
            <a:spLocks noGrp="1"/>
          </p:cNvSpPr>
          <p:nvPr>
            <p:ph type="title"/>
          </p:nvPr>
        </p:nvSpPr>
        <p:spPr/>
        <p:txBody>
          <a:bodyPr/>
          <a:lstStyle/>
          <a:p>
            <a:r>
              <a:rPr lang="en-CA" dirty="0"/>
              <a:t>Publication plan</a:t>
            </a:r>
          </a:p>
        </p:txBody>
      </p:sp>
      <p:sp>
        <p:nvSpPr>
          <p:cNvPr id="4" name="Content Placeholder 3">
            <a:extLst>
              <a:ext uri="{FF2B5EF4-FFF2-40B4-BE49-F238E27FC236}">
                <a16:creationId xmlns:a16="http://schemas.microsoft.com/office/drawing/2014/main" id="{70FE1C18-CFBB-ADE5-7009-D01F57FAE750}"/>
              </a:ext>
            </a:extLst>
          </p:cNvPr>
          <p:cNvSpPr>
            <a:spLocks noGrp="1"/>
          </p:cNvSpPr>
          <p:nvPr>
            <p:ph idx="1"/>
          </p:nvPr>
        </p:nvSpPr>
        <p:spPr/>
        <p:txBody>
          <a:bodyPr>
            <a:normAutofit/>
          </a:bodyPr>
          <a:lstStyle/>
          <a:p>
            <a:pPr marL="0" indent="0">
              <a:lnSpc>
                <a:spcPct val="115000"/>
              </a:lnSpc>
              <a:spcAft>
                <a:spcPts val="800"/>
              </a:spcAft>
              <a:buNone/>
            </a:pPr>
            <a:r>
              <a:rPr lang="en-CA" sz="1800" b="1" kern="100" dirty="0">
                <a:effectLst/>
                <a:ea typeface="Aptos" panose="020B0004020202020204" pitchFamily="34" charset="0"/>
                <a:cs typeface="Times New Roman" panose="02020603050405020304" pitchFamily="18" charset="0"/>
              </a:rPr>
              <a:t>Q: When will co-authors for the AHGKA led Global Matrix 5.0 papers be notified?</a:t>
            </a:r>
          </a:p>
          <a:p>
            <a:pPr marL="457200" lvl="1" indent="0">
              <a:lnSpc>
                <a:spcPct val="115000"/>
              </a:lnSpc>
              <a:spcAft>
                <a:spcPts val="800"/>
              </a:spcAft>
              <a:buNone/>
            </a:pPr>
            <a:r>
              <a:rPr lang="en-CA" sz="1800" kern="100" dirty="0">
                <a:ea typeface="Aptos" panose="020B0004020202020204" pitchFamily="34" charset="0"/>
                <a:cs typeface="Times New Roman" panose="02020603050405020304" pitchFamily="18" charset="0"/>
              </a:rPr>
              <a:t>A: Co-authors will be notified by the lead authors in mid-September.</a:t>
            </a:r>
            <a:endParaRPr lang="en-CA" sz="1800" kern="100" dirty="0">
              <a:effectLst/>
              <a:ea typeface="Aptos" panose="020B0004020202020204" pitchFamily="34" charset="0"/>
              <a:cs typeface="Times New Roman" panose="02020603050405020304" pitchFamily="18" charset="0"/>
            </a:endParaRPr>
          </a:p>
          <a:p>
            <a:pPr marL="0" indent="0">
              <a:lnSpc>
                <a:spcPct val="115000"/>
              </a:lnSpc>
              <a:spcAft>
                <a:spcPts val="800"/>
              </a:spcAft>
              <a:buNone/>
            </a:pPr>
            <a:r>
              <a:rPr lang="en-CA" sz="1800" b="1" kern="100" dirty="0">
                <a:ea typeface="Aptos" panose="020B0004020202020204" pitchFamily="34" charset="0"/>
                <a:cs typeface="Times New Roman" panose="02020603050405020304" pitchFamily="18" charset="0"/>
              </a:rPr>
              <a:t>Q: Who will co-author the Overall Physical Activity paper?</a:t>
            </a:r>
          </a:p>
          <a:p>
            <a:pPr marL="457200" lvl="1" indent="0">
              <a:lnSpc>
                <a:spcPct val="115000"/>
              </a:lnSpc>
              <a:spcAft>
                <a:spcPts val="800"/>
              </a:spcAft>
              <a:buNone/>
            </a:pPr>
            <a:r>
              <a:rPr lang="en-CA" sz="1800" kern="100" dirty="0">
                <a:ea typeface="Aptos" panose="020B0004020202020204" pitchFamily="34" charset="0"/>
                <a:cs typeface="Times New Roman" panose="02020603050405020304" pitchFamily="18" charset="0"/>
              </a:rPr>
              <a:t>A: All Report Card leaders will be invited to co-author the Overall Physical Activity paper. </a:t>
            </a:r>
          </a:p>
          <a:p>
            <a:pPr marL="457200" lvl="1" indent="0">
              <a:lnSpc>
                <a:spcPct val="115000"/>
              </a:lnSpc>
              <a:spcAft>
                <a:spcPts val="800"/>
              </a:spcAft>
              <a:buNone/>
            </a:pPr>
            <a:endParaRPr lang="en-CA" sz="1800" kern="100" dirty="0">
              <a:effectLst/>
              <a:ea typeface="Aptos" panose="020B0004020202020204" pitchFamily="34" charset="0"/>
              <a:cs typeface="Times New Roman" panose="02020603050405020304" pitchFamily="18" charset="0"/>
            </a:endParaRPr>
          </a:p>
          <a:p>
            <a:pPr marL="0" indent="0">
              <a:lnSpc>
                <a:spcPct val="115000"/>
              </a:lnSpc>
              <a:spcAft>
                <a:spcPts val="800"/>
              </a:spcAft>
              <a:buNone/>
            </a:pPr>
            <a:r>
              <a:rPr lang="en-CA" sz="1800" b="1" kern="100" dirty="0">
                <a:ea typeface="Aptos" panose="020B0004020202020204" pitchFamily="34" charset="0"/>
                <a:cs typeface="Times New Roman" panose="02020603050405020304" pitchFamily="18" charset="0"/>
              </a:rPr>
              <a:t>Reminder: </a:t>
            </a:r>
            <a:r>
              <a:rPr lang="en-CA" sz="1800" kern="100" dirty="0">
                <a:ea typeface="Aptos" panose="020B0004020202020204" pitchFamily="34" charset="0"/>
                <a:cs typeface="Times New Roman" panose="02020603050405020304" pitchFamily="18" charset="0"/>
              </a:rPr>
              <a:t>Report Card teams are highly encouraged to develop country/jurisdiction Report Card publications independently.</a:t>
            </a:r>
            <a:endParaRPr lang="en-CA" sz="1800" kern="100" dirty="0">
              <a:effectLst/>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7199152F-9092-BC8A-4454-8B0ECE7D8BE1}"/>
              </a:ext>
            </a:extLst>
          </p:cNvPr>
          <p:cNvSpPr>
            <a:spLocks noGrp="1"/>
          </p:cNvSpPr>
          <p:nvPr>
            <p:ph type="sldNum" sz="quarter" idx="12"/>
          </p:nvPr>
        </p:nvSpPr>
        <p:spPr/>
        <p:txBody>
          <a:bodyPr/>
          <a:lstStyle/>
          <a:p>
            <a:fld id="{4914A248-E922-43B9-BA40-8EF25FD61E09}" type="slidenum">
              <a:rPr lang="en-CA" smtClean="0"/>
              <a:t>38</a:t>
            </a:fld>
            <a:endParaRPr lang="en-CA"/>
          </a:p>
        </p:txBody>
      </p:sp>
      <p:cxnSp>
        <p:nvCxnSpPr>
          <p:cNvPr id="10" name="Straight Connector 9">
            <a:extLst>
              <a:ext uri="{FF2B5EF4-FFF2-40B4-BE49-F238E27FC236}">
                <a16:creationId xmlns:a16="http://schemas.microsoft.com/office/drawing/2014/main" id="{16C7E1AC-C100-467D-B543-3CB1CC751651}"/>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652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129D-8C94-16A7-D58B-CF1E9D96052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FB76C93-F1A2-F69D-5706-E52D637C2A1C}"/>
              </a:ext>
            </a:extLst>
          </p:cNvPr>
          <p:cNvSpPr>
            <a:spLocks noGrp="1"/>
          </p:cNvSpPr>
          <p:nvPr>
            <p:ph type="title"/>
          </p:nvPr>
        </p:nvSpPr>
        <p:spPr/>
        <p:txBody>
          <a:bodyPr/>
          <a:lstStyle/>
          <a:p>
            <a:r>
              <a:rPr lang="en-CA" dirty="0"/>
              <a:t>Audit</a:t>
            </a:r>
          </a:p>
        </p:txBody>
      </p:sp>
      <p:sp>
        <p:nvSpPr>
          <p:cNvPr id="4" name="Content Placeholder 3">
            <a:extLst>
              <a:ext uri="{FF2B5EF4-FFF2-40B4-BE49-F238E27FC236}">
                <a16:creationId xmlns:a16="http://schemas.microsoft.com/office/drawing/2014/main" id="{736FD662-AB0F-21F6-FAA3-9EA2E6A2D3FD}"/>
              </a:ext>
            </a:extLst>
          </p:cNvPr>
          <p:cNvSpPr>
            <a:spLocks noGrp="1"/>
          </p:cNvSpPr>
          <p:nvPr>
            <p:ph idx="1"/>
          </p:nvPr>
        </p:nvSpPr>
        <p:spPr>
          <a:xfrm>
            <a:off x="838199" y="2382471"/>
            <a:ext cx="10447216" cy="1811338"/>
          </a:xfrm>
        </p:spPr>
        <p:txBody>
          <a:bodyPr vert="horz" lIns="91440" tIns="45720" rIns="91440" bIns="45720" rtlCol="0" anchor="t">
            <a:normAutofit/>
          </a:bodyPr>
          <a:lstStyle/>
          <a:p>
            <a:pPr marL="0" indent="0">
              <a:lnSpc>
                <a:spcPct val="115000"/>
              </a:lnSpc>
              <a:spcAft>
                <a:spcPts val="800"/>
              </a:spcAft>
              <a:buNone/>
            </a:pPr>
            <a:r>
              <a:rPr lang="en-CA" sz="1800" b="1" kern="100" dirty="0">
                <a:effectLst/>
                <a:ea typeface="Aptos" panose="020B0004020202020204" pitchFamily="34" charset="0"/>
                <a:cs typeface="Times New Roman" panose="02020603050405020304" pitchFamily="18" charset="0"/>
              </a:rPr>
              <a:t>Q: Should a country/jurisdiction submit grades and rationales for </a:t>
            </a:r>
            <a:r>
              <a:rPr lang="en-CA" sz="1800" b="1" kern="100" dirty="0">
                <a:ea typeface="Aptos" panose="020B0004020202020204" pitchFamily="34" charset="0"/>
                <a:cs typeface="Times New Roman" panose="02020603050405020304" pitchFamily="18" charset="0"/>
              </a:rPr>
              <a:t>additional indicators, such as Diet or Sleep, for audit by the AHKGA?</a:t>
            </a:r>
          </a:p>
          <a:p>
            <a:pPr marL="457200" lvl="1" indent="0">
              <a:lnSpc>
                <a:spcPct val="115000"/>
              </a:lnSpc>
              <a:spcAft>
                <a:spcPts val="800"/>
              </a:spcAft>
              <a:buNone/>
            </a:pPr>
            <a:r>
              <a:rPr lang="en-CA" sz="1800" kern="100" dirty="0">
                <a:ea typeface="Aptos" panose="020B0004020202020204" pitchFamily="34" charset="0"/>
                <a:cs typeface="Times New Roman"/>
              </a:rPr>
              <a:t>A: It is encouraged for countries/jurisdictions to submit grades and rationales in the template for additional indicators. However, the AHGKA will not audit the grades for these indicators.</a:t>
            </a:r>
          </a:p>
        </p:txBody>
      </p:sp>
      <p:sp>
        <p:nvSpPr>
          <p:cNvPr id="9" name="Slide Number Placeholder 8">
            <a:extLst>
              <a:ext uri="{FF2B5EF4-FFF2-40B4-BE49-F238E27FC236}">
                <a16:creationId xmlns:a16="http://schemas.microsoft.com/office/drawing/2014/main" id="{E775F488-6B8F-2F38-C0B3-1A396297DFF8}"/>
              </a:ext>
            </a:extLst>
          </p:cNvPr>
          <p:cNvSpPr>
            <a:spLocks noGrp="1"/>
          </p:cNvSpPr>
          <p:nvPr>
            <p:ph type="sldNum" sz="quarter" idx="12"/>
          </p:nvPr>
        </p:nvSpPr>
        <p:spPr/>
        <p:txBody>
          <a:bodyPr/>
          <a:lstStyle/>
          <a:p>
            <a:fld id="{4914A248-E922-43B9-BA40-8EF25FD61E09}" type="slidenum">
              <a:rPr lang="en-CA" smtClean="0"/>
              <a:t>39</a:t>
            </a:fld>
            <a:endParaRPr lang="en-CA"/>
          </a:p>
        </p:txBody>
      </p:sp>
      <p:cxnSp>
        <p:nvCxnSpPr>
          <p:cNvPr id="10" name="Straight Connector 9">
            <a:extLst>
              <a:ext uri="{FF2B5EF4-FFF2-40B4-BE49-F238E27FC236}">
                <a16:creationId xmlns:a16="http://schemas.microsoft.com/office/drawing/2014/main" id="{10E9E09F-65F1-51EF-A19A-D9E943381CB1}"/>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81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94BFC5-6DBE-E1B2-184E-EF70A08D0A4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C937440-D4FB-BF9F-707B-D6251F368ECA}"/>
              </a:ext>
            </a:extLst>
          </p:cNvPr>
          <p:cNvSpPr>
            <a:spLocks noGrp="1"/>
          </p:cNvSpPr>
          <p:nvPr>
            <p:ph type="title"/>
          </p:nvPr>
        </p:nvSpPr>
        <p:spPr>
          <a:xfrm>
            <a:off x="838200" y="2326175"/>
            <a:ext cx="10515600" cy="1325563"/>
          </a:xfrm>
        </p:spPr>
        <p:txBody>
          <a:bodyPr>
            <a:normAutofit/>
          </a:bodyPr>
          <a:lstStyle/>
          <a:p>
            <a:r>
              <a:rPr kumimoji="0" lang="fr-FR" sz="8000" b="0" i="0" u="none" strike="noStrike" kern="1200" cap="none" spc="0" normalizeH="0" baseline="0" noProof="0" dirty="0">
                <a:ln>
                  <a:noFill/>
                </a:ln>
                <a:effectLst/>
                <a:uLnTx/>
                <a:uFillTx/>
                <a:latin typeface="Aptos Display" panose="02110004020202020204"/>
                <a:ea typeface="+mj-ea"/>
                <a:cs typeface="+mj-cs"/>
              </a:rPr>
              <a:t>Data sources</a:t>
            </a:r>
            <a:endParaRPr lang="en-CA" sz="8000" dirty="0"/>
          </a:p>
        </p:txBody>
      </p:sp>
      <p:sp>
        <p:nvSpPr>
          <p:cNvPr id="9" name="Slide Number Placeholder 8">
            <a:extLst>
              <a:ext uri="{FF2B5EF4-FFF2-40B4-BE49-F238E27FC236}">
                <a16:creationId xmlns:a16="http://schemas.microsoft.com/office/drawing/2014/main" id="{804BA94F-1014-AC01-1792-CC576467463E}"/>
              </a:ext>
            </a:extLst>
          </p:cNvPr>
          <p:cNvSpPr>
            <a:spLocks noGrp="1"/>
          </p:cNvSpPr>
          <p:nvPr>
            <p:ph type="sldNum" sz="quarter" idx="12"/>
          </p:nvPr>
        </p:nvSpPr>
        <p:spPr/>
        <p:txBody>
          <a:bodyPr/>
          <a:lstStyle/>
          <a:p>
            <a:fld id="{4914A248-E922-43B9-BA40-8EF25FD61E09}" type="slidenum">
              <a:rPr lang="en-CA" smtClean="0"/>
              <a:t>4</a:t>
            </a:fld>
            <a:endParaRPr lang="en-CA"/>
          </a:p>
        </p:txBody>
      </p:sp>
    </p:spTree>
    <p:extLst>
      <p:ext uri="{BB962C8B-B14F-4D97-AF65-F5344CB8AC3E}">
        <p14:creationId xmlns:p14="http://schemas.microsoft.com/office/powerpoint/2010/main" val="3553883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29799-32F0-ACDC-E26E-9AC8F140F0E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B71D0C8-2B29-6422-BA2D-826DFB4047FC}"/>
              </a:ext>
            </a:extLst>
          </p:cNvPr>
          <p:cNvSpPr>
            <a:spLocks noGrp="1"/>
          </p:cNvSpPr>
          <p:nvPr>
            <p:ph type="title"/>
          </p:nvPr>
        </p:nvSpPr>
        <p:spPr/>
        <p:txBody>
          <a:bodyPr/>
          <a:lstStyle/>
          <a:p>
            <a:r>
              <a:rPr lang="en-CA" dirty="0"/>
              <a:t>Indicator grades</a:t>
            </a:r>
          </a:p>
        </p:txBody>
      </p:sp>
      <p:sp>
        <p:nvSpPr>
          <p:cNvPr id="4" name="Content Placeholder 3">
            <a:extLst>
              <a:ext uri="{FF2B5EF4-FFF2-40B4-BE49-F238E27FC236}">
                <a16:creationId xmlns:a16="http://schemas.microsoft.com/office/drawing/2014/main" id="{EB3C8254-9A08-D181-46D1-D665CCEE4980}"/>
              </a:ext>
            </a:extLst>
          </p:cNvPr>
          <p:cNvSpPr>
            <a:spLocks noGrp="1"/>
          </p:cNvSpPr>
          <p:nvPr>
            <p:ph idx="1"/>
          </p:nvPr>
        </p:nvSpPr>
        <p:spPr/>
        <p:txBody>
          <a:bodyPr>
            <a:noAutofit/>
          </a:bodyPr>
          <a:lstStyle/>
          <a:p>
            <a:pPr marL="0" indent="0">
              <a:lnSpc>
                <a:spcPct val="115000"/>
              </a:lnSpc>
              <a:spcAft>
                <a:spcPts val="800"/>
              </a:spcAft>
              <a:buNone/>
            </a:pPr>
            <a:r>
              <a:rPr lang="en-CA" sz="1800" b="1" kern="100" dirty="0">
                <a:latin typeface="Aptos" panose="020B0004020202020204" pitchFamily="34" charset="0"/>
                <a:ea typeface="Aptos" panose="020B0004020202020204" pitchFamily="34" charset="0"/>
                <a:cs typeface="Times New Roman" panose="02020603050405020304" pitchFamily="18" charset="0"/>
              </a:rPr>
              <a:t>Q: Should data on children and adolescents with disabilities (CAWD) be included in the overall grade for the indicator?</a:t>
            </a:r>
          </a:p>
          <a:p>
            <a:pPr marL="457200" lvl="1" indent="0">
              <a:lnSpc>
                <a:spcPct val="115000"/>
              </a:lnSpc>
              <a:spcAft>
                <a:spcPts val="800"/>
              </a:spcAft>
              <a:buNone/>
            </a:pPr>
            <a:r>
              <a:rPr lang="en-CA" sz="1800" kern="100" dirty="0">
                <a:latin typeface="Aptos" panose="020B0004020202020204" pitchFamily="34" charset="0"/>
                <a:ea typeface="Aptos" panose="020B0004020202020204" pitchFamily="34" charset="0"/>
                <a:cs typeface="Times New Roman" panose="02020603050405020304" pitchFamily="18" charset="0"/>
              </a:rPr>
              <a:t>A: Countries/jurisdictions should report:</a:t>
            </a:r>
          </a:p>
          <a:p>
            <a:pPr lvl="2">
              <a:lnSpc>
                <a:spcPct val="115000"/>
              </a:lnSpc>
              <a:spcAft>
                <a:spcPts val="800"/>
              </a:spcAft>
            </a:pPr>
            <a:r>
              <a:rPr lang="en-CA" sz="1800" kern="100" dirty="0">
                <a:latin typeface="Aptos" panose="020B0004020202020204" pitchFamily="34" charset="0"/>
                <a:ea typeface="Aptos" panose="020B0004020202020204" pitchFamily="34" charset="0"/>
                <a:cs typeface="Times New Roman" panose="02020603050405020304" pitchFamily="18" charset="0"/>
              </a:rPr>
              <a:t>The main overall grade for each of the 10 core indicators should be based on the best available evidence, which would hopefully include CAWD.</a:t>
            </a:r>
          </a:p>
          <a:p>
            <a:pPr lvl="2">
              <a:lnSpc>
                <a:spcPct val="115000"/>
              </a:lnSpc>
              <a:spcAft>
                <a:spcPts val="800"/>
              </a:spcAft>
            </a:pPr>
            <a:r>
              <a:rPr lang="en-CA" sz="1800" kern="100" dirty="0">
                <a:latin typeface="Aptos" panose="020B0004020202020204" pitchFamily="34" charset="0"/>
                <a:ea typeface="Aptos" panose="020B0004020202020204" pitchFamily="34" charset="0"/>
                <a:cs typeface="Times New Roman" panose="02020603050405020304" pitchFamily="18" charset="0"/>
              </a:rPr>
              <a:t>Subgrades for each of the 10 core indicators should be based on the best available evidence for only CAWD.</a:t>
            </a:r>
          </a:p>
          <a:p>
            <a:pPr marL="0" indent="0">
              <a:lnSpc>
                <a:spcPct val="115000"/>
              </a:lnSpc>
              <a:spcAft>
                <a:spcPts val="800"/>
              </a:spcAft>
              <a:buNone/>
            </a:pPr>
            <a:r>
              <a:rPr lang="en-CA" sz="1800" b="1" kern="100" dirty="0">
                <a:latin typeface="Aptos" panose="020B0004020202020204" pitchFamily="34" charset="0"/>
                <a:ea typeface="Aptos" panose="020B0004020202020204" pitchFamily="34" charset="0"/>
                <a:cs typeface="Times New Roman" panose="02020603050405020304" pitchFamily="18" charset="0"/>
              </a:rPr>
              <a:t>Q: Is there a standardized approach to the number of benchmarks used when grading an indicator?</a:t>
            </a:r>
          </a:p>
          <a:p>
            <a:pPr marL="457200" lvl="1" indent="0">
              <a:lnSpc>
                <a:spcPct val="115000"/>
              </a:lnSpc>
              <a:spcAft>
                <a:spcPts val="800"/>
              </a:spcAft>
              <a:buNone/>
            </a:pPr>
            <a:r>
              <a:rPr lang="en-CA" sz="1800" kern="100" dirty="0">
                <a:latin typeface="Aptos" panose="020B0004020202020204" pitchFamily="34" charset="0"/>
                <a:ea typeface="Aptos" panose="020B0004020202020204" pitchFamily="34" charset="0"/>
                <a:cs typeface="Times New Roman" panose="02020603050405020304" pitchFamily="18" charset="0"/>
              </a:rPr>
              <a:t>A: We encourage countries/jurisdictions to address as many benchmarks as possible, and average across the benchmarks that you are able to address. Situations can vary greatly across countries/jurisdictions.</a:t>
            </a:r>
          </a:p>
        </p:txBody>
      </p:sp>
      <p:sp>
        <p:nvSpPr>
          <p:cNvPr id="9" name="Slide Number Placeholder 8">
            <a:extLst>
              <a:ext uri="{FF2B5EF4-FFF2-40B4-BE49-F238E27FC236}">
                <a16:creationId xmlns:a16="http://schemas.microsoft.com/office/drawing/2014/main" id="{B3AA49AA-6D27-6CE8-E0FC-8A4B8FF21150}"/>
              </a:ext>
            </a:extLst>
          </p:cNvPr>
          <p:cNvSpPr>
            <a:spLocks noGrp="1"/>
          </p:cNvSpPr>
          <p:nvPr>
            <p:ph type="sldNum" sz="quarter" idx="12"/>
          </p:nvPr>
        </p:nvSpPr>
        <p:spPr/>
        <p:txBody>
          <a:bodyPr/>
          <a:lstStyle/>
          <a:p>
            <a:fld id="{4914A248-E922-43B9-BA40-8EF25FD61E09}" type="slidenum">
              <a:rPr lang="en-CA" smtClean="0"/>
              <a:t>40</a:t>
            </a:fld>
            <a:endParaRPr lang="en-CA"/>
          </a:p>
        </p:txBody>
      </p:sp>
      <p:cxnSp>
        <p:nvCxnSpPr>
          <p:cNvPr id="10" name="Straight Connector 9">
            <a:extLst>
              <a:ext uri="{FF2B5EF4-FFF2-40B4-BE49-F238E27FC236}">
                <a16:creationId xmlns:a16="http://schemas.microsoft.com/office/drawing/2014/main" id="{6822CAFB-DE95-382C-598E-5D67CE01E0D3}"/>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5726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D724E-12ED-E289-968F-BAAABFF4DBD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A43DC5B-A020-6DDA-E54D-A5F52216EE33}"/>
              </a:ext>
            </a:extLst>
          </p:cNvPr>
          <p:cNvSpPr>
            <a:spLocks noGrp="1"/>
          </p:cNvSpPr>
          <p:nvPr>
            <p:ph type="title"/>
          </p:nvPr>
        </p:nvSpPr>
        <p:spPr/>
        <p:txBody>
          <a:bodyPr/>
          <a:lstStyle/>
          <a:p>
            <a:r>
              <a:rPr lang="en-CA" dirty="0"/>
              <a:t>Reminders</a:t>
            </a:r>
          </a:p>
        </p:txBody>
      </p:sp>
      <p:sp>
        <p:nvSpPr>
          <p:cNvPr id="4" name="Content Placeholder 3">
            <a:extLst>
              <a:ext uri="{FF2B5EF4-FFF2-40B4-BE49-F238E27FC236}">
                <a16:creationId xmlns:a16="http://schemas.microsoft.com/office/drawing/2014/main" id="{3674494D-1C06-CC5C-41E8-5B66BDDC011F}"/>
              </a:ext>
            </a:extLst>
          </p:cNvPr>
          <p:cNvSpPr>
            <a:spLocks noGrp="1"/>
          </p:cNvSpPr>
          <p:nvPr>
            <p:ph idx="1"/>
          </p:nvPr>
        </p:nvSpPr>
        <p:spPr/>
        <p:txBody>
          <a:bodyPr>
            <a:normAutofit/>
          </a:bodyPr>
          <a:lstStyle/>
          <a:p>
            <a:pPr>
              <a:lnSpc>
                <a:spcPct val="115000"/>
              </a:lnSpc>
              <a:spcAft>
                <a:spcPts val="800"/>
              </a:spcAft>
            </a:pPr>
            <a:r>
              <a:rPr lang="en-CA" sz="2000" kern="100" dirty="0">
                <a:latin typeface="Aptos" panose="020B0004020202020204" pitchFamily="34" charset="0"/>
                <a:ea typeface="Aptos" panose="020B0004020202020204" pitchFamily="34" charset="0"/>
                <a:cs typeface="Times New Roman" panose="02020603050405020304" pitchFamily="18" charset="0"/>
              </a:rPr>
              <a:t>Keep up to date with the Members Area on the AHKGA website (https://</a:t>
            </a:r>
            <a:r>
              <a:rPr lang="en-CA" sz="2000" kern="100" dirty="0" err="1">
                <a:latin typeface="Aptos" panose="020B0004020202020204" pitchFamily="34" charset="0"/>
                <a:ea typeface="Aptos" panose="020B0004020202020204" pitchFamily="34" charset="0"/>
                <a:cs typeface="Times New Roman" panose="02020603050405020304" pitchFamily="18" charset="0"/>
              </a:rPr>
              <a:t>www.activehealthykids.org</a:t>
            </a:r>
            <a:r>
              <a:rPr lang="en-CA" sz="2000" kern="100" dirty="0">
                <a:latin typeface="Aptos" panose="020B0004020202020204" pitchFamily="34" charset="0"/>
                <a:ea typeface="Aptos" panose="020B0004020202020204" pitchFamily="34" charset="0"/>
                <a:cs typeface="Times New Roman" panose="02020603050405020304" pitchFamily="18" charset="0"/>
              </a:rPr>
              <a:t>/member-area/). All E-blasts and important documents (e.g., the grading rubric, audit template, indicator definitions and benchmarks, etc.) are posted there.</a:t>
            </a:r>
          </a:p>
          <a:p>
            <a:pPr>
              <a:lnSpc>
                <a:spcPct val="115000"/>
              </a:lnSpc>
              <a:spcAft>
                <a:spcPts val="800"/>
              </a:spcAft>
            </a:pPr>
            <a:r>
              <a:rPr lang="en-CA" sz="2000" kern="100" dirty="0">
                <a:latin typeface="Aptos" panose="020B0004020202020204" pitchFamily="34" charset="0"/>
                <a:ea typeface="Aptos" panose="020B0004020202020204" pitchFamily="34" charset="0"/>
                <a:cs typeface="Times New Roman" panose="02020603050405020304" pitchFamily="18" charset="0"/>
              </a:rPr>
              <a:t>Please read, save and share all E-blasts with your team.</a:t>
            </a:r>
          </a:p>
        </p:txBody>
      </p:sp>
      <p:sp>
        <p:nvSpPr>
          <p:cNvPr id="9" name="Slide Number Placeholder 8">
            <a:extLst>
              <a:ext uri="{FF2B5EF4-FFF2-40B4-BE49-F238E27FC236}">
                <a16:creationId xmlns:a16="http://schemas.microsoft.com/office/drawing/2014/main" id="{D8BE9E65-FE3B-6D6C-3059-15B0E5AB8E36}"/>
              </a:ext>
            </a:extLst>
          </p:cNvPr>
          <p:cNvSpPr>
            <a:spLocks noGrp="1"/>
          </p:cNvSpPr>
          <p:nvPr>
            <p:ph type="sldNum" sz="quarter" idx="12"/>
          </p:nvPr>
        </p:nvSpPr>
        <p:spPr/>
        <p:txBody>
          <a:bodyPr/>
          <a:lstStyle/>
          <a:p>
            <a:fld id="{4914A248-E922-43B9-BA40-8EF25FD61E09}" type="slidenum">
              <a:rPr lang="en-CA" smtClean="0"/>
              <a:t>41</a:t>
            </a:fld>
            <a:endParaRPr lang="en-CA"/>
          </a:p>
        </p:txBody>
      </p:sp>
      <p:cxnSp>
        <p:nvCxnSpPr>
          <p:cNvPr id="10" name="Straight Connector 9">
            <a:extLst>
              <a:ext uri="{FF2B5EF4-FFF2-40B4-BE49-F238E27FC236}">
                <a16:creationId xmlns:a16="http://schemas.microsoft.com/office/drawing/2014/main" id="{09C1C4EA-F005-383D-A223-70AE316D1A65}"/>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805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50D264-8DD7-8195-28F1-68161E4819D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AF023E0-0628-F13D-3ED8-B1B64DAA90EA}"/>
              </a:ext>
            </a:extLst>
          </p:cNvPr>
          <p:cNvSpPr>
            <a:spLocks noGrp="1"/>
          </p:cNvSpPr>
          <p:nvPr>
            <p:ph type="title"/>
          </p:nvPr>
        </p:nvSpPr>
        <p:spPr>
          <a:xfrm>
            <a:off x="838200" y="2326175"/>
            <a:ext cx="8079463" cy="1325563"/>
          </a:xfrm>
        </p:spPr>
        <p:txBody>
          <a:bodyPr>
            <a:noAutofit/>
          </a:bodyPr>
          <a:lstStyle/>
          <a:p>
            <a:r>
              <a:rPr lang="en-CA" sz="6600" dirty="0"/>
              <a:t>Any questions?</a:t>
            </a:r>
          </a:p>
        </p:txBody>
      </p:sp>
      <p:sp>
        <p:nvSpPr>
          <p:cNvPr id="9" name="Slide Number Placeholder 8">
            <a:extLst>
              <a:ext uri="{FF2B5EF4-FFF2-40B4-BE49-F238E27FC236}">
                <a16:creationId xmlns:a16="http://schemas.microsoft.com/office/drawing/2014/main" id="{99456736-CB4B-E1ED-6BC9-BA793482A76D}"/>
              </a:ext>
            </a:extLst>
          </p:cNvPr>
          <p:cNvSpPr>
            <a:spLocks noGrp="1"/>
          </p:cNvSpPr>
          <p:nvPr>
            <p:ph type="sldNum" sz="quarter" idx="12"/>
          </p:nvPr>
        </p:nvSpPr>
        <p:spPr/>
        <p:txBody>
          <a:bodyPr/>
          <a:lstStyle/>
          <a:p>
            <a:fld id="{4914A248-E922-43B9-BA40-8EF25FD61E09}" type="slidenum">
              <a:rPr lang="en-CA" smtClean="0"/>
              <a:t>42</a:t>
            </a:fld>
            <a:endParaRPr lang="en-CA"/>
          </a:p>
        </p:txBody>
      </p:sp>
    </p:spTree>
    <p:extLst>
      <p:ext uri="{BB962C8B-B14F-4D97-AF65-F5344CB8AC3E}">
        <p14:creationId xmlns:p14="http://schemas.microsoft.com/office/powerpoint/2010/main" val="127185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B92F6-C601-1649-DE41-941065B747C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FB9B11A-2A06-9C4F-A6D1-1269E1434C72}"/>
              </a:ext>
            </a:extLst>
          </p:cNvPr>
          <p:cNvSpPr>
            <a:spLocks noGrp="1"/>
          </p:cNvSpPr>
          <p:nvPr>
            <p:ph type="title"/>
          </p:nvPr>
        </p:nvSpPr>
        <p:spPr/>
        <p:txBody>
          <a:bodyPr/>
          <a:lstStyle/>
          <a:p>
            <a:r>
              <a:rPr lang="en-CA" dirty="0"/>
              <a:t>Overall physical activity</a:t>
            </a:r>
          </a:p>
        </p:txBody>
      </p:sp>
      <p:sp>
        <p:nvSpPr>
          <p:cNvPr id="4" name="Content Placeholder 3">
            <a:extLst>
              <a:ext uri="{FF2B5EF4-FFF2-40B4-BE49-F238E27FC236}">
                <a16:creationId xmlns:a16="http://schemas.microsoft.com/office/drawing/2014/main" id="{46B8A04C-1C59-6720-EA33-FC139FF992D5}"/>
              </a:ext>
            </a:extLst>
          </p:cNvPr>
          <p:cNvSpPr>
            <a:spLocks noGrp="1"/>
          </p:cNvSpPr>
          <p:nvPr>
            <p:ph idx="1"/>
          </p:nvPr>
        </p:nvSpPr>
        <p:spPr/>
        <p:txBody>
          <a:bodyPr>
            <a:normAutofit fontScale="47500" lnSpcReduction="20000"/>
          </a:bodyPr>
          <a:lstStyle/>
          <a:p>
            <a:pPr marL="0" indent="0">
              <a:lnSpc>
                <a:spcPct val="115000"/>
              </a:lnSpc>
              <a:spcAft>
                <a:spcPts val="800"/>
              </a:spcAft>
              <a:buNone/>
            </a:pPr>
            <a:r>
              <a:rPr lang="en-CA" sz="3300" b="1" kern="100" dirty="0">
                <a:effectLst/>
                <a:ea typeface="Aptos" panose="020B0004020202020204" pitchFamily="34" charset="0"/>
                <a:cs typeface="Times New Roman" panose="02020603050405020304" pitchFamily="18" charset="0"/>
              </a:rPr>
              <a:t>HBSC data portal: </a:t>
            </a:r>
            <a:r>
              <a:rPr lang="en-CA" sz="3300" kern="100" dirty="0">
                <a:ea typeface="Aptos" panose="020B0004020202020204" pitchFamily="34" charset="0"/>
                <a:cs typeface="Times New Roman" panose="02020603050405020304" pitchFamily="18" charset="0"/>
              </a:rPr>
              <a:t>Moderate-to-vigorous physical activity</a:t>
            </a:r>
            <a:endParaRPr lang="en-CA" sz="3300" kern="100" dirty="0">
              <a:effectLst/>
              <a:ea typeface="Aptos" panose="020B0004020202020204" pitchFamily="34" charset="0"/>
              <a:cs typeface="Times New Roman" panose="02020603050405020304" pitchFamily="18" charset="0"/>
            </a:endParaRPr>
          </a:p>
          <a:p>
            <a:pPr>
              <a:lnSpc>
                <a:spcPct val="115000"/>
              </a:lnSpc>
              <a:spcAft>
                <a:spcPts val="800"/>
              </a:spcAft>
            </a:pPr>
            <a:r>
              <a:rPr lang="en-CA" sz="3300" kern="100" dirty="0">
                <a:ea typeface="Aptos" panose="020B0004020202020204" pitchFamily="34" charset="0"/>
                <a:cs typeface="Times New Roman" panose="02020603050405020304" pitchFamily="18" charset="0"/>
              </a:rPr>
              <a:t>Data from last HBSC survey (collected in 2021/2022) is available</a:t>
            </a:r>
          </a:p>
          <a:p>
            <a:pPr>
              <a:lnSpc>
                <a:spcPct val="115000"/>
              </a:lnSpc>
              <a:spcAft>
                <a:spcPts val="800"/>
              </a:spcAft>
            </a:pPr>
            <a:r>
              <a:rPr lang="en-CA" sz="3300" b="1" kern="100" dirty="0">
                <a:solidFill>
                  <a:srgbClr val="EA1656"/>
                </a:solidFill>
                <a:ea typeface="Aptos" panose="020B0004020202020204" pitchFamily="34" charset="0"/>
                <a:cs typeface="Times New Roman" panose="02020603050405020304" pitchFamily="18" charset="0"/>
              </a:rPr>
              <a:t>Inequity data!! </a:t>
            </a:r>
          </a:p>
          <a:p>
            <a:pPr lvl="1">
              <a:lnSpc>
                <a:spcPct val="115000"/>
              </a:lnSpc>
              <a:spcAft>
                <a:spcPts val="800"/>
              </a:spcAft>
            </a:pPr>
            <a:r>
              <a:rPr lang="en-CA" sz="3300" kern="100" dirty="0">
                <a:ea typeface="Aptos" panose="020B0004020202020204" pitchFamily="34" charset="0"/>
                <a:cs typeface="Times New Roman" panose="02020603050405020304" pitchFamily="18" charset="0"/>
              </a:rPr>
              <a:t>By age (11, 13, 15), gender, and family affluence (</a:t>
            </a:r>
            <a:r>
              <a:rPr lang="en-CA" sz="3300" dirty="0"/>
              <a:t>proxy for socioeconomic status)</a:t>
            </a:r>
          </a:p>
          <a:p>
            <a:pPr lvl="1">
              <a:lnSpc>
                <a:spcPct val="115000"/>
              </a:lnSpc>
              <a:spcAft>
                <a:spcPts val="800"/>
              </a:spcAft>
            </a:pPr>
            <a:r>
              <a:rPr lang="en-CA" sz="3300" kern="100" dirty="0">
                <a:effectLst/>
                <a:ea typeface="Aptos" panose="020B0004020202020204" pitchFamily="34" charset="0"/>
                <a:cs typeface="Times New Roman" panose="02020603050405020304" pitchFamily="18" charset="0"/>
              </a:rPr>
              <a:t>Significant differences </a:t>
            </a:r>
            <a:r>
              <a:rPr lang="en-CA" sz="3300" dirty="0"/>
              <a:t>(at P &lt; 0.05)</a:t>
            </a:r>
            <a:r>
              <a:rPr lang="en-CA" sz="3300" kern="100" dirty="0">
                <a:effectLst/>
                <a:ea typeface="Aptos" panose="020B0004020202020204" pitchFamily="34" charset="0"/>
                <a:cs typeface="Times New Roman" panose="02020603050405020304" pitchFamily="18" charset="0"/>
              </a:rPr>
              <a:t> are provided</a:t>
            </a:r>
          </a:p>
          <a:p>
            <a:pPr>
              <a:lnSpc>
                <a:spcPct val="115000"/>
              </a:lnSpc>
              <a:spcAft>
                <a:spcPts val="800"/>
              </a:spcAft>
            </a:pPr>
            <a:r>
              <a:rPr lang="en-CA" sz="3300" b="1" kern="100" dirty="0">
                <a:effectLst/>
                <a:ea typeface="Aptos" panose="020B0004020202020204" pitchFamily="34" charset="0"/>
                <a:cs typeface="Times New Roman" panose="02020603050405020304" pitchFamily="18" charset="0"/>
              </a:rPr>
              <a:t>Not accurately assessing the most recent WHO guidelines/the Global Matrix benchmark</a:t>
            </a:r>
            <a:r>
              <a:rPr lang="en-CA" sz="3300" kern="100" dirty="0">
                <a:effectLst/>
                <a:ea typeface="Aptos" panose="020B0004020202020204" pitchFamily="34" charset="0"/>
                <a:cs typeface="Times New Roman" panose="02020603050405020304" pitchFamily="18" charset="0"/>
              </a:rPr>
              <a:t>: </a:t>
            </a:r>
            <a:r>
              <a:rPr lang="en-CA" sz="3300" dirty="0"/>
              <a:t>Participants were asked to report the number of days over the past week during which they were physically active for a total of at least 60 minutes. The question was introduced by text defining moderate-to-vigorous physical activity (MVPA) as any activity that increases the heart rate and makes the person get out of breath some of the time, with examples provided. Findings presented here show the proportions who report </a:t>
            </a:r>
            <a:r>
              <a:rPr lang="en-CA" sz="3300" u="sng" dirty="0"/>
              <a:t>at least</a:t>
            </a:r>
            <a:r>
              <a:rPr lang="en-CA" sz="3300" dirty="0"/>
              <a:t> 60 minutes of MVPA daily.</a:t>
            </a:r>
          </a:p>
          <a:p>
            <a:pPr>
              <a:lnSpc>
                <a:spcPct val="115000"/>
              </a:lnSpc>
              <a:spcAft>
                <a:spcPts val="800"/>
              </a:spcAft>
            </a:pPr>
            <a:r>
              <a:rPr lang="en-CA" sz="3300" kern="100" dirty="0">
                <a:effectLst/>
                <a:ea typeface="Aptos" panose="020B0004020202020204" pitchFamily="34" charset="0"/>
                <a:cs typeface="Times New Roman" panose="02020603050405020304" pitchFamily="18" charset="0"/>
              </a:rPr>
              <a:t>No open access report on children and adolescent with disabilities – maybe available upon request?</a:t>
            </a:r>
          </a:p>
        </p:txBody>
      </p:sp>
      <p:sp>
        <p:nvSpPr>
          <p:cNvPr id="9" name="Slide Number Placeholder 8">
            <a:extLst>
              <a:ext uri="{FF2B5EF4-FFF2-40B4-BE49-F238E27FC236}">
                <a16:creationId xmlns:a16="http://schemas.microsoft.com/office/drawing/2014/main" id="{9CE16FF5-690C-601A-EC09-765E9EEEE8FA}"/>
              </a:ext>
            </a:extLst>
          </p:cNvPr>
          <p:cNvSpPr>
            <a:spLocks noGrp="1"/>
          </p:cNvSpPr>
          <p:nvPr>
            <p:ph type="sldNum" sz="quarter" idx="12"/>
          </p:nvPr>
        </p:nvSpPr>
        <p:spPr/>
        <p:txBody>
          <a:bodyPr/>
          <a:lstStyle/>
          <a:p>
            <a:fld id="{4914A248-E922-43B9-BA40-8EF25FD61E09}" type="slidenum">
              <a:rPr lang="en-CA" smtClean="0"/>
              <a:t>5</a:t>
            </a:fld>
            <a:endParaRPr lang="en-CA"/>
          </a:p>
        </p:txBody>
      </p:sp>
      <p:cxnSp>
        <p:nvCxnSpPr>
          <p:cNvPr id="10" name="Straight Connector 9">
            <a:extLst>
              <a:ext uri="{FF2B5EF4-FFF2-40B4-BE49-F238E27FC236}">
                <a16:creationId xmlns:a16="http://schemas.microsoft.com/office/drawing/2014/main" id="{CAF4FA49-F70F-0139-D093-56AA4A39E60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34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C33F5-CC81-0F53-029E-4C1CE13BEA3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B1FE824-D211-DB97-FE69-6FBB663ABCA8}"/>
              </a:ext>
            </a:extLst>
          </p:cNvPr>
          <p:cNvSpPr>
            <a:spLocks noGrp="1"/>
          </p:cNvSpPr>
          <p:nvPr>
            <p:ph type="title"/>
          </p:nvPr>
        </p:nvSpPr>
        <p:spPr/>
        <p:txBody>
          <a:bodyPr/>
          <a:lstStyle/>
          <a:p>
            <a:r>
              <a:rPr lang="en-CA" dirty="0"/>
              <a:t>Overall physical activity</a:t>
            </a:r>
          </a:p>
        </p:txBody>
      </p:sp>
      <p:sp>
        <p:nvSpPr>
          <p:cNvPr id="4" name="Content Placeholder 3">
            <a:extLst>
              <a:ext uri="{FF2B5EF4-FFF2-40B4-BE49-F238E27FC236}">
                <a16:creationId xmlns:a16="http://schemas.microsoft.com/office/drawing/2014/main" id="{16879BA5-80A8-B8E5-4323-A13E11AC4DEC}"/>
              </a:ext>
            </a:extLst>
          </p:cNvPr>
          <p:cNvSpPr>
            <a:spLocks noGrp="1"/>
          </p:cNvSpPr>
          <p:nvPr>
            <p:ph idx="1"/>
          </p:nvPr>
        </p:nvSpPr>
        <p:spPr>
          <a:xfrm>
            <a:off x="838200" y="1825625"/>
            <a:ext cx="10515600" cy="630972"/>
          </a:xfrm>
        </p:spPr>
        <p:txBody>
          <a:bodyPr>
            <a:normAutofit fontScale="92500" lnSpcReduction="10000"/>
          </a:bodyPr>
          <a:lstStyle/>
          <a:p>
            <a:pPr marL="0" indent="0">
              <a:lnSpc>
                <a:spcPct val="115000"/>
              </a:lnSpc>
              <a:spcAft>
                <a:spcPts val="800"/>
              </a:spcAft>
              <a:buNone/>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HBSC data portal: </a:t>
            </a:r>
            <a:r>
              <a:rPr lang="en-CA" kern="100" dirty="0">
                <a:latin typeface="Aptos" panose="020B0004020202020204" pitchFamily="34" charset="0"/>
                <a:ea typeface="Aptos" panose="020B0004020202020204" pitchFamily="34" charset="0"/>
                <a:cs typeface="Times New Roman" panose="02020603050405020304" pitchFamily="18" charset="0"/>
              </a:rPr>
              <a:t>Moderate-to-vigorous physical activity</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AB127E28-A895-4AEE-7B1D-B559BC87916B}"/>
              </a:ext>
            </a:extLst>
          </p:cNvPr>
          <p:cNvSpPr>
            <a:spLocks noGrp="1"/>
          </p:cNvSpPr>
          <p:nvPr>
            <p:ph type="sldNum" sz="quarter" idx="12"/>
          </p:nvPr>
        </p:nvSpPr>
        <p:spPr/>
        <p:txBody>
          <a:bodyPr/>
          <a:lstStyle/>
          <a:p>
            <a:fld id="{4914A248-E922-43B9-BA40-8EF25FD61E09}" type="slidenum">
              <a:rPr lang="en-CA" smtClean="0"/>
              <a:t>6</a:t>
            </a:fld>
            <a:endParaRPr lang="en-CA"/>
          </a:p>
        </p:txBody>
      </p:sp>
      <p:cxnSp>
        <p:nvCxnSpPr>
          <p:cNvPr id="10" name="Straight Connector 9">
            <a:extLst>
              <a:ext uri="{FF2B5EF4-FFF2-40B4-BE49-F238E27FC236}">
                <a16:creationId xmlns:a16="http://schemas.microsoft.com/office/drawing/2014/main" id="{10D6FB09-A0D1-8066-10BC-E4240177E1AE}"/>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7" name="Picture 6" descr="A screenshot of a computer screen&amp;#xA;&amp;#xA;AI-generated content may be incorrect.">
            <a:extLst>
              <a:ext uri="{FF2B5EF4-FFF2-40B4-BE49-F238E27FC236}">
                <a16:creationId xmlns:a16="http://schemas.microsoft.com/office/drawing/2014/main" id="{02AB3151-9955-2FB1-6E1F-080655A232DE}"/>
              </a:ext>
            </a:extLst>
          </p:cNvPr>
          <p:cNvPicPr>
            <a:picLocks noChangeAspect="1"/>
          </p:cNvPicPr>
          <p:nvPr/>
        </p:nvPicPr>
        <p:blipFill>
          <a:blip r:embed="rId2">
            <a:extLst>
              <a:ext uri="{28A0092B-C50C-407E-A947-70E740481C1C}">
                <a14:useLocalDpi xmlns:a14="http://schemas.microsoft.com/office/drawing/2010/main" val="0"/>
              </a:ext>
            </a:extLst>
          </a:blip>
          <a:srcRect t="568" r="3517" b="11949"/>
          <a:stretch>
            <a:fillRect/>
          </a:stretch>
        </p:blipFill>
        <p:spPr>
          <a:xfrm>
            <a:off x="-68328" y="2768328"/>
            <a:ext cx="4145314" cy="3983809"/>
          </a:xfrm>
          <a:prstGeom prst="rect">
            <a:avLst/>
          </a:prstGeom>
        </p:spPr>
      </p:pic>
      <p:pic>
        <p:nvPicPr>
          <p:cNvPr id="11" name="Picture 10" descr="A screenshot of a computer screen&amp;#xA;&amp;#xA;AI-generated content may be incorrect.">
            <a:extLst>
              <a:ext uri="{FF2B5EF4-FFF2-40B4-BE49-F238E27FC236}">
                <a16:creationId xmlns:a16="http://schemas.microsoft.com/office/drawing/2014/main" id="{C9616720-17C4-5752-791B-BFE19F32D594}"/>
              </a:ext>
            </a:extLst>
          </p:cNvPr>
          <p:cNvPicPr>
            <a:picLocks noChangeAspect="1"/>
          </p:cNvPicPr>
          <p:nvPr/>
        </p:nvPicPr>
        <p:blipFill>
          <a:blip r:embed="rId3">
            <a:extLst>
              <a:ext uri="{28A0092B-C50C-407E-A947-70E740481C1C}">
                <a14:useLocalDpi xmlns:a14="http://schemas.microsoft.com/office/drawing/2010/main" val="0"/>
              </a:ext>
            </a:extLst>
          </a:blip>
          <a:srcRect b="12492"/>
          <a:stretch>
            <a:fillRect/>
          </a:stretch>
        </p:blipFill>
        <p:spPr>
          <a:xfrm>
            <a:off x="4078206" y="2741032"/>
            <a:ext cx="4295229" cy="3983809"/>
          </a:xfrm>
          <a:prstGeom prst="rect">
            <a:avLst/>
          </a:prstGeom>
        </p:spPr>
      </p:pic>
      <p:pic>
        <p:nvPicPr>
          <p:cNvPr id="13" name="Picture 12" descr="A screenshot of a computer screen&amp;#xA;&amp;#xA;AI-generated content may be incorrect.">
            <a:extLst>
              <a:ext uri="{FF2B5EF4-FFF2-40B4-BE49-F238E27FC236}">
                <a16:creationId xmlns:a16="http://schemas.microsoft.com/office/drawing/2014/main" id="{2365AE0D-2D8A-10D4-809C-9AA071B163B2}"/>
              </a:ext>
            </a:extLst>
          </p:cNvPr>
          <p:cNvPicPr>
            <a:picLocks noChangeAspect="1"/>
          </p:cNvPicPr>
          <p:nvPr/>
        </p:nvPicPr>
        <p:blipFill>
          <a:blip r:embed="rId4">
            <a:extLst>
              <a:ext uri="{28A0092B-C50C-407E-A947-70E740481C1C}">
                <a14:useLocalDpi xmlns:a14="http://schemas.microsoft.com/office/drawing/2010/main" val="0"/>
              </a:ext>
            </a:extLst>
          </a:blip>
          <a:srcRect b="14282"/>
          <a:stretch>
            <a:fillRect/>
          </a:stretch>
        </p:blipFill>
        <p:spPr>
          <a:xfrm>
            <a:off x="8223520" y="2741032"/>
            <a:ext cx="4296449" cy="3903406"/>
          </a:xfrm>
          <a:prstGeom prst="rect">
            <a:avLst/>
          </a:prstGeom>
        </p:spPr>
      </p:pic>
    </p:spTree>
    <p:extLst>
      <p:ext uri="{BB962C8B-B14F-4D97-AF65-F5344CB8AC3E}">
        <p14:creationId xmlns:p14="http://schemas.microsoft.com/office/powerpoint/2010/main" val="146401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9C2FF-D953-BD29-DCB8-9318152E31C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4127AC1-34DB-6709-AD70-C40EF0E56EF5}"/>
              </a:ext>
            </a:extLst>
          </p:cNvPr>
          <p:cNvSpPr>
            <a:spLocks noGrp="1"/>
          </p:cNvSpPr>
          <p:nvPr>
            <p:ph type="title"/>
          </p:nvPr>
        </p:nvSpPr>
        <p:spPr/>
        <p:txBody>
          <a:bodyPr/>
          <a:lstStyle/>
          <a:p>
            <a:r>
              <a:rPr lang="en-CA" dirty="0"/>
              <a:t>Overall physical activity</a:t>
            </a:r>
          </a:p>
        </p:txBody>
      </p:sp>
      <p:sp>
        <p:nvSpPr>
          <p:cNvPr id="4" name="Content Placeholder 3">
            <a:extLst>
              <a:ext uri="{FF2B5EF4-FFF2-40B4-BE49-F238E27FC236}">
                <a16:creationId xmlns:a16="http://schemas.microsoft.com/office/drawing/2014/main" id="{323F4624-5A01-9318-A038-E27CD02F2D39}"/>
              </a:ext>
            </a:extLst>
          </p:cNvPr>
          <p:cNvSpPr>
            <a:spLocks noGrp="1"/>
          </p:cNvSpPr>
          <p:nvPr>
            <p:ph idx="1"/>
          </p:nvPr>
        </p:nvSpPr>
        <p:spPr/>
        <p:txBody>
          <a:bodyPr>
            <a:normAutofit/>
          </a:bodyPr>
          <a:lstStyle/>
          <a:p>
            <a:pPr marL="0" indent="0">
              <a:lnSpc>
                <a:spcPct val="115000"/>
              </a:lnSpc>
              <a:spcAft>
                <a:spcPts val="800"/>
              </a:spcAft>
              <a:buNone/>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HBSC data portal: </a:t>
            </a:r>
            <a:r>
              <a:rPr lang="en-CA" kern="100" dirty="0">
                <a:latin typeface="Aptos" panose="020B0004020202020204" pitchFamily="34" charset="0"/>
                <a:ea typeface="Aptos" panose="020B0004020202020204" pitchFamily="34" charset="0"/>
                <a:cs typeface="Times New Roman" panose="02020603050405020304" pitchFamily="18" charset="0"/>
              </a:rPr>
              <a:t>Moderate-to-vigorous physical activity</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44B9C8E5-77E5-C275-6FCD-2B0FDF43B00D}"/>
              </a:ext>
            </a:extLst>
          </p:cNvPr>
          <p:cNvSpPr>
            <a:spLocks noGrp="1"/>
          </p:cNvSpPr>
          <p:nvPr>
            <p:ph type="sldNum" sz="quarter" idx="12"/>
          </p:nvPr>
        </p:nvSpPr>
        <p:spPr/>
        <p:txBody>
          <a:bodyPr/>
          <a:lstStyle/>
          <a:p>
            <a:fld id="{4914A248-E922-43B9-BA40-8EF25FD61E09}" type="slidenum">
              <a:rPr lang="en-CA" smtClean="0"/>
              <a:t>7</a:t>
            </a:fld>
            <a:endParaRPr lang="en-CA"/>
          </a:p>
        </p:txBody>
      </p:sp>
      <p:cxnSp>
        <p:nvCxnSpPr>
          <p:cNvPr id="10" name="Straight Connector 9">
            <a:extLst>
              <a:ext uri="{FF2B5EF4-FFF2-40B4-BE49-F238E27FC236}">
                <a16:creationId xmlns:a16="http://schemas.microsoft.com/office/drawing/2014/main" id="{244E1C77-7F34-3D34-1C19-F974C8CB16AB}"/>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3" name="Picture 2" descr="A screenshot of a video game&amp;#xA;&amp;#xA;AI-generated content may be incorrect.">
            <a:extLst>
              <a:ext uri="{FF2B5EF4-FFF2-40B4-BE49-F238E27FC236}">
                <a16:creationId xmlns:a16="http://schemas.microsoft.com/office/drawing/2014/main" id="{1A797427-E5DB-AC3D-344B-1FB04AC1EA9A}"/>
              </a:ext>
            </a:extLst>
          </p:cNvPr>
          <p:cNvPicPr>
            <a:picLocks noChangeAspect="1"/>
          </p:cNvPicPr>
          <p:nvPr/>
        </p:nvPicPr>
        <p:blipFill>
          <a:blip r:embed="rId2">
            <a:extLst>
              <a:ext uri="{28A0092B-C50C-407E-A947-70E740481C1C}">
                <a14:useLocalDpi xmlns:a14="http://schemas.microsoft.com/office/drawing/2010/main" val="0"/>
              </a:ext>
            </a:extLst>
          </a:blip>
          <a:srcRect l="672" t="-426" r="27574" b="15701"/>
          <a:stretch>
            <a:fillRect/>
          </a:stretch>
        </p:blipFill>
        <p:spPr>
          <a:xfrm>
            <a:off x="419729" y="2485867"/>
            <a:ext cx="11352541" cy="4007008"/>
          </a:xfrm>
          <a:prstGeom prst="rect">
            <a:avLst/>
          </a:prstGeom>
        </p:spPr>
      </p:pic>
    </p:spTree>
    <p:extLst>
      <p:ext uri="{BB962C8B-B14F-4D97-AF65-F5344CB8AC3E}">
        <p14:creationId xmlns:p14="http://schemas.microsoft.com/office/powerpoint/2010/main" val="382029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197E-26E7-BC4E-D3C9-2D2B8F31B62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F23B328-31EB-F29A-7B45-EBDBC104112A}"/>
              </a:ext>
            </a:extLst>
          </p:cNvPr>
          <p:cNvSpPr>
            <a:spLocks noGrp="1"/>
          </p:cNvSpPr>
          <p:nvPr>
            <p:ph type="title"/>
          </p:nvPr>
        </p:nvSpPr>
        <p:spPr/>
        <p:txBody>
          <a:bodyPr/>
          <a:lstStyle/>
          <a:p>
            <a:r>
              <a:rPr lang="en-CA" dirty="0"/>
              <a:t>Overall physical activity</a:t>
            </a:r>
          </a:p>
        </p:txBody>
      </p:sp>
      <p:sp>
        <p:nvSpPr>
          <p:cNvPr id="4" name="Content Placeholder 3">
            <a:extLst>
              <a:ext uri="{FF2B5EF4-FFF2-40B4-BE49-F238E27FC236}">
                <a16:creationId xmlns:a16="http://schemas.microsoft.com/office/drawing/2014/main" id="{EE5ABF78-73D1-054C-9C58-40D4282D64F0}"/>
              </a:ext>
            </a:extLst>
          </p:cNvPr>
          <p:cNvSpPr>
            <a:spLocks noGrp="1"/>
          </p:cNvSpPr>
          <p:nvPr>
            <p:ph idx="1"/>
          </p:nvPr>
        </p:nvSpPr>
        <p:spPr/>
        <p:txBody>
          <a:bodyPr>
            <a:normAutofit fontScale="70000" lnSpcReduction="20000"/>
          </a:bodyPr>
          <a:lstStyle/>
          <a:p>
            <a:pPr marL="0" indent="0">
              <a:lnSpc>
                <a:spcPct val="115000"/>
              </a:lnSpc>
              <a:spcAft>
                <a:spcPts val="800"/>
              </a:spcAft>
              <a:buNone/>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Global school-based student health survey (GSHS) national factsheets available on the WHO data portal: </a:t>
            </a:r>
            <a:r>
              <a:rPr lang="en-CA" kern="100" dirty="0">
                <a:latin typeface="Aptos" panose="020B0004020202020204" pitchFamily="34" charset="0"/>
                <a:ea typeface="Aptos" panose="020B0004020202020204" pitchFamily="34" charset="0"/>
                <a:cs typeface="Times New Roman" panose="02020603050405020304" pitchFamily="18" charset="0"/>
              </a:rPr>
              <a:t>https://www.who.int/teams/noncommunicable-diseases/surveillance/data</a:t>
            </a:r>
          </a:p>
          <a:p>
            <a:pPr>
              <a:lnSpc>
                <a:spcPct val="115000"/>
              </a:lnSpc>
              <a:spcAft>
                <a:spcPts val="800"/>
              </a:spcAft>
            </a:pPr>
            <a:r>
              <a:rPr lang="en-CA" kern="100" dirty="0">
                <a:latin typeface="Aptos" panose="020B0004020202020204" pitchFamily="34" charset="0"/>
                <a:ea typeface="Aptos" panose="020B0004020202020204" pitchFamily="34" charset="0"/>
                <a:cs typeface="Times New Roman" panose="02020603050405020304" pitchFamily="18" charset="0"/>
              </a:rPr>
              <a:t>Data for 13-17 years</a:t>
            </a:r>
          </a:p>
          <a:p>
            <a:pPr>
              <a:lnSpc>
                <a:spcPct val="115000"/>
              </a:lnSpc>
              <a:spcAft>
                <a:spcPts val="800"/>
              </a:spcAft>
            </a:pPr>
            <a:r>
              <a:rPr lang="en-CA" kern="100" dirty="0">
                <a:latin typeface="Aptos" panose="020B0004020202020204" pitchFamily="34" charset="0"/>
                <a:ea typeface="Aptos" panose="020B0004020202020204" pitchFamily="34" charset="0"/>
                <a:cs typeface="Times New Roman" panose="02020603050405020304" pitchFamily="18" charset="0"/>
              </a:rPr>
              <a:t>No international data collection round, limitations in the standardization and translation of questionnaire &amp; methods (sometime, PA questions missing, e.g. Malawi 2009)</a:t>
            </a:r>
          </a:p>
          <a:p>
            <a:pPr>
              <a:lnSpc>
                <a:spcPct val="115000"/>
              </a:lnSpc>
              <a:spcAft>
                <a:spcPts val="800"/>
              </a:spcAft>
            </a:pPr>
            <a:r>
              <a:rPr lang="en-CA" b="1" kern="100" dirty="0">
                <a:solidFill>
                  <a:srgbClr val="EA1656"/>
                </a:solidFill>
                <a:latin typeface="Aptos" panose="020B0004020202020204" pitchFamily="34" charset="0"/>
                <a:ea typeface="Aptos" panose="020B0004020202020204" pitchFamily="34" charset="0"/>
                <a:cs typeface="Times New Roman" panose="02020603050405020304" pitchFamily="18" charset="0"/>
              </a:rPr>
              <a:t>Gender differences </a:t>
            </a:r>
          </a:p>
          <a:p>
            <a:pPr>
              <a:lnSpc>
                <a:spcPct val="115000"/>
              </a:lnSpc>
              <a:spcAft>
                <a:spcPts val="800"/>
              </a:spcAft>
            </a:pPr>
            <a:r>
              <a:rPr lang="en-CA" b="1" kern="100" dirty="0">
                <a:effectLst/>
                <a:latin typeface="Aptos" panose="020B0004020202020204" pitchFamily="34" charset="0"/>
                <a:ea typeface="Aptos" panose="020B0004020202020204" pitchFamily="34" charset="0"/>
                <a:cs typeface="Times New Roman" panose="02020603050405020304" pitchFamily="18" charset="0"/>
              </a:rPr>
              <a:t>Not accurately assessing the most recent WHO guidelines/the Global Matrix benchmark</a:t>
            </a:r>
            <a:r>
              <a:rPr lang="en-CA" kern="100" dirty="0">
                <a:effectLst/>
                <a:latin typeface="Aptos" panose="020B0004020202020204" pitchFamily="34" charset="0"/>
                <a:ea typeface="Aptos" panose="020B0004020202020204" pitchFamily="34" charset="0"/>
                <a:cs typeface="Times New Roman" panose="02020603050405020304" pitchFamily="18" charset="0"/>
              </a:rPr>
              <a:t>: “</a:t>
            </a:r>
            <a:r>
              <a:rPr lang="en-CA" dirty="0"/>
              <a:t>Percentage of students who were not physically active for a total of at least 60 minutes per day (during the 7 days before the survey).”</a:t>
            </a:r>
            <a:endParaRPr lang="en-CA"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FF1B1A57-D6DB-C9BD-0D7E-0F4CFB1A1636}"/>
              </a:ext>
            </a:extLst>
          </p:cNvPr>
          <p:cNvSpPr>
            <a:spLocks noGrp="1"/>
          </p:cNvSpPr>
          <p:nvPr>
            <p:ph type="sldNum" sz="quarter" idx="12"/>
          </p:nvPr>
        </p:nvSpPr>
        <p:spPr/>
        <p:txBody>
          <a:bodyPr/>
          <a:lstStyle/>
          <a:p>
            <a:fld id="{4914A248-E922-43B9-BA40-8EF25FD61E09}" type="slidenum">
              <a:rPr lang="en-CA" smtClean="0"/>
              <a:t>8</a:t>
            </a:fld>
            <a:endParaRPr lang="en-CA"/>
          </a:p>
        </p:txBody>
      </p:sp>
      <p:cxnSp>
        <p:nvCxnSpPr>
          <p:cNvPr id="10" name="Straight Connector 9">
            <a:extLst>
              <a:ext uri="{FF2B5EF4-FFF2-40B4-BE49-F238E27FC236}">
                <a16:creationId xmlns:a16="http://schemas.microsoft.com/office/drawing/2014/main" id="{34415168-7CD5-2180-9CD9-B5E8FDE46FC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08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E9412-6BDB-2A2C-AC34-0DE1EFF7D8A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33BC304-9554-4B4B-627E-498488DE7E39}"/>
              </a:ext>
            </a:extLst>
          </p:cNvPr>
          <p:cNvSpPr>
            <a:spLocks noGrp="1"/>
          </p:cNvSpPr>
          <p:nvPr>
            <p:ph type="title"/>
          </p:nvPr>
        </p:nvSpPr>
        <p:spPr/>
        <p:txBody>
          <a:bodyPr/>
          <a:lstStyle/>
          <a:p>
            <a:r>
              <a:rPr lang="en-CA" dirty="0"/>
              <a:t>Overall physical activity</a:t>
            </a:r>
          </a:p>
        </p:txBody>
      </p:sp>
      <p:sp>
        <p:nvSpPr>
          <p:cNvPr id="4" name="Content Placeholder 3">
            <a:extLst>
              <a:ext uri="{FF2B5EF4-FFF2-40B4-BE49-F238E27FC236}">
                <a16:creationId xmlns:a16="http://schemas.microsoft.com/office/drawing/2014/main" id="{0841D73C-E8C8-820C-7560-7048D01ED75D}"/>
              </a:ext>
            </a:extLst>
          </p:cNvPr>
          <p:cNvSpPr>
            <a:spLocks noGrp="1"/>
          </p:cNvSpPr>
          <p:nvPr>
            <p:ph idx="1"/>
          </p:nvPr>
        </p:nvSpPr>
        <p:spPr>
          <a:xfrm>
            <a:off x="838200" y="1703491"/>
            <a:ext cx="10515600" cy="833109"/>
          </a:xfrm>
        </p:spPr>
        <p:txBody>
          <a:bodyPr>
            <a:normAutofit/>
          </a:bodyPr>
          <a:lstStyle/>
          <a:p>
            <a:pPr marL="0" indent="0">
              <a:lnSpc>
                <a:spcPct val="115000"/>
              </a:lnSpc>
              <a:spcAft>
                <a:spcPts val="800"/>
              </a:spcAft>
              <a:buNone/>
            </a:pPr>
            <a:r>
              <a:rPr lang="en-CA" sz="1800" b="1" kern="100" dirty="0">
                <a:ea typeface="Aptos" panose="020B0004020202020204" pitchFamily="34" charset="0"/>
                <a:cs typeface="Times New Roman" panose="02020603050405020304" pitchFamily="18" charset="0"/>
              </a:rPr>
              <a:t>Global school health policies and practice survey (G-SHPPS) national factsheets available on the WHO data portal: </a:t>
            </a:r>
            <a:r>
              <a:rPr lang="en-CA" sz="1800" kern="100" dirty="0">
                <a:ea typeface="Aptos" panose="020B0004020202020204" pitchFamily="34" charset="0"/>
                <a:cs typeface="Times New Roman" panose="02020603050405020304" pitchFamily="18" charset="0"/>
              </a:rPr>
              <a:t>https://www.who.int/teams/noncommunicable-diseases/surveillance/data</a:t>
            </a: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26F49C4B-19E2-1F62-19A3-B9A9BCC8637E}"/>
              </a:ext>
            </a:extLst>
          </p:cNvPr>
          <p:cNvSpPr>
            <a:spLocks noGrp="1"/>
          </p:cNvSpPr>
          <p:nvPr>
            <p:ph type="sldNum" sz="quarter" idx="12"/>
          </p:nvPr>
        </p:nvSpPr>
        <p:spPr/>
        <p:txBody>
          <a:bodyPr/>
          <a:lstStyle/>
          <a:p>
            <a:fld id="{4914A248-E922-43B9-BA40-8EF25FD61E09}" type="slidenum">
              <a:rPr lang="en-CA" smtClean="0"/>
              <a:t>9</a:t>
            </a:fld>
            <a:endParaRPr lang="en-CA"/>
          </a:p>
        </p:txBody>
      </p:sp>
      <p:cxnSp>
        <p:nvCxnSpPr>
          <p:cNvPr id="10" name="Straight Connector 9">
            <a:extLst>
              <a:ext uri="{FF2B5EF4-FFF2-40B4-BE49-F238E27FC236}">
                <a16:creationId xmlns:a16="http://schemas.microsoft.com/office/drawing/2014/main" id="{470D5D1D-69CD-472D-0FFC-CB84EDDE8C90}"/>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A7944262-ECBF-A6CA-2BD6-4CF7BA33629D}"/>
              </a:ext>
            </a:extLst>
          </p:cNvPr>
          <p:cNvPicPr>
            <a:picLocks noChangeAspect="1"/>
          </p:cNvPicPr>
          <p:nvPr/>
        </p:nvPicPr>
        <p:blipFill>
          <a:blip r:embed="rId2"/>
          <a:srcRect b="11961"/>
          <a:stretch>
            <a:fillRect/>
          </a:stretch>
        </p:blipFill>
        <p:spPr>
          <a:xfrm>
            <a:off x="1380698" y="2491871"/>
            <a:ext cx="9430603" cy="4366129"/>
          </a:xfrm>
          <a:prstGeom prst="rect">
            <a:avLst/>
          </a:prstGeom>
        </p:spPr>
      </p:pic>
    </p:spTree>
    <p:extLst>
      <p:ext uri="{BB962C8B-B14F-4D97-AF65-F5344CB8AC3E}">
        <p14:creationId xmlns:p14="http://schemas.microsoft.com/office/powerpoint/2010/main" val="2336562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1952</TotalTime>
  <Words>3149</Words>
  <Application>Microsoft Macintosh PowerPoint</Application>
  <PresentationFormat>Widescreen</PresentationFormat>
  <Paragraphs>278</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Aptos</vt:lpstr>
      <vt:lpstr>Aptos Display</vt:lpstr>
      <vt:lpstr>Arial</vt:lpstr>
      <vt:lpstr>Office Theme</vt:lpstr>
      <vt:lpstr>PowerPoint Presentation</vt:lpstr>
      <vt:lpstr>Agenda</vt:lpstr>
      <vt:lpstr>Introduction</vt:lpstr>
      <vt:lpstr>Data sources</vt:lpstr>
      <vt:lpstr>Overall physical activity</vt:lpstr>
      <vt:lpstr>Overall physical activity</vt:lpstr>
      <vt:lpstr>Overall physical activity</vt:lpstr>
      <vt:lpstr>Overall physical activity</vt:lpstr>
      <vt:lpstr>Overall physical activity</vt:lpstr>
      <vt:lpstr>Overall physical activity</vt:lpstr>
      <vt:lpstr>Overall physical activity</vt:lpstr>
      <vt:lpstr>Active transportation</vt:lpstr>
      <vt:lpstr>Active transportation</vt:lpstr>
      <vt:lpstr>PowerPoint Presentation</vt:lpstr>
      <vt:lpstr>Sedentary behaviour</vt:lpstr>
      <vt:lpstr>School</vt:lpstr>
      <vt:lpstr>School</vt:lpstr>
      <vt:lpstr>School</vt:lpstr>
      <vt:lpstr>School</vt:lpstr>
      <vt:lpstr>School</vt:lpstr>
      <vt:lpstr>OECD Data portal</vt:lpstr>
      <vt:lpstr>School</vt:lpstr>
      <vt:lpstr>OECD Data portal</vt:lpstr>
      <vt:lpstr>OECD Data portal</vt:lpstr>
      <vt:lpstr>Potential other sources of data</vt:lpstr>
      <vt:lpstr>Potential other sources of data</vt:lpstr>
      <vt:lpstr>Potential other sources of data</vt:lpstr>
      <vt:lpstr>Potential other sources of data</vt:lpstr>
      <vt:lpstr>Auditing process</vt:lpstr>
      <vt:lpstr>Audit overview</vt:lpstr>
      <vt:lpstr>Previous experience</vt:lpstr>
      <vt:lpstr>Audit process</vt:lpstr>
      <vt:lpstr>Audit template</vt:lpstr>
      <vt:lpstr>Resources</vt:lpstr>
      <vt:lpstr>Timeline reminders</vt:lpstr>
      <vt:lpstr>Important deadlines — Don’t miss out!</vt:lpstr>
      <vt:lpstr>Most frequently asked questions</vt:lpstr>
      <vt:lpstr>Publication plan</vt:lpstr>
      <vt:lpstr>Audit</vt:lpstr>
      <vt:lpstr>Indicator grades</vt:lpstr>
      <vt:lpstr>Reminders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Salomé Aubert</dc:creator>
  <cp:lastModifiedBy>Stone, Emily</cp:lastModifiedBy>
  <cp:revision>741</cp:revision>
  <dcterms:created xsi:type="dcterms:W3CDTF">2024-07-02T23:21:08Z</dcterms:created>
  <dcterms:modified xsi:type="dcterms:W3CDTF">2025-09-16T12:42:05Z</dcterms:modified>
</cp:coreProperties>
</file>