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sldIdLst>
    <p:sldId id="256" r:id="rId2"/>
    <p:sldId id="257" r:id="rId3"/>
    <p:sldId id="304" r:id="rId4"/>
    <p:sldId id="303" r:id="rId5"/>
    <p:sldId id="306" r:id="rId6"/>
    <p:sldId id="310" r:id="rId7"/>
    <p:sldId id="319" r:id="rId8"/>
    <p:sldId id="309" r:id="rId9"/>
    <p:sldId id="314" r:id="rId10"/>
    <p:sldId id="308" r:id="rId11"/>
    <p:sldId id="311" r:id="rId12"/>
    <p:sldId id="315" r:id="rId13"/>
    <p:sldId id="312" r:id="rId14"/>
    <p:sldId id="313" r:id="rId15"/>
    <p:sldId id="316" r:id="rId16"/>
    <p:sldId id="317" r:id="rId17"/>
    <p:sldId id="318" r:id="rId18"/>
    <p:sldId id="305" r:id="rId19"/>
    <p:sldId id="274"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20" r:id="rId41"/>
    <p:sldId id="27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ryna Demchenko" initials="ID" lastIdx="16" clrIdx="0">
    <p:extLst>
      <p:ext uri="{19B8F6BF-5375-455C-9EA6-DF929625EA0E}">
        <p15:presenceInfo xmlns:p15="http://schemas.microsoft.com/office/powerpoint/2012/main" userId="6a0f6cb93e51889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1656"/>
    <a:srgbClr val="D5ECED"/>
    <a:srgbClr val="E6E7F1"/>
    <a:srgbClr val="F1E8F7"/>
    <a:srgbClr val="FCD0CE"/>
    <a:srgbClr val="FACA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0" autoAdjust="0"/>
  </p:normalViewPr>
  <p:slideViewPr>
    <p:cSldViewPr snapToGrid="0">
      <p:cViewPr varScale="1">
        <p:scale>
          <a:sx n="116" d="100"/>
          <a:sy n="116" d="100"/>
        </p:scale>
        <p:origin x="143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8365E1-6E9E-4C49-A0AE-35CB80BA871F}" type="datetimeFigureOut">
              <a:rPr lang="en-CA" smtClean="0"/>
              <a:t>2025-03-26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441975-717C-4F4C-A5D6-F8A5BA71D85D}" type="slidenum">
              <a:rPr lang="en-CA" smtClean="0"/>
              <a:t>‹#›</a:t>
            </a:fld>
            <a:endParaRPr lang="en-CA"/>
          </a:p>
        </p:txBody>
      </p:sp>
    </p:spTree>
    <p:extLst>
      <p:ext uri="{BB962C8B-B14F-4D97-AF65-F5344CB8AC3E}">
        <p14:creationId xmlns:p14="http://schemas.microsoft.com/office/powerpoint/2010/main" val="406343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441975-717C-4F4C-A5D6-F8A5BA71D85D}" type="slidenum">
              <a:rPr lang="en-CA" smtClean="0"/>
              <a:t>1</a:t>
            </a:fld>
            <a:endParaRPr lang="en-CA"/>
          </a:p>
        </p:txBody>
      </p:sp>
    </p:spTree>
    <p:extLst>
      <p:ext uri="{BB962C8B-B14F-4D97-AF65-F5344CB8AC3E}">
        <p14:creationId xmlns:p14="http://schemas.microsoft.com/office/powerpoint/2010/main" val="2816960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441975-717C-4F4C-A5D6-F8A5BA71D85D}" type="slidenum">
              <a:rPr lang="en-CA" smtClean="0"/>
              <a:t>29</a:t>
            </a:fld>
            <a:endParaRPr lang="en-CA"/>
          </a:p>
        </p:txBody>
      </p:sp>
    </p:spTree>
    <p:extLst>
      <p:ext uri="{BB962C8B-B14F-4D97-AF65-F5344CB8AC3E}">
        <p14:creationId xmlns:p14="http://schemas.microsoft.com/office/powerpoint/2010/main" val="3172257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441975-717C-4F4C-A5D6-F8A5BA71D85D}" type="slidenum">
              <a:rPr lang="en-CA" smtClean="0"/>
              <a:t>41</a:t>
            </a:fld>
            <a:endParaRPr lang="en-CA"/>
          </a:p>
        </p:txBody>
      </p:sp>
    </p:spTree>
    <p:extLst>
      <p:ext uri="{BB962C8B-B14F-4D97-AF65-F5344CB8AC3E}">
        <p14:creationId xmlns:p14="http://schemas.microsoft.com/office/powerpoint/2010/main" val="3755368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36DA7-526A-71CB-C60F-1CC3AD8E9B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A8B47704-35FC-5882-29F1-381C116CDE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4245910-2CA8-509A-4637-ABAE4395CFD7}"/>
              </a:ext>
            </a:extLst>
          </p:cNvPr>
          <p:cNvSpPr>
            <a:spLocks noGrp="1"/>
          </p:cNvSpPr>
          <p:nvPr>
            <p:ph type="dt" sz="half" idx="10"/>
          </p:nvPr>
        </p:nvSpPr>
        <p:spPr/>
        <p:txBody>
          <a:bodyPr/>
          <a:lstStyle/>
          <a:p>
            <a:fld id="{F99F0EF1-2F4E-4183-8BDA-04599A17F9CC}" type="datetime1">
              <a:rPr lang="en-CA" smtClean="0"/>
              <a:t>2025-03-26</a:t>
            </a:fld>
            <a:endParaRPr lang="en-CA"/>
          </a:p>
        </p:txBody>
      </p:sp>
      <p:sp>
        <p:nvSpPr>
          <p:cNvPr id="5" name="Footer Placeholder 4">
            <a:extLst>
              <a:ext uri="{FF2B5EF4-FFF2-40B4-BE49-F238E27FC236}">
                <a16:creationId xmlns:a16="http://schemas.microsoft.com/office/drawing/2014/main" id="{31782A0A-8A59-E6E1-FF91-45CE61B4D08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C3BB05D-98FC-BD9C-1B6F-32A8132DB570}"/>
              </a:ext>
            </a:extLst>
          </p:cNvPr>
          <p:cNvSpPr>
            <a:spLocks noGrp="1"/>
          </p:cNvSpPr>
          <p:nvPr>
            <p:ph type="sldNum" sz="quarter" idx="12"/>
          </p:nvPr>
        </p:nvSpPr>
        <p:spPr/>
        <p:txBody>
          <a:bodyPr/>
          <a:lstStyle/>
          <a:p>
            <a:fld id="{4914A248-E922-43B9-BA40-8EF25FD61E09}" type="slidenum">
              <a:rPr lang="en-CA" smtClean="0"/>
              <a:t>‹#›</a:t>
            </a:fld>
            <a:endParaRPr lang="en-CA"/>
          </a:p>
        </p:txBody>
      </p:sp>
    </p:spTree>
    <p:extLst>
      <p:ext uri="{BB962C8B-B14F-4D97-AF65-F5344CB8AC3E}">
        <p14:creationId xmlns:p14="http://schemas.microsoft.com/office/powerpoint/2010/main" val="789722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D696B-8ABC-877F-D94E-6EBB5EA6F944}"/>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EAB8F57-F9CD-33F9-73A9-8B150EAC7D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7550A3D-C3F4-1FDD-EDB5-FBA049ACE117}"/>
              </a:ext>
            </a:extLst>
          </p:cNvPr>
          <p:cNvSpPr>
            <a:spLocks noGrp="1"/>
          </p:cNvSpPr>
          <p:nvPr>
            <p:ph type="dt" sz="half" idx="10"/>
          </p:nvPr>
        </p:nvSpPr>
        <p:spPr/>
        <p:txBody>
          <a:bodyPr/>
          <a:lstStyle/>
          <a:p>
            <a:fld id="{0CBF4FC4-72DA-4E62-84AA-539DD6D3B707}" type="datetime1">
              <a:rPr lang="en-CA" smtClean="0"/>
              <a:t>2025-03-26</a:t>
            </a:fld>
            <a:endParaRPr lang="en-CA"/>
          </a:p>
        </p:txBody>
      </p:sp>
      <p:sp>
        <p:nvSpPr>
          <p:cNvPr id="5" name="Footer Placeholder 4">
            <a:extLst>
              <a:ext uri="{FF2B5EF4-FFF2-40B4-BE49-F238E27FC236}">
                <a16:creationId xmlns:a16="http://schemas.microsoft.com/office/drawing/2014/main" id="{470DF6E4-CC73-A1D8-4720-692FE06EFFF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1273609-166A-929E-A135-6F81521D4DBC}"/>
              </a:ext>
            </a:extLst>
          </p:cNvPr>
          <p:cNvSpPr>
            <a:spLocks noGrp="1"/>
          </p:cNvSpPr>
          <p:nvPr>
            <p:ph type="sldNum" sz="quarter" idx="12"/>
          </p:nvPr>
        </p:nvSpPr>
        <p:spPr/>
        <p:txBody>
          <a:bodyPr/>
          <a:lstStyle/>
          <a:p>
            <a:fld id="{4914A248-E922-43B9-BA40-8EF25FD61E09}" type="slidenum">
              <a:rPr lang="en-CA" smtClean="0"/>
              <a:t>‹#›</a:t>
            </a:fld>
            <a:endParaRPr lang="en-CA"/>
          </a:p>
        </p:txBody>
      </p:sp>
    </p:spTree>
    <p:extLst>
      <p:ext uri="{BB962C8B-B14F-4D97-AF65-F5344CB8AC3E}">
        <p14:creationId xmlns:p14="http://schemas.microsoft.com/office/powerpoint/2010/main" val="615728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30BC0F-F253-72BA-81E8-E095B05758D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E717A0A-30C8-EDBB-52A2-B227430BD9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27B105C-A39B-B649-77E8-8A7213348C65}"/>
              </a:ext>
            </a:extLst>
          </p:cNvPr>
          <p:cNvSpPr>
            <a:spLocks noGrp="1"/>
          </p:cNvSpPr>
          <p:nvPr>
            <p:ph type="dt" sz="half" idx="10"/>
          </p:nvPr>
        </p:nvSpPr>
        <p:spPr/>
        <p:txBody>
          <a:bodyPr/>
          <a:lstStyle/>
          <a:p>
            <a:fld id="{3D642BB5-F6E9-43C0-B8CC-B82BCCFDE1A0}" type="datetime1">
              <a:rPr lang="en-CA" smtClean="0"/>
              <a:t>2025-03-26</a:t>
            </a:fld>
            <a:endParaRPr lang="en-CA"/>
          </a:p>
        </p:txBody>
      </p:sp>
      <p:sp>
        <p:nvSpPr>
          <p:cNvPr id="5" name="Footer Placeholder 4">
            <a:extLst>
              <a:ext uri="{FF2B5EF4-FFF2-40B4-BE49-F238E27FC236}">
                <a16:creationId xmlns:a16="http://schemas.microsoft.com/office/drawing/2014/main" id="{8130C21F-B946-36C7-F99E-52ACF581EB0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4F70420-FB12-97EB-FC07-50E15E4B28D6}"/>
              </a:ext>
            </a:extLst>
          </p:cNvPr>
          <p:cNvSpPr>
            <a:spLocks noGrp="1"/>
          </p:cNvSpPr>
          <p:nvPr>
            <p:ph type="sldNum" sz="quarter" idx="12"/>
          </p:nvPr>
        </p:nvSpPr>
        <p:spPr/>
        <p:txBody>
          <a:bodyPr/>
          <a:lstStyle/>
          <a:p>
            <a:fld id="{4914A248-E922-43B9-BA40-8EF25FD61E09}" type="slidenum">
              <a:rPr lang="en-CA" smtClean="0"/>
              <a:t>‹#›</a:t>
            </a:fld>
            <a:endParaRPr lang="en-CA"/>
          </a:p>
        </p:txBody>
      </p:sp>
    </p:spTree>
    <p:extLst>
      <p:ext uri="{BB962C8B-B14F-4D97-AF65-F5344CB8AC3E}">
        <p14:creationId xmlns:p14="http://schemas.microsoft.com/office/powerpoint/2010/main" val="2463465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A0ACC-4E06-72BA-8B23-ED166971B54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575597D-4FDC-BFBD-AE32-5C011DF7D1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7919F2D-334F-F2B8-F481-2C9F42D05F59}"/>
              </a:ext>
            </a:extLst>
          </p:cNvPr>
          <p:cNvSpPr>
            <a:spLocks noGrp="1"/>
          </p:cNvSpPr>
          <p:nvPr>
            <p:ph type="dt" sz="half" idx="10"/>
          </p:nvPr>
        </p:nvSpPr>
        <p:spPr/>
        <p:txBody>
          <a:bodyPr/>
          <a:lstStyle/>
          <a:p>
            <a:fld id="{CAAC0DD7-5EA1-4F56-8F4F-DD12C29B1B45}" type="datetime1">
              <a:rPr lang="en-CA" smtClean="0"/>
              <a:t>2025-03-26</a:t>
            </a:fld>
            <a:endParaRPr lang="en-CA"/>
          </a:p>
        </p:txBody>
      </p:sp>
      <p:sp>
        <p:nvSpPr>
          <p:cNvPr id="5" name="Footer Placeholder 4">
            <a:extLst>
              <a:ext uri="{FF2B5EF4-FFF2-40B4-BE49-F238E27FC236}">
                <a16:creationId xmlns:a16="http://schemas.microsoft.com/office/drawing/2014/main" id="{7CC9ADEA-4B6B-D7D5-FB2A-6498AA4EB1E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77218EE-D86E-B32D-F346-8E2BF7E29202}"/>
              </a:ext>
            </a:extLst>
          </p:cNvPr>
          <p:cNvSpPr>
            <a:spLocks noGrp="1"/>
          </p:cNvSpPr>
          <p:nvPr>
            <p:ph type="sldNum" sz="quarter" idx="12"/>
          </p:nvPr>
        </p:nvSpPr>
        <p:spPr/>
        <p:txBody>
          <a:bodyPr/>
          <a:lstStyle/>
          <a:p>
            <a:fld id="{4914A248-E922-43B9-BA40-8EF25FD61E09}" type="slidenum">
              <a:rPr lang="en-CA" smtClean="0"/>
              <a:t>‹#›</a:t>
            </a:fld>
            <a:endParaRPr lang="en-CA"/>
          </a:p>
        </p:txBody>
      </p:sp>
    </p:spTree>
    <p:extLst>
      <p:ext uri="{BB962C8B-B14F-4D97-AF65-F5344CB8AC3E}">
        <p14:creationId xmlns:p14="http://schemas.microsoft.com/office/powerpoint/2010/main" val="1825257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F5F26-1BD7-D0BE-F88F-0A17D98A6D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E586A7BC-3CF8-F800-9B50-58881D7B0EA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1B5B9A-AAA1-1F9F-C4F6-EE70F8246ACA}"/>
              </a:ext>
            </a:extLst>
          </p:cNvPr>
          <p:cNvSpPr>
            <a:spLocks noGrp="1"/>
          </p:cNvSpPr>
          <p:nvPr>
            <p:ph type="dt" sz="half" idx="10"/>
          </p:nvPr>
        </p:nvSpPr>
        <p:spPr/>
        <p:txBody>
          <a:bodyPr/>
          <a:lstStyle/>
          <a:p>
            <a:fld id="{DB3E29FC-D116-4C90-8370-3E7F6A1E30E3}" type="datetime1">
              <a:rPr lang="en-CA" smtClean="0"/>
              <a:t>2025-03-26</a:t>
            </a:fld>
            <a:endParaRPr lang="en-CA"/>
          </a:p>
        </p:txBody>
      </p:sp>
      <p:sp>
        <p:nvSpPr>
          <p:cNvPr id="5" name="Footer Placeholder 4">
            <a:extLst>
              <a:ext uri="{FF2B5EF4-FFF2-40B4-BE49-F238E27FC236}">
                <a16:creationId xmlns:a16="http://schemas.microsoft.com/office/drawing/2014/main" id="{A8B78D8B-8DE2-0F00-4789-34E1C38C227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F5E4A20-773D-BB5E-5810-901729B6BDFE}"/>
              </a:ext>
            </a:extLst>
          </p:cNvPr>
          <p:cNvSpPr>
            <a:spLocks noGrp="1"/>
          </p:cNvSpPr>
          <p:nvPr>
            <p:ph type="sldNum" sz="quarter" idx="12"/>
          </p:nvPr>
        </p:nvSpPr>
        <p:spPr/>
        <p:txBody>
          <a:bodyPr/>
          <a:lstStyle/>
          <a:p>
            <a:fld id="{4914A248-E922-43B9-BA40-8EF25FD61E09}" type="slidenum">
              <a:rPr lang="en-CA" smtClean="0"/>
              <a:t>‹#›</a:t>
            </a:fld>
            <a:endParaRPr lang="en-CA"/>
          </a:p>
        </p:txBody>
      </p:sp>
    </p:spTree>
    <p:extLst>
      <p:ext uri="{BB962C8B-B14F-4D97-AF65-F5344CB8AC3E}">
        <p14:creationId xmlns:p14="http://schemas.microsoft.com/office/powerpoint/2010/main" val="1274533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2A1D0-41CA-F531-58B0-38B45F72CDA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D97534E-686B-F76B-CAB9-DA0E2FC12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F25CFAF-9198-1857-CD5A-7ACEE6399F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E8BEF1FA-A8DC-E54F-11D4-EB88D03FB40E}"/>
              </a:ext>
            </a:extLst>
          </p:cNvPr>
          <p:cNvSpPr>
            <a:spLocks noGrp="1"/>
          </p:cNvSpPr>
          <p:nvPr>
            <p:ph type="dt" sz="half" idx="10"/>
          </p:nvPr>
        </p:nvSpPr>
        <p:spPr/>
        <p:txBody>
          <a:bodyPr/>
          <a:lstStyle/>
          <a:p>
            <a:fld id="{3B03A6F4-555C-425A-B4EB-D966BCA74108}" type="datetime1">
              <a:rPr lang="en-CA" smtClean="0"/>
              <a:t>2025-03-26</a:t>
            </a:fld>
            <a:endParaRPr lang="en-CA"/>
          </a:p>
        </p:txBody>
      </p:sp>
      <p:sp>
        <p:nvSpPr>
          <p:cNvPr id="6" name="Footer Placeholder 5">
            <a:extLst>
              <a:ext uri="{FF2B5EF4-FFF2-40B4-BE49-F238E27FC236}">
                <a16:creationId xmlns:a16="http://schemas.microsoft.com/office/drawing/2014/main" id="{FFF27A00-66EF-4488-D593-F00576582E3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937D041-F554-6E9E-DCDE-3D15ACB86FA3}"/>
              </a:ext>
            </a:extLst>
          </p:cNvPr>
          <p:cNvSpPr>
            <a:spLocks noGrp="1"/>
          </p:cNvSpPr>
          <p:nvPr>
            <p:ph type="sldNum" sz="quarter" idx="12"/>
          </p:nvPr>
        </p:nvSpPr>
        <p:spPr/>
        <p:txBody>
          <a:bodyPr/>
          <a:lstStyle/>
          <a:p>
            <a:fld id="{4914A248-E922-43B9-BA40-8EF25FD61E09}" type="slidenum">
              <a:rPr lang="en-CA" smtClean="0"/>
              <a:t>‹#›</a:t>
            </a:fld>
            <a:endParaRPr lang="en-CA"/>
          </a:p>
        </p:txBody>
      </p:sp>
    </p:spTree>
    <p:extLst>
      <p:ext uri="{BB962C8B-B14F-4D97-AF65-F5344CB8AC3E}">
        <p14:creationId xmlns:p14="http://schemas.microsoft.com/office/powerpoint/2010/main" val="3268787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0A115-43CA-2E21-C842-B1256073EA1B}"/>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108F867-D9F2-005B-1C53-1C7629A53C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E2C880-0846-9C08-F39A-E4009E88B0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19B4971-7502-D090-3F35-7A11A4735F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761B42-6C1A-5B5B-738B-CB3EEB8CCA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BAA060C7-FC2D-07D0-DD01-10E3261DB1FB}"/>
              </a:ext>
            </a:extLst>
          </p:cNvPr>
          <p:cNvSpPr>
            <a:spLocks noGrp="1"/>
          </p:cNvSpPr>
          <p:nvPr>
            <p:ph type="dt" sz="half" idx="10"/>
          </p:nvPr>
        </p:nvSpPr>
        <p:spPr/>
        <p:txBody>
          <a:bodyPr/>
          <a:lstStyle/>
          <a:p>
            <a:fld id="{DAAC0A50-8E9C-4987-B8BE-20B10D1797D8}" type="datetime1">
              <a:rPr lang="en-CA" smtClean="0"/>
              <a:t>2025-03-26</a:t>
            </a:fld>
            <a:endParaRPr lang="en-CA"/>
          </a:p>
        </p:txBody>
      </p:sp>
      <p:sp>
        <p:nvSpPr>
          <p:cNvPr id="8" name="Footer Placeholder 7">
            <a:extLst>
              <a:ext uri="{FF2B5EF4-FFF2-40B4-BE49-F238E27FC236}">
                <a16:creationId xmlns:a16="http://schemas.microsoft.com/office/drawing/2014/main" id="{4B15377D-DBAE-D7DE-DA72-F56BA2386DE9}"/>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B4EE9699-E201-4EFC-D78F-894E6085AFA6}"/>
              </a:ext>
            </a:extLst>
          </p:cNvPr>
          <p:cNvSpPr>
            <a:spLocks noGrp="1"/>
          </p:cNvSpPr>
          <p:nvPr>
            <p:ph type="sldNum" sz="quarter" idx="12"/>
          </p:nvPr>
        </p:nvSpPr>
        <p:spPr/>
        <p:txBody>
          <a:bodyPr/>
          <a:lstStyle/>
          <a:p>
            <a:fld id="{4914A248-E922-43B9-BA40-8EF25FD61E09}" type="slidenum">
              <a:rPr lang="en-CA" smtClean="0"/>
              <a:t>‹#›</a:t>
            </a:fld>
            <a:endParaRPr lang="en-CA"/>
          </a:p>
        </p:txBody>
      </p:sp>
    </p:spTree>
    <p:extLst>
      <p:ext uri="{BB962C8B-B14F-4D97-AF65-F5344CB8AC3E}">
        <p14:creationId xmlns:p14="http://schemas.microsoft.com/office/powerpoint/2010/main" val="705276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1B094-03E1-8F27-71EC-F9F2BD2D4297}"/>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DE5A5D5-F6F2-F72E-DE4D-E74538FC1536}"/>
              </a:ext>
            </a:extLst>
          </p:cNvPr>
          <p:cNvSpPr>
            <a:spLocks noGrp="1"/>
          </p:cNvSpPr>
          <p:nvPr>
            <p:ph type="dt" sz="half" idx="10"/>
          </p:nvPr>
        </p:nvSpPr>
        <p:spPr/>
        <p:txBody>
          <a:bodyPr/>
          <a:lstStyle/>
          <a:p>
            <a:fld id="{5BF3191A-9222-4A3E-9464-C09F198CE589}" type="datetime1">
              <a:rPr lang="en-CA" smtClean="0"/>
              <a:t>2025-03-26</a:t>
            </a:fld>
            <a:endParaRPr lang="en-CA"/>
          </a:p>
        </p:txBody>
      </p:sp>
      <p:sp>
        <p:nvSpPr>
          <p:cNvPr id="4" name="Footer Placeholder 3">
            <a:extLst>
              <a:ext uri="{FF2B5EF4-FFF2-40B4-BE49-F238E27FC236}">
                <a16:creationId xmlns:a16="http://schemas.microsoft.com/office/drawing/2014/main" id="{9664E4FE-2569-5A44-127F-12278BF5F5C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DE674BA6-7904-A8E5-7D6A-89622B52BC54}"/>
              </a:ext>
            </a:extLst>
          </p:cNvPr>
          <p:cNvSpPr>
            <a:spLocks noGrp="1"/>
          </p:cNvSpPr>
          <p:nvPr>
            <p:ph type="sldNum" sz="quarter" idx="12"/>
          </p:nvPr>
        </p:nvSpPr>
        <p:spPr/>
        <p:txBody>
          <a:bodyPr/>
          <a:lstStyle/>
          <a:p>
            <a:fld id="{4914A248-E922-43B9-BA40-8EF25FD61E09}" type="slidenum">
              <a:rPr lang="en-CA" smtClean="0"/>
              <a:t>‹#›</a:t>
            </a:fld>
            <a:endParaRPr lang="en-CA"/>
          </a:p>
        </p:txBody>
      </p:sp>
    </p:spTree>
    <p:extLst>
      <p:ext uri="{BB962C8B-B14F-4D97-AF65-F5344CB8AC3E}">
        <p14:creationId xmlns:p14="http://schemas.microsoft.com/office/powerpoint/2010/main" val="1079903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AEB5F-08F9-4F58-539A-3669278F0307}"/>
              </a:ext>
            </a:extLst>
          </p:cNvPr>
          <p:cNvSpPr>
            <a:spLocks noGrp="1"/>
          </p:cNvSpPr>
          <p:nvPr>
            <p:ph type="dt" sz="half" idx="10"/>
          </p:nvPr>
        </p:nvSpPr>
        <p:spPr/>
        <p:txBody>
          <a:bodyPr/>
          <a:lstStyle/>
          <a:p>
            <a:fld id="{A1303712-4E9C-46EF-883A-4ECD45D1C59C}" type="datetime1">
              <a:rPr lang="en-CA" smtClean="0"/>
              <a:t>2025-03-26</a:t>
            </a:fld>
            <a:endParaRPr lang="en-CA"/>
          </a:p>
        </p:txBody>
      </p:sp>
      <p:sp>
        <p:nvSpPr>
          <p:cNvPr id="3" name="Footer Placeholder 2">
            <a:extLst>
              <a:ext uri="{FF2B5EF4-FFF2-40B4-BE49-F238E27FC236}">
                <a16:creationId xmlns:a16="http://schemas.microsoft.com/office/drawing/2014/main" id="{E25CB3DE-A21F-C986-D72A-0D31475FAF42}"/>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9B76D147-E75A-94CF-6270-18C612FF0417}"/>
              </a:ext>
            </a:extLst>
          </p:cNvPr>
          <p:cNvSpPr>
            <a:spLocks noGrp="1"/>
          </p:cNvSpPr>
          <p:nvPr>
            <p:ph type="sldNum" sz="quarter" idx="12"/>
          </p:nvPr>
        </p:nvSpPr>
        <p:spPr/>
        <p:txBody>
          <a:bodyPr/>
          <a:lstStyle/>
          <a:p>
            <a:fld id="{4914A248-E922-43B9-BA40-8EF25FD61E09}" type="slidenum">
              <a:rPr lang="en-CA" smtClean="0"/>
              <a:t>‹#›</a:t>
            </a:fld>
            <a:endParaRPr lang="en-CA"/>
          </a:p>
        </p:txBody>
      </p:sp>
    </p:spTree>
    <p:extLst>
      <p:ext uri="{BB962C8B-B14F-4D97-AF65-F5344CB8AC3E}">
        <p14:creationId xmlns:p14="http://schemas.microsoft.com/office/powerpoint/2010/main" val="1212323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78F1A-745D-7511-D853-2E175AB94F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760F900-A324-B950-6CCC-032BD40E94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0158C41B-38EF-BEDD-9B39-E0A5834D82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965C4B-0D83-D16B-1466-ECEFF2CC5AAD}"/>
              </a:ext>
            </a:extLst>
          </p:cNvPr>
          <p:cNvSpPr>
            <a:spLocks noGrp="1"/>
          </p:cNvSpPr>
          <p:nvPr>
            <p:ph type="dt" sz="half" idx="10"/>
          </p:nvPr>
        </p:nvSpPr>
        <p:spPr/>
        <p:txBody>
          <a:bodyPr/>
          <a:lstStyle/>
          <a:p>
            <a:fld id="{050AC2D2-A2D4-4416-A452-1DDAB7D27276}" type="datetime1">
              <a:rPr lang="en-CA" smtClean="0"/>
              <a:t>2025-03-26</a:t>
            </a:fld>
            <a:endParaRPr lang="en-CA"/>
          </a:p>
        </p:txBody>
      </p:sp>
      <p:sp>
        <p:nvSpPr>
          <p:cNvPr id="6" name="Footer Placeholder 5">
            <a:extLst>
              <a:ext uri="{FF2B5EF4-FFF2-40B4-BE49-F238E27FC236}">
                <a16:creationId xmlns:a16="http://schemas.microsoft.com/office/drawing/2014/main" id="{BCD499B7-553A-0585-6A7A-6A74C0BA52A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1910AFC-8A7C-1E48-601A-D24D0F97793D}"/>
              </a:ext>
            </a:extLst>
          </p:cNvPr>
          <p:cNvSpPr>
            <a:spLocks noGrp="1"/>
          </p:cNvSpPr>
          <p:nvPr>
            <p:ph type="sldNum" sz="quarter" idx="12"/>
          </p:nvPr>
        </p:nvSpPr>
        <p:spPr/>
        <p:txBody>
          <a:bodyPr/>
          <a:lstStyle/>
          <a:p>
            <a:fld id="{4914A248-E922-43B9-BA40-8EF25FD61E09}" type="slidenum">
              <a:rPr lang="en-CA" smtClean="0"/>
              <a:t>‹#›</a:t>
            </a:fld>
            <a:endParaRPr lang="en-CA"/>
          </a:p>
        </p:txBody>
      </p:sp>
    </p:spTree>
    <p:extLst>
      <p:ext uri="{BB962C8B-B14F-4D97-AF65-F5344CB8AC3E}">
        <p14:creationId xmlns:p14="http://schemas.microsoft.com/office/powerpoint/2010/main" val="494329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EF7B0-3969-3384-1972-7DDFCF979E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FA239066-5CB1-61AC-926C-E8EACB47AF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924C4193-240A-BBE8-1729-32B59BD88D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7C80D0-B35E-F883-E631-39F7CF28C677}"/>
              </a:ext>
            </a:extLst>
          </p:cNvPr>
          <p:cNvSpPr>
            <a:spLocks noGrp="1"/>
          </p:cNvSpPr>
          <p:nvPr>
            <p:ph type="dt" sz="half" idx="10"/>
          </p:nvPr>
        </p:nvSpPr>
        <p:spPr/>
        <p:txBody>
          <a:bodyPr/>
          <a:lstStyle/>
          <a:p>
            <a:fld id="{435FB3EF-8C35-43E5-AF85-EF3C9B2C69C2}" type="datetime1">
              <a:rPr lang="en-CA" smtClean="0"/>
              <a:t>2025-03-26</a:t>
            </a:fld>
            <a:endParaRPr lang="en-CA"/>
          </a:p>
        </p:txBody>
      </p:sp>
      <p:sp>
        <p:nvSpPr>
          <p:cNvPr id="6" name="Footer Placeholder 5">
            <a:extLst>
              <a:ext uri="{FF2B5EF4-FFF2-40B4-BE49-F238E27FC236}">
                <a16:creationId xmlns:a16="http://schemas.microsoft.com/office/drawing/2014/main" id="{762A482E-090F-A687-F97F-3138A303E39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DBBEEED-08C7-099C-331B-6B46CF9133F0}"/>
              </a:ext>
            </a:extLst>
          </p:cNvPr>
          <p:cNvSpPr>
            <a:spLocks noGrp="1"/>
          </p:cNvSpPr>
          <p:nvPr>
            <p:ph type="sldNum" sz="quarter" idx="12"/>
          </p:nvPr>
        </p:nvSpPr>
        <p:spPr/>
        <p:txBody>
          <a:bodyPr/>
          <a:lstStyle/>
          <a:p>
            <a:fld id="{4914A248-E922-43B9-BA40-8EF25FD61E09}" type="slidenum">
              <a:rPr lang="en-CA" smtClean="0"/>
              <a:t>‹#›</a:t>
            </a:fld>
            <a:endParaRPr lang="en-CA"/>
          </a:p>
        </p:txBody>
      </p:sp>
    </p:spTree>
    <p:extLst>
      <p:ext uri="{BB962C8B-B14F-4D97-AF65-F5344CB8AC3E}">
        <p14:creationId xmlns:p14="http://schemas.microsoft.com/office/powerpoint/2010/main" val="2800393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AA9934-4C8B-9484-3188-CE89EC9E16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3F8B9A9-3393-DA66-5C22-FF8D626228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A02A01B-6345-CC7F-3AC6-4787C4DC47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FD90CA9-DDC8-4131-9FBB-CF088F7BAF9C}" type="datetime1">
              <a:rPr lang="en-CA" smtClean="0"/>
              <a:t>2025-03-26</a:t>
            </a:fld>
            <a:endParaRPr lang="en-CA"/>
          </a:p>
        </p:txBody>
      </p:sp>
      <p:sp>
        <p:nvSpPr>
          <p:cNvPr id="5" name="Footer Placeholder 4">
            <a:extLst>
              <a:ext uri="{FF2B5EF4-FFF2-40B4-BE49-F238E27FC236}">
                <a16:creationId xmlns:a16="http://schemas.microsoft.com/office/drawing/2014/main" id="{A55DF28F-0A2E-F9E5-FABF-5656EC80A9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13795EC4-0422-AF25-20B0-FA025F0FDD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914A248-E922-43B9-BA40-8EF25FD61E09}" type="slidenum">
              <a:rPr lang="en-CA" smtClean="0"/>
              <a:t>‹#›</a:t>
            </a:fld>
            <a:endParaRPr lang="en-CA"/>
          </a:p>
        </p:txBody>
      </p:sp>
    </p:spTree>
    <p:extLst>
      <p:ext uri="{BB962C8B-B14F-4D97-AF65-F5344CB8AC3E}">
        <p14:creationId xmlns:p14="http://schemas.microsoft.com/office/powerpoint/2010/main" val="3789371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6651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86AA2-A554-2015-ADA1-7C3DCA456D6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1111410-5380-51D2-6491-5D2E06E490EF}"/>
              </a:ext>
            </a:extLst>
          </p:cNvPr>
          <p:cNvSpPr>
            <a:spLocks noGrp="1"/>
          </p:cNvSpPr>
          <p:nvPr>
            <p:ph type="title"/>
          </p:nvPr>
        </p:nvSpPr>
        <p:spPr/>
        <p:txBody>
          <a:bodyPr/>
          <a:lstStyle/>
          <a:p>
            <a:r>
              <a:rPr lang="en-CA" dirty="0"/>
              <a:t>Writing process and authorship strategies</a:t>
            </a:r>
          </a:p>
        </p:txBody>
      </p:sp>
      <p:sp>
        <p:nvSpPr>
          <p:cNvPr id="4" name="Content Placeholder 3">
            <a:extLst>
              <a:ext uri="{FF2B5EF4-FFF2-40B4-BE49-F238E27FC236}">
                <a16:creationId xmlns:a16="http://schemas.microsoft.com/office/drawing/2014/main" id="{70FE1C18-CFBB-ADE5-7009-D01F57FAE750}"/>
              </a:ext>
            </a:extLst>
          </p:cNvPr>
          <p:cNvSpPr>
            <a:spLocks noGrp="1"/>
          </p:cNvSpPr>
          <p:nvPr>
            <p:ph idx="1"/>
          </p:nvPr>
        </p:nvSpPr>
        <p:spPr/>
        <p:txBody>
          <a:bodyPr>
            <a:normAutofit fontScale="92500" lnSpcReduction="10000"/>
          </a:bodyPr>
          <a:lstStyle/>
          <a:p>
            <a:pPr>
              <a:lnSpc>
                <a:spcPct val="115000"/>
              </a:lnSpc>
              <a:spcAft>
                <a:spcPts val="800"/>
              </a:spcAft>
            </a:pPr>
            <a:r>
              <a:rPr lang="en-CA" sz="2800" kern="100" dirty="0">
                <a:effectLst/>
                <a:latin typeface="Aptos" panose="020B0004020202020204" pitchFamily="34" charset="0"/>
                <a:ea typeface="Aptos" panose="020B0004020202020204" pitchFamily="34" charset="0"/>
                <a:cs typeface="Times New Roman" panose="02020603050405020304" pitchFamily="18" charset="0"/>
              </a:rPr>
              <a:t>Previous GM approaches: </a:t>
            </a:r>
            <a:r>
              <a:rPr lang="en-CA" sz="2800" dirty="0">
                <a:effectLst/>
                <a:latin typeface="Aptos" panose="020B0004020202020204" pitchFamily="34" charset="0"/>
                <a:ea typeface="Aptos" panose="020B0004020202020204" pitchFamily="34" charset="0"/>
                <a:cs typeface="Times New Roman" panose="02020603050405020304" pitchFamily="18" charset="0"/>
              </a:rPr>
              <a:t>a single main Global Matrix paper involved all Report Card (RC) leaders/co-leaders as co-authors. </a:t>
            </a:r>
            <a:endParaRPr lang="en-CA" sz="2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CA" sz="2800" kern="100" dirty="0">
                <a:effectLst/>
                <a:latin typeface="Aptos" panose="020B0004020202020204" pitchFamily="34" charset="0"/>
                <a:ea typeface="Aptos" panose="020B0004020202020204" pitchFamily="34" charset="0"/>
                <a:cs typeface="Times New Roman" panose="02020603050405020304" pitchFamily="18" charset="0"/>
              </a:rPr>
              <a:t>Many RC leaders had limited involvement in contributing or reviewing the manuscript, leading to imbalances in workload distribution and reduced accountability.</a:t>
            </a:r>
          </a:p>
          <a:p>
            <a:pPr>
              <a:lnSpc>
                <a:spcPct val="115000"/>
              </a:lnSpc>
              <a:spcAft>
                <a:spcPts val="800"/>
              </a:spcAft>
            </a:pPr>
            <a:r>
              <a:rPr lang="en-CA" sz="2800" dirty="0">
                <a:latin typeface="Aptos" panose="020B0004020202020204" pitchFamily="34" charset="0"/>
                <a:ea typeface="Aptos" panose="020B0004020202020204" pitchFamily="34" charset="0"/>
                <a:cs typeface="Times New Roman" panose="02020603050405020304" pitchFamily="18" charset="0"/>
              </a:rPr>
              <a:t>I</a:t>
            </a:r>
            <a:r>
              <a:rPr lang="en-CA" sz="2800" dirty="0">
                <a:effectLst/>
                <a:latin typeface="Aptos" panose="020B0004020202020204" pitchFamily="34" charset="0"/>
                <a:ea typeface="Aptos" panose="020B0004020202020204" pitchFamily="34" charset="0"/>
                <a:cs typeface="Times New Roman" panose="02020603050405020304" pitchFamily="18" charset="0"/>
              </a:rPr>
              <a:t>mportant to ensure that all contributors play a more active and equitable role in the writing process to upholds the integrity of co-authorship and ensure that the insights and expertise from different regions and contexts are fully integrated into each paper. </a:t>
            </a:r>
            <a:endParaRPr lang="en-CA"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Slide Number Placeholder 8">
            <a:extLst>
              <a:ext uri="{FF2B5EF4-FFF2-40B4-BE49-F238E27FC236}">
                <a16:creationId xmlns:a16="http://schemas.microsoft.com/office/drawing/2014/main" id="{7199152F-9092-BC8A-4454-8B0ECE7D8BE1}"/>
              </a:ext>
            </a:extLst>
          </p:cNvPr>
          <p:cNvSpPr>
            <a:spLocks noGrp="1"/>
          </p:cNvSpPr>
          <p:nvPr>
            <p:ph type="sldNum" sz="quarter" idx="12"/>
          </p:nvPr>
        </p:nvSpPr>
        <p:spPr/>
        <p:txBody>
          <a:bodyPr/>
          <a:lstStyle/>
          <a:p>
            <a:fld id="{4914A248-E922-43B9-BA40-8EF25FD61E09}" type="slidenum">
              <a:rPr lang="en-CA" smtClean="0"/>
              <a:t>10</a:t>
            </a:fld>
            <a:endParaRPr lang="en-CA"/>
          </a:p>
        </p:txBody>
      </p:sp>
      <p:cxnSp>
        <p:nvCxnSpPr>
          <p:cNvPr id="10" name="Straight Connector 9">
            <a:extLst>
              <a:ext uri="{FF2B5EF4-FFF2-40B4-BE49-F238E27FC236}">
                <a16:creationId xmlns:a16="http://schemas.microsoft.com/office/drawing/2014/main" id="{16C7E1AC-C100-467D-B543-3CB1CC751651}"/>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7652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CCF08-5B01-CBD7-BBDC-5FEB427787B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67F9039-2C11-7F02-6DDF-FE419596183E}"/>
              </a:ext>
            </a:extLst>
          </p:cNvPr>
          <p:cNvSpPr>
            <a:spLocks noGrp="1"/>
          </p:cNvSpPr>
          <p:nvPr>
            <p:ph type="title"/>
          </p:nvPr>
        </p:nvSpPr>
        <p:spPr/>
        <p:txBody>
          <a:bodyPr/>
          <a:lstStyle/>
          <a:p>
            <a:r>
              <a:rPr lang="en-CA" dirty="0"/>
              <a:t>Writing process and authorship strategies</a:t>
            </a:r>
          </a:p>
        </p:txBody>
      </p:sp>
      <p:sp>
        <p:nvSpPr>
          <p:cNvPr id="4" name="Content Placeholder 3">
            <a:extLst>
              <a:ext uri="{FF2B5EF4-FFF2-40B4-BE49-F238E27FC236}">
                <a16:creationId xmlns:a16="http://schemas.microsoft.com/office/drawing/2014/main" id="{E6EB1E89-6AC1-E069-6B39-B08AB2584534}"/>
              </a:ext>
            </a:extLst>
          </p:cNvPr>
          <p:cNvSpPr>
            <a:spLocks noGrp="1"/>
          </p:cNvSpPr>
          <p:nvPr>
            <p:ph idx="1"/>
          </p:nvPr>
        </p:nvSpPr>
        <p:spPr/>
        <p:txBody>
          <a:bodyPr>
            <a:normAutofit fontScale="62500" lnSpcReduction="20000"/>
          </a:bodyPr>
          <a:lstStyle/>
          <a:p>
            <a:pPr marL="0" indent="0">
              <a:lnSpc>
                <a:spcPct val="115000"/>
              </a:lnSpc>
              <a:spcAft>
                <a:spcPts val="800"/>
              </a:spcAft>
              <a:buNone/>
            </a:pPr>
            <a:r>
              <a:rPr lang="en-CA" sz="3800" b="1" kern="100" dirty="0">
                <a:effectLst/>
                <a:latin typeface="Aptos" panose="020B0004020202020204" pitchFamily="34" charset="0"/>
                <a:ea typeface="Aptos" panose="020B0004020202020204" pitchFamily="34" charset="0"/>
                <a:cs typeface="Times New Roman" panose="02020603050405020304" pitchFamily="18" charset="0"/>
              </a:rPr>
              <a:t>Steering/Working Groups for Each Paper</a:t>
            </a:r>
            <a:endParaRPr lang="en-CA" sz="3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228600" algn="l"/>
                <a:tab pos="457200" algn="l"/>
              </a:tabLst>
            </a:pPr>
            <a:r>
              <a:rPr lang="en-CA" sz="2800" b="1" kern="100" dirty="0">
                <a:effectLst/>
                <a:latin typeface="Aptos" panose="020B0004020202020204" pitchFamily="34" charset="0"/>
                <a:ea typeface="Aptos" panose="020B0004020202020204" pitchFamily="34" charset="0"/>
                <a:cs typeface="Times New Roman" panose="02020603050405020304" pitchFamily="18" charset="0"/>
              </a:rPr>
              <a:t>Formation of Working Groups</a:t>
            </a:r>
            <a:r>
              <a:rPr lang="en-CA" sz="2800" kern="100" dirty="0">
                <a:effectLst/>
                <a:latin typeface="Aptos" panose="020B0004020202020204" pitchFamily="34" charset="0"/>
                <a:ea typeface="Aptos" panose="020B0004020202020204" pitchFamily="34" charset="0"/>
                <a:cs typeface="Times New Roman" panose="02020603050405020304" pitchFamily="18" charset="0"/>
              </a:rPr>
              <a:t>: For each paper, we will form a dedicated working group that includes both Report Card (RC) leaders/co-leaders and potentially other relevant experts (within the RC teams). These groups will be responsible for contributing to both the content and development of the paper.</a:t>
            </a:r>
          </a:p>
          <a:p>
            <a:pPr marL="342900" lvl="0" indent="-342900">
              <a:lnSpc>
                <a:spcPct val="115000"/>
              </a:lnSpc>
              <a:spcAft>
                <a:spcPts val="800"/>
              </a:spcAft>
              <a:buSzPts val="1000"/>
              <a:buFont typeface="Symbol" panose="05050102010706020507" pitchFamily="18" charset="2"/>
              <a:buChar char=""/>
              <a:tabLst>
                <a:tab pos="228600" algn="l"/>
                <a:tab pos="457200" algn="l"/>
              </a:tabLst>
            </a:pPr>
            <a:r>
              <a:rPr lang="en-CA" sz="2800" b="1" kern="100" dirty="0">
                <a:effectLst/>
                <a:latin typeface="Aptos" panose="020B0004020202020204" pitchFamily="34" charset="0"/>
                <a:ea typeface="Aptos" panose="020B0004020202020204" pitchFamily="34" charset="0"/>
                <a:cs typeface="Times New Roman" panose="02020603050405020304" pitchFamily="18" charset="0"/>
              </a:rPr>
              <a:t>Responsibilities of Working Groups</a:t>
            </a:r>
            <a:r>
              <a:rPr lang="en-CA" sz="2800" kern="100" dirty="0">
                <a:effectLst/>
                <a:latin typeface="Aptos" panose="020B0004020202020204" pitchFamily="34" charset="0"/>
                <a:ea typeface="Aptos" panose="020B0004020202020204" pitchFamily="34" charset="0"/>
                <a:cs typeface="Times New Roman" panose="02020603050405020304" pitchFamily="18" charset="0"/>
              </a:rPr>
              <a:t>: Each group will oversee key aspects of paper development, including data interpretation, writing specific sections, and providing feedback during revisions. This will create shared ownership and reduce the burden on the lead author.</a:t>
            </a:r>
          </a:p>
          <a:p>
            <a:pPr marL="342900" lvl="0" indent="-342900">
              <a:lnSpc>
                <a:spcPct val="115000"/>
              </a:lnSpc>
              <a:spcAft>
                <a:spcPts val="800"/>
              </a:spcAft>
              <a:buSzPts val="1000"/>
              <a:buFont typeface="Symbol" panose="05050102010706020507" pitchFamily="18" charset="2"/>
              <a:buChar char=""/>
              <a:tabLst>
                <a:tab pos="228600" algn="l"/>
              </a:tabLst>
            </a:pPr>
            <a:r>
              <a:rPr lang="en-CA" sz="2800" b="1" kern="100" dirty="0">
                <a:effectLst/>
                <a:latin typeface="Aptos" panose="020B0004020202020204" pitchFamily="34" charset="0"/>
                <a:ea typeface="Aptos" panose="020B0004020202020204" pitchFamily="34" charset="0"/>
                <a:cs typeface="Times New Roman" panose="02020603050405020304" pitchFamily="18" charset="0"/>
              </a:rPr>
              <a:t>Roles</a:t>
            </a:r>
            <a:r>
              <a:rPr lang="en-CA" sz="2800" kern="100" dirty="0">
                <a:effectLst/>
                <a:latin typeface="Aptos" panose="020B0004020202020204" pitchFamily="34" charset="0"/>
                <a:ea typeface="Aptos" panose="020B0004020202020204" pitchFamily="34" charset="0"/>
                <a:cs typeface="Times New Roman" panose="02020603050405020304" pitchFamily="18" charset="0"/>
              </a:rPr>
              <a:t> within the working group should be clearly defined from the start. Steering group will assign specific sections of the paper (e.g., introduction, methods, results, discussion) to different group members based on expertise and interest. Regular virtual meetings (e.g., monthly) should be held to check on progress, resolve any challenges, and ensure ongoing collaboration.</a:t>
            </a:r>
          </a:p>
        </p:txBody>
      </p:sp>
      <p:sp>
        <p:nvSpPr>
          <p:cNvPr id="9" name="Slide Number Placeholder 8">
            <a:extLst>
              <a:ext uri="{FF2B5EF4-FFF2-40B4-BE49-F238E27FC236}">
                <a16:creationId xmlns:a16="http://schemas.microsoft.com/office/drawing/2014/main" id="{E8EAE8FE-2120-7DA2-9A9E-0BD1F07EFD51}"/>
              </a:ext>
            </a:extLst>
          </p:cNvPr>
          <p:cNvSpPr>
            <a:spLocks noGrp="1"/>
          </p:cNvSpPr>
          <p:nvPr>
            <p:ph type="sldNum" sz="quarter" idx="12"/>
          </p:nvPr>
        </p:nvSpPr>
        <p:spPr/>
        <p:txBody>
          <a:bodyPr/>
          <a:lstStyle/>
          <a:p>
            <a:fld id="{4914A248-E922-43B9-BA40-8EF25FD61E09}" type="slidenum">
              <a:rPr lang="en-CA" smtClean="0"/>
              <a:t>11</a:t>
            </a:fld>
            <a:endParaRPr lang="en-CA"/>
          </a:p>
        </p:txBody>
      </p:sp>
      <p:cxnSp>
        <p:nvCxnSpPr>
          <p:cNvPr id="10" name="Straight Connector 9">
            <a:extLst>
              <a:ext uri="{FF2B5EF4-FFF2-40B4-BE49-F238E27FC236}">
                <a16:creationId xmlns:a16="http://schemas.microsoft.com/office/drawing/2014/main" id="{C05D54A6-ECA1-8C0E-43FF-40B499FA703C}"/>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4514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5CB4E-B91B-1231-8DA8-A0F36F4FD21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3BC3442-E322-BE6B-47AB-2BF8FB3F0D8D}"/>
              </a:ext>
            </a:extLst>
          </p:cNvPr>
          <p:cNvSpPr>
            <a:spLocks noGrp="1"/>
          </p:cNvSpPr>
          <p:nvPr>
            <p:ph type="title"/>
          </p:nvPr>
        </p:nvSpPr>
        <p:spPr/>
        <p:txBody>
          <a:bodyPr/>
          <a:lstStyle/>
          <a:p>
            <a:r>
              <a:rPr lang="en-CA" dirty="0"/>
              <a:t>Writing process and authorship strategies</a:t>
            </a:r>
          </a:p>
        </p:txBody>
      </p:sp>
      <p:sp>
        <p:nvSpPr>
          <p:cNvPr id="4" name="Content Placeholder 3">
            <a:extLst>
              <a:ext uri="{FF2B5EF4-FFF2-40B4-BE49-F238E27FC236}">
                <a16:creationId xmlns:a16="http://schemas.microsoft.com/office/drawing/2014/main" id="{B43D2896-FC0B-4FDE-7F2E-2B3EE4F474C9}"/>
              </a:ext>
            </a:extLst>
          </p:cNvPr>
          <p:cNvSpPr>
            <a:spLocks noGrp="1"/>
          </p:cNvSpPr>
          <p:nvPr>
            <p:ph idx="1"/>
          </p:nvPr>
        </p:nvSpPr>
        <p:spPr/>
        <p:txBody>
          <a:bodyPr>
            <a:normAutofit fontScale="85000" lnSpcReduction="20000"/>
          </a:bodyPr>
          <a:lstStyle/>
          <a:p>
            <a:pPr marL="0" indent="0">
              <a:lnSpc>
                <a:spcPct val="115000"/>
              </a:lnSpc>
              <a:spcAft>
                <a:spcPts val="800"/>
              </a:spcAft>
              <a:buNone/>
            </a:pPr>
            <a:r>
              <a:rPr lang="en-CA" sz="2800" b="1" kern="100" dirty="0">
                <a:effectLst/>
                <a:latin typeface="Aptos" panose="020B0004020202020204" pitchFamily="34" charset="0"/>
                <a:ea typeface="Aptos" panose="020B0004020202020204" pitchFamily="34" charset="0"/>
                <a:cs typeface="Times New Roman" panose="02020603050405020304" pitchFamily="18" charset="0"/>
              </a:rPr>
              <a:t>Steering/Working Groups for Each Paper</a:t>
            </a:r>
            <a:endParaRPr lang="en-CA"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CA" sz="1800" b="1" kern="100" dirty="0">
                <a:effectLst/>
                <a:latin typeface="Aptos" panose="020B0004020202020204" pitchFamily="34" charset="0"/>
                <a:ea typeface="Aptos" panose="020B0004020202020204" pitchFamily="34" charset="0"/>
                <a:cs typeface="Times New Roman" panose="02020603050405020304" pitchFamily="18" charset="0"/>
              </a:rPr>
              <a:t>Allocating Co-authorship Based on Expertise:</a:t>
            </a:r>
            <a:r>
              <a:rPr lang="en-CA" sz="1800" kern="100" dirty="0">
                <a:effectLst/>
                <a:latin typeface="Aptos" panose="020B0004020202020204" pitchFamily="34" charset="0"/>
                <a:ea typeface="Aptos" panose="020B0004020202020204" pitchFamily="34" charset="0"/>
                <a:cs typeface="Times New Roman" panose="02020603050405020304" pitchFamily="18" charset="0"/>
              </a:rPr>
              <a:t> To distribute RC leaders/co-leaders more evenly across papers, we should assign them to specific indicators where they have expertise or a particular interest (consultation process/survey)</a:t>
            </a:r>
          </a:p>
          <a:p>
            <a:pPr marL="342900" lvl="0" indent="-342900">
              <a:lnSpc>
                <a:spcPct val="115000"/>
              </a:lnSpc>
              <a:buFont typeface="Symbol" panose="05050102010706020507" pitchFamily="18" charset="2"/>
              <a:buChar char=""/>
            </a:pPr>
            <a:r>
              <a:rPr lang="en-CA" sz="1800" b="1" kern="100" dirty="0">
                <a:effectLst/>
                <a:latin typeface="Aptos" panose="020B0004020202020204" pitchFamily="34" charset="0"/>
                <a:ea typeface="Aptos" panose="020B0004020202020204" pitchFamily="34" charset="0"/>
                <a:cs typeface="Times New Roman" panose="02020603050405020304" pitchFamily="18" charset="0"/>
              </a:rPr>
              <a:t>Regional and Global Representation:</a:t>
            </a:r>
            <a:r>
              <a:rPr lang="en-CA" sz="1800" kern="100" dirty="0">
                <a:effectLst/>
                <a:latin typeface="Aptos" panose="020B0004020202020204" pitchFamily="34" charset="0"/>
                <a:ea typeface="Aptos" panose="020B0004020202020204" pitchFamily="34" charset="0"/>
                <a:cs typeface="Times New Roman" panose="02020603050405020304" pitchFamily="18" charset="0"/>
              </a:rPr>
              <a:t> We will aim that each working group is diverse, includes representatives from different world regions to maintain the global scope and integrity of the Global Matrix.</a:t>
            </a:r>
          </a:p>
          <a:p>
            <a:pPr marL="342900" lvl="0" indent="-342900">
              <a:lnSpc>
                <a:spcPct val="115000"/>
              </a:lnSpc>
              <a:buFont typeface="Symbol" panose="05050102010706020507" pitchFamily="18" charset="2"/>
              <a:buChar char=""/>
            </a:pPr>
            <a:r>
              <a:rPr lang="en-CA" sz="1800" b="1" kern="100" dirty="0">
                <a:effectLst/>
                <a:latin typeface="Aptos" panose="020B0004020202020204" pitchFamily="34" charset="0"/>
                <a:ea typeface="Aptos" panose="020B0004020202020204" pitchFamily="34" charset="0"/>
                <a:cs typeface="Times New Roman" panose="02020603050405020304" pitchFamily="18" charset="0"/>
              </a:rPr>
              <a:t>Lead Author as Coordinator:</a:t>
            </a:r>
            <a:r>
              <a:rPr lang="en-CA" sz="1800" kern="100" dirty="0">
                <a:effectLst/>
                <a:latin typeface="Aptos" panose="020B0004020202020204" pitchFamily="34" charset="0"/>
                <a:ea typeface="Aptos" panose="020B0004020202020204" pitchFamily="34" charset="0"/>
                <a:cs typeface="Times New Roman" panose="02020603050405020304" pitchFamily="18" charset="0"/>
              </a:rPr>
              <a:t> The lead author of each paper will also act as a coordinator, ensuring that the group’s input is integrated, and the timeline is respected. They will oversee the writing process but not bear the full responsibility for drafting the paper. </a:t>
            </a:r>
          </a:p>
          <a:p>
            <a:pPr marL="342900" lvl="0" indent="-342900">
              <a:lnSpc>
                <a:spcPct val="115000"/>
              </a:lnSpc>
              <a:buFont typeface="Symbol" panose="05050102010706020507" pitchFamily="18" charset="2"/>
              <a:buChar char=""/>
            </a:pPr>
            <a:r>
              <a:rPr lang="en-CA" sz="1800" b="1" kern="100" dirty="0">
                <a:effectLst/>
                <a:latin typeface="Aptos" panose="020B0004020202020204" pitchFamily="34" charset="0"/>
                <a:ea typeface="Aptos" panose="020B0004020202020204" pitchFamily="34" charset="0"/>
                <a:cs typeface="Times New Roman" panose="02020603050405020304" pitchFamily="18" charset="0"/>
              </a:rPr>
              <a:t>Capacity building:</a:t>
            </a:r>
            <a:r>
              <a:rPr lang="en-CA" sz="1800" kern="100" dirty="0">
                <a:effectLst/>
                <a:latin typeface="Aptos" panose="020B0004020202020204" pitchFamily="34" charset="0"/>
                <a:ea typeface="Aptos" panose="020B0004020202020204" pitchFamily="34" charset="0"/>
                <a:cs typeface="Times New Roman" panose="02020603050405020304" pitchFamily="18" charset="0"/>
              </a:rPr>
              <a:t> Lead writing priority could be given to PhD candidates who are currently working on relevant topics related to the specific paper. Experienced writer included who could serve as “back-up” writers.</a:t>
            </a:r>
          </a:p>
          <a:p>
            <a:pPr marL="342900" lvl="0" indent="-342900">
              <a:lnSpc>
                <a:spcPct val="115000"/>
              </a:lnSpc>
              <a:spcAft>
                <a:spcPts val="800"/>
              </a:spcAft>
              <a:buFont typeface="Symbol" panose="05050102010706020507" pitchFamily="18" charset="2"/>
              <a:buChar char=""/>
            </a:pPr>
            <a:r>
              <a:rPr lang="en-CA" sz="1800" b="1" kern="100" dirty="0">
                <a:effectLst/>
                <a:latin typeface="Aptos" panose="020B0004020202020204" pitchFamily="34" charset="0"/>
                <a:ea typeface="Aptos" panose="020B0004020202020204" pitchFamily="34" charset="0"/>
                <a:cs typeface="Times New Roman" panose="02020603050405020304" pitchFamily="18" charset="0"/>
              </a:rPr>
              <a:t>Maximum number of papers co-authored per person</a:t>
            </a:r>
            <a:r>
              <a:rPr lang="en-CA" sz="1800" kern="100" dirty="0">
                <a:effectLst/>
                <a:latin typeface="Aptos" panose="020B0004020202020204" pitchFamily="34" charset="0"/>
                <a:ea typeface="Aptos" panose="020B0004020202020204" pitchFamily="34" charset="0"/>
                <a:cs typeface="Times New Roman" panose="02020603050405020304" pitchFamily="18" charset="0"/>
              </a:rPr>
              <a:t>? Potential solution: up to three co-authors (each on a different paper) per Report Card team.</a:t>
            </a:r>
          </a:p>
          <a:p>
            <a:pPr marL="0" indent="0">
              <a:lnSpc>
                <a:spcPct val="115000"/>
              </a:lnSpc>
              <a:spcAft>
                <a:spcPts val="800"/>
              </a:spcAft>
              <a:buNone/>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Each paper will have to include a standardized statement in the acknowledgement section to thanks the contribution of all the Report Card teams</a:t>
            </a:r>
          </a:p>
          <a:p>
            <a:pPr marL="0" lvl="0" indent="0">
              <a:lnSpc>
                <a:spcPct val="115000"/>
              </a:lnSpc>
              <a:spcAft>
                <a:spcPts val="800"/>
              </a:spcAft>
              <a:buNone/>
            </a:pP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Slide Number Placeholder 8">
            <a:extLst>
              <a:ext uri="{FF2B5EF4-FFF2-40B4-BE49-F238E27FC236}">
                <a16:creationId xmlns:a16="http://schemas.microsoft.com/office/drawing/2014/main" id="{FEC77B2A-4BE1-9572-CA88-D62106F2469E}"/>
              </a:ext>
            </a:extLst>
          </p:cNvPr>
          <p:cNvSpPr>
            <a:spLocks noGrp="1"/>
          </p:cNvSpPr>
          <p:nvPr>
            <p:ph type="sldNum" sz="quarter" idx="12"/>
          </p:nvPr>
        </p:nvSpPr>
        <p:spPr/>
        <p:txBody>
          <a:bodyPr/>
          <a:lstStyle/>
          <a:p>
            <a:fld id="{4914A248-E922-43B9-BA40-8EF25FD61E09}" type="slidenum">
              <a:rPr lang="en-CA" smtClean="0"/>
              <a:t>12</a:t>
            </a:fld>
            <a:endParaRPr lang="en-CA"/>
          </a:p>
        </p:txBody>
      </p:sp>
      <p:cxnSp>
        <p:nvCxnSpPr>
          <p:cNvPr id="10" name="Straight Connector 9">
            <a:extLst>
              <a:ext uri="{FF2B5EF4-FFF2-40B4-BE49-F238E27FC236}">
                <a16:creationId xmlns:a16="http://schemas.microsoft.com/office/drawing/2014/main" id="{F14B80A0-C8D8-AECF-430F-872CE544AF1F}"/>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3325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CC89E-58E7-3CD4-B728-BE951132880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0EFD50B-D546-5178-17F4-DDBB0F4537FD}"/>
              </a:ext>
            </a:extLst>
          </p:cNvPr>
          <p:cNvSpPr>
            <a:spLocks noGrp="1"/>
          </p:cNvSpPr>
          <p:nvPr>
            <p:ph type="title"/>
          </p:nvPr>
        </p:nvSpPr>
        <p:spPr/>
        <p:txBody>
          <a:bodyPr/>
          <a:lstStyle/>
          <a:p>
            <a:r>
              <a:rPr lang="en-CA" dirty="0"/>
              <a:t>Writing process and authorship strategies</a:t>
            </a:r>
          </a:p>
        </p:txBody>
      </p:sp>
      <p:sp>
        <p:nvSpPr>
          <p:cNvPr id="4" name="Content Placeholder 3">
            <a:extLst>
              <a:ext uri="{FF2B5EF4-FFF2-40B4-BE49-F238E27FC236}">
                <a16:creationId xmlns:a16="http://schemas.microsoft.com/office/drawing/2014/main" id="{9B4ED18A-C103-6BAB-B568-1686E84A5189}"/>
              </a:ext>
            </a:extLst>
          </p:cNvPr>
          <p:cNvSpPr>
            <a:spLocks noGrp="1"/>
          </p:cNvSpPr>
          <p:nvPr>
            <p:ph idx="1"/>
          </p:nvPr>
        </p:nvSpPr>
        <p:spPr/>
        <p:txBody>
          <a:bodyPr>
            <a:normAutofit fontScale="85000" lnSpcReduction="20000"/>
          </a:bodyPr>
          <a:lstStyle/>
          <a:p>
            <a:pPr>
              <a:lnSpc>
                <a:spcPct val="115000"/>
              </a:lnSpc>
              <a:spcAft>
                <a:spcPts val="800"/>
              </a:spcAft>
              <a:buNone/>
            </a:pPr>
            <a:r>
              <a:rPr lang="en-CA" b="1" kern="100" dirty="0">
                <a:effectLst/>
                <a:latin typeface="Aptos" panose="020B0004020202020204" pitchFamily="34" charset="0"/>
                <a:ea typeface="Aptos" panose="020B0004020202020204" pitchFamily="34" charset="0"/>
                <a:cs typeface="Times New Roman" panose="02020603050405020304" pitchFamily="18" charset="0"/>
              </a:rPr>
              <a:t>Transparent and Structured Co-authorship Guidelines</a:t>
            </a:r>
            <a:endParaRPr lang="en-CA"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Criteria for Co-authorship: Co-authorship will be granted based on well-defined contributions. The International Committee of Medical Journal Editors (ICMJE) guidelines will be followed as a baseline, requiring substantial contributions in one or more areas such as:</a:t>
            </a:r>
          </a:p>
          <a:p>
            <a:pPr marL="342900" lvl="0" indent="-342900">
              <a:lnSpc>
                <a:spcPct val="115000"/>
              </a:lnSpc>
              <a:spcAft>
                <a:spcPts val="800"/>
              </a:spcAft>
              <a:buFont typeface="Symbol" panose="05050102010706020507" pitchFamily="18" charset="2"/>
              <a:buChar char=""/>
              <a:tabLst>
                <a:tab pos="457200" algn="l"/>
              </a:tabLs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Data acquisition or analysis (hence, being a Report Card team leader/member)</a:t>
            </a:r>
          </a:p>
          <a:p>
            <a:pPr marL="342900" lvl="0" indent="-342900">
              <a:lnSpc>
                <a:spcPct val="115000"/>
              </a:lnSpc>
              <a:spcAft>
                <a:spcPts val="800"/>
              </a:spcAft>
              <a:buFont typeface="Symbol" panose="05050102010706020507" pitchFamily="18" charset="2"/>
              <a:buChar char=""/>
              <a:tabLst>
                <a:tab pos="457200" algn="l"/>
              </a:tabLs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Drafting and revising the manuscript</a:t>
            </a:r>
          </a:p>
          <a:p>
            <a:pPr marL="342900" lvl="0" indent="-342900">
              <a:lnSpc>
                <a:spcPct val="115000"/>
              </a:lnSpc>
              <a:spcAft>
                <a:spcPts val="800"/>
              </a:spcAft>
              <a:buFont typeface="Symbol" panose="05050102010706020507" pitchFamily="18" charset="2"/>
              <a:buChar char=""/>
              <a:tabLst>
                <a:tab pos="457200" algn="l"/>
              </a:tabLs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Interpretation of results</a:t>
            </a:r>
          </a:p>
          <a:p>
            <a:pPr marL="342900" lvl="0" indent="-342900">
              <a:lnSpc>
                <a:spcPct val="115000"/>
              </a:lnSpc>
              <a:spcAft>
                <a:spcPts val="800"/>
              </a:spcAft>
              <a:buFont typeface="Symbol" panose="05050102010706020507" pitchFamily="18" charset="2"/>
              <a:buChar char=""/>
              <a:tabLst>
                <a:tab pos="457200" algn="l"/>
              </a:tabLs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Final approval of the manuscript before submission</a:t>
            </a:r>
          </a:p>
          <a:p>
            <a:pPr marL="342900" lvl="0" indent="-342900">
              <a:lnSpc>
                <a:spcPct val="115000"/>
              </a:lnSpc>
              <a:spcAft>
                <a:spcPts val="800"/>
              </a:spcAft>
              <a:buFont typeface="Symbol" panose="05050102010706020507" pitchFamily="18" charset="2"/>
              <a:buChar char=""/>
              <a:tabLst>
                <a:tab pos="457200" algn="l"/>
              </a:tabLs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Agreement to be accountable for all aspects of the work</a:t>
            </a:r>
          </a:p>
          <a:p>
            <a:pPr>
              <a:buNone/>
            </a:pPr>
            <a:r>
              <a:rPr lang="en-CA" sz="1800" b="1" dirty="0">
                <a:effectLst/>
                <a:latin typeface="Aptos" panose="020B0004020202020204" pitchFamily="34" charset="0"/>
                <a:ea typeface="Aptos" panose="020B0004020202020204" pitchFamily="34" charset="0"/>
                <a:cs typeface="Times New Roman" panose="02020603050405020304" pitchFamily="18" charset="0"/>
              </a:rPr>
              <a:t>Minimum contribution threshold for co-authorship:</a:t>
            </a:r>
            <a:r>
              <a:rPr lang="en-CA" sz="1800" dirty="0">
                <a:effectLst/>
                <a:latin typeface="Aptos" panose="020B0004020202020204" pitchFamily="34" charset="0"/>
                <a:ea typeface="Aptos" panose="020B0004020202020204" pitchFamily="34" charset="0"/>
                <a:cs typeface="Times New Roman" panose="02020603050405020304" pitchFamily="18" charset="0"/>
              </a:rPr>
              <a:t> those not meeting this threshold will be removed from the author list and added in the acknowledgments section rather than receiving co-authorship</a:t>
            </a:r>
            <a:endParaRPr lang="en-CA"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Slide Number Placeholder 8">
            <a:extLst>
              <a:ext uri="{FF2B5EF4-FFF2-40B4-BE49-F238E27FC236}">
                <a16:creationId xmlns:a16="http://schemas.microsoft.com/office/drawing/2014/main" id="{89ED1AEC-E5C9-6B69-61C7-114A706CE44E}"/>
              </a:ext>
            </a:extLst>
          </p:cNvPr>
          <p:cNvSpPr>
            <a:spLocks noGrp="1"/>
          </p:cNvSpPr>
          <p:nvPr>
            <p:ph type="sldNum" sz="quarter" idx="12"/>
          </p:nvPr>
        </p:nvSpPr>
        <p:spPr/>
        <p:txBody>
          <a:bodyPr/>
          <a:lstStyle/>
          <a:p>
            <a:fld id="{4914A248-E922-43B9-BA40-8EF25FD61E09}" type="slidenum">
              <a:rPr lang="en-CA" smtClean="0"/>
              <a:t>13</a:t>
            </a:fld>
            <a:endParaRPr lang="en-CA"/>
          </a:p>
        </p:txBody>
      </p:sp>
      <p:cxnSp>
        <p:nvCxnSpPr>
          <p:cNvPr id="10" name="Straight Connector 9">
            <a:extLst>
              <a:ext uri="{FF2B5EF4-FFF2-40B4-BE49-F238E27FC236}">
                <a16:creationId xmlns:a16="http://schemas.microsoft.com/office/drawing/2014/main" id="{55D92A95-2F2C-3B20-F571-A662D0E143EA}"/>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6762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A7A05-06DF-E2F7-81F3-46123A3E699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5435B71-3280-D8B9-53FA-2B9B9960D03A}"/>
              </a:ext>
            </a:extLst>
          </p:cNvPr>
          <p:cNvSpPr>
            <a:spLocks noGrp="1"/>
          </p:cNvSpPr>
          <p:nvPr>
            <p:ph type="title"/>
          </p:nvPr>
        </p:nvSpPr>
        <p:spPr/>
        <p:txBody>
          <a:bodyPr/>
          <a:lstStyle/>
          <a:p>
            <a:r>
              <a:rPr lang="en-CA" dirty="0"/>
              <a:t>Writing process and authorship strategies</a:t>
            </a:r>
          </a:p>
        </p:txBody>
      </p:sp>
      <p:sp>
        <p:nvSpPr>
          <p:cNvPr id="4" name="Content Placeholder 3">
            <a:extLst>
              <a:ext uri="{FF2B5EF4-FFF2-40B4-BE49-F238E27FC236}">
                <a16:creationId xmlns:a16="http://schemas.microsoft.com/office/drawing/2014/main" id="{C959BAB8-1FD5-65B3-32EA-491D9D1B0D9E}"/>
              </a:ext>
            </a:extLst>
          </p:cNvPr>
          <p:cNvSpPr>
            <a:spLocks noGrp="1"/>
          </p:cNvSpPr>
          <p:nvPr>
            <p:ph idx="1"/>
          </p:nvPr>
        </p:nvSpPr>
        <p:spPr/>
        <p:txBody>
          <a:bodyPr>
            <a:normAutofit fontScale="85000" lnSpcReduction="20000"/>
          </a:bodyPr>
          <a:lstStyle/>
          <a:p>
            <a:pPr>
              <a:lnSpc>
                <a:spcPct val="115000"/>
              </a:lnSpc>
              <a:spcAft>
                <a:spcPts val="800"/>
              </a:spcAft>
              <a:buNone/>
            </a:pPr>
            <a:r>
              <a:rPr lang="en-CA" sz="3100" b="1" kern="100" dirty="0">
                <a:effectLst/>
                <a:latin typeface="Aptos" panose="020B0004020202020204" pitchFamily="34" charset="0"/>
                <a:ea typeface="Aptos" panose="020B0004020202020204" pitchFamily="34" charset="0"/>
                <a:cs typeface="Times New Roman" panose="02020603050405020304" pitchFamily="18" charset="0"/>
              </a:rPr>
              <a:t>Writing process and timeline</a:t>
            </a:r>
            <a:endParaRPr lang="en-CA" sz="3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a:tabLst>
                <a:tab pos="457200" algn="l"/>
              </a:tabLst>
            </a:pPr>
            <a:r>
              <a:rPr lang="en-CA" sz="1800" b="1" kern="100" dirty="0">
                <a:effectLst/>
                <a:latin typeface="Aptos" panose="020B0004020202020204" pitchFamily="34" charset="0"/>
                <a:ea typeface="Aptos" panose="020B0004020202020204" pitchFamily="34" charset="0"/>
                <a:cs typeface="Times New Roman" panose="02020603050405020304" pitchFamily="18" charset="0"/>
              </a:rPr>
              <a:t>Formation of steering/working groups for each paper </a:t>
            </a:r>
            <a:r>
              <a:rPr lang="en-CA" sz="1800" kern="100" dirty="0">
                <a:effectLst/>
                <a:latin typeface="Aptos" panose="020B0004020202020204" pitchFamily="34" charset="0"/>
                <a:ea typeface="Aptos" panose="020B0004020202020204" pitchFamily="34" charset="0"/>
                <a:cs typeface="Times New Roman" panose="02020603050405020304" pitchFamily="18" charset="0"/>
              </a:rPr>
              <a:t>– </a:t>
            </a:r>
            <a:r>
              <a:rPr lang="en-CA" sz="1800" b="1" u="sng" kern="100" dirty="0">
                <a:solidFill>
                  <a:srgbClr val="EA1656"/>
                </a:solidFill>
                <a:effectLst/>
                <a:latin typeface="Aptos" panose="020B0004020202020204" pitchFamily="34" charset="0"/>
                <a:ea typeface="Aptos" panose="020B0004020202020204" pitchFamily="34" charset="0"/>
                <a:cs typeface="Times New Roman" panose="02020603050405020304" pitchFamily="18" charset="0"/>
              </a:rPr>
              <a:t>starting now!</a:t>
            </a:r>
          </a:p>
          <a:p>
            <a:pPr marL="342900" lvl="0" indent="-342900">
              <a:lnSpc>
                <a:spcPct val="115000"/>
              </a:lnSpc>
              <a:spcAft>
                <a:spcPts val="800"/>
              </a:spcAft>
              <a:buFont typeface="+mj-lt"/>
              <a:buAutoNum type="arabicPeriod"/>
              <a:tabLst>
                <a:tab pos="457200" algn="l"/>
              </a:tabLst>
            </a:pPr>
            <a:r>
              <a:rPr lang="en-CA" sz="1800" b="1" kern="100" dirty="0">
                <a:effectLst/>
                <a:latin typeface="Aptos" panose="020B0004020202020204" pitchFamily="34" charset="0"/>
                <a:ea typeface="Aptos" panose="020B0004020202020204" pitchFamily="34" charset="0"/>
                <a:cs typeface="Times New Roman" panose="02020603050405020304" pitchFamily="18" charset="0"/>
              </a:rPr>
              <a:t>Identification of lead author/coordinator </a:t>
            </a:r>
            <a:r>
              <a:rPr lang="en-CA" sz="1800" kern="100" dirty="0">
                <a:effectLst/>
                <a:latin typeface="Aptos" panose="020B0004020202020204" pitchFamily="34" charset="0"/>
                <a:ea typeface="Aptos" panose="020B0004020202020204" pitchFamily="34" charset="0"/>
                <a:cs typeface="Times New Roman" panose="02020603050405020304" pitchFamily="18" charset="0"/>
              </a:rPr>
              <a:t>– May/June 2025</a:t>
            </a:r>
          </a:p>
          <a:p>
            <a:pPr marL="342900" lvl="0" indent="-342900">
              <a:lnSpc>
                <a:spcPct val="115000"/>
              </a:lnSpc>
              <a:spcAft>
                <a:spcPts val="800"/>
              </a:spcAft>
              <a:buFont typeface="+mj-lt"/>
              <a:buAutoNum type="arabicPeriod"/>
              <a:tabLst>
                <a:tab pos="457200" algn="l"/>
              </a:tabLst>
            </a:pPr>
            <a:r>
              <a:rPr lang="en-CA" sz="1800" b="1" kern="100" dirty="0">
                <a:effectLst/>
                <a:latin typeface="Aptos" panose="020B0004020202020204" pitchFamily="34" charset="0"/>
                <a:ea typeface="Aptos" panose="020B0004020202020204" pitchFamily="34" charset="0"/>
                <a:cs typeface="Times New Roman" panose="02020603050405020304" pitchFamily="18" charset="0"/>
              </a:rPr>
              <a:t>Design and approval of harmonized content across all papers </a:t>
            </a:r>
            <a:r>
              <a:rPr lang="en-CA" sz="1800" kern="100" dirty="0">
                <a:effectLst/>
                <a:latin typeface="Aptos" panose="020B0004020202020204" pitchFamily="34" charset="0"/>
                <a:ea typeface="Aptos" panose="020B0004020202020204" pitchFamily="34" charset="0"/>
                <a:cs typeface="Times New Roman" panose="02020603050405020304" pitchFamily="18" charset="0"/>
              </a:rPr>
              <a:t>– June-September 2025</a:t>
            </a:r>
          </a:p>
          <a:p>
            <a:pPr marL="342900" lvl="0" indent="-342900">
              <a:lnSpc>
                <a:spcPct val="115000"/>
              </a:lnSpc>
              <a:spcAft>
                <a:spcPts val="800"/>
              </a:spcAft>
              <a:buFont typeface="+mj-lt"/>
              <a:buAutoNum type="arabicPeriod"/>
              <a:tabLst>
                <a:tab pos="457200" algn="l"/>
              </a:tabLst>
            </a:pPr>
            <a:r>
              <a:rPr lang="en-CA" sz="1800" b="1" kern="100" dirty="0">
                <a:effectLst/>
                <a:latin typeface="Aptos" panose="020B0004020202020204" pitchFamily="34" charset="0"/>
                <a:ea typeface="Aptos" panose="020B0004020202020204" pitchFamily="34" charset="0"/>
                <a:cs typeface="Times New Roman" panose="02020603050405020304" pitchFamily="18" charset="0"/>
              </a:rPr>
              <a:t>Development and approval of each full paper outline and content </a:t>
            </a:r>
            <a:r>
              <a:rPr lang="en-CA" sz="1800" kern="100" dirty="0">
                <a:effectLst/>
                <a:latin typeface="Aptos" panose="020B0004020202020204" pitchFamily="34" charset="0"/>
                <a:ea typeface="Aptos" panose="020B0004020202020204" pitchFamily="34" charset="0"/>
                <a:cs typeface="Times New Roman" panose="02020603050405020304" pitchFamily="18" charset="0"/>
              </a:rPr>
              <a:t>– June-October 2025</a:t>
            </a:r>
          </a:p>
          <a:p>
            <a:pPr marL="800100" lvl="1" indent="-342900">
              <a:lnSpc>
                <a:spcPct val="115000"/>
              </a:lnSpc>
              <a:spcAft>
                <a:spcPts val="800"/>
              </a:spcAft>
              <a:buFont typeface="Courier New" panose="02070309020205020404" pitchFamily="49" charset="0"/>
              <a:buChar char="o"/>
            </a:pPr>
            <a:r>
              <a:rPr lang="en-CA" sz="1400" kern="100" dirty="0">
                <a:effectLst/>
                <a:latin typeface="Aptos" panose="020B0004020202020204" pitchFamily="34" charset="0"/>
                <a:ea typeface="Aptos" panose="020B0004020202020204" pitchFamily="34" charset="0"/>
                <a:cs typeface="Times New Roman" panose="02020603050405020304" pitchFamily="18" charset="0"/>
              </a:rPr>
              <a:t>Detailed outline including specific analyses, links, and discussion points, and unique aspects of the paper </a:t>
            </a:r>
          </a:p>
          <a:p>
            <a:pPr marL="342900" lvl="0" indent="-342900">
              <a:lnSpc>
                <a:spcPct val="115000"/>
              </a:lnSpc>
              <a:spcAft>
                <a:spcPts val="800"/>
              </a:spcAft>
              <a:buFont typeface="+mj-lt"/>
              <a:buAutoNum type="arabicPeriod"/>
              <a:tabLst>
                <a:tab pos="457200" algn="l"/>
              </a:tabLst>
            </a:pPr>
            <a:r>
              <a:rPr lang="en-CA" sz="1800" b="1" kern="100" dirty="0">
                <a:effectLst/>
                <a:latin typeface="Aptos" panose="020B0004020202020204" pitchFamily="34" charset="0"/>
                <a:ea typeface="Aptos" panose="020B0004020202020204" pitchFamily="34" charset="0"/>
                <a:cs typeface="Times New Roman" panose="02020603050405020304" pitchFamily="18" charset="0"/>
              </a:rPr>
              <a:t>Survey design and distribution</a:t>
            </a:r>
            <a:r>
              <a:rPr lang="en-CA" sz="1800" kern="100" dirty="0">
                <a:effectLst/>
                <a:latin typeface="Aptos" panose="020B0004020202020204" pitchFamily="34" charset="0"/>
                <a:ea typeface="Aptos" panose="020B0004020202020204" pitchFamily="34" charset="0"/>
                <a:cs typeface="Times New Roman" panose="02020603050405020304" pitchFamily="18" charset="0"/>
              </a:rPr>
              <a:t> – </a:t>
            </a:r>
            <a:r>
              <a:rPr lang="en-CA" sz="1800" kern="100" dirty="0">
                <a:latin typeface="Aptos" panose="020B0004020202020204" pitchFamily="34" charset="0"/>
                <a:ea typeface="Aptos" panose="020B0004020202020204" pitchFamily="34" charset="0"/>
                <a:cs typeface="Times New Roman" panose="02020603050405020304" pitchFamily="18" charset="0"/>
              </a:rPr>
              <a:t>Submission of questions by </a:t>
            </a:r>
            <a:r>
              <a:rPr lang="en-CA" sz="1800" kern="100" dirty="0">
                <a:effectLst/>
                <a:latin typeface="Aptos" panose="020B0004020202020204" pitchFamily="34" charset="0"/>
                <a:ea typeface="Aptos" panose="020B0004020202020204" pitchFamily="34" charset="0"/>
                <a:cs typeface="Times New Roman" panose="02020603050405020304" pitchFamily="18" charset="0"/>
              </a:rPr>
              <a:t>November 2025 (survey circulated in December/January to Report Card teams with audited &amp; approved grades </a:t>
            </a:r>
          </a:p>
          <a:p>
            <a:pPr marL="800100" lvl="1" indent="-342900">
              <a:lnSpc>
                <a:spcPct val="115000"/>
              </a:lnSpc>
              <a:spcAft>
                <a:spcPts val="800"/>
              </a:spcAft>
              <a:buFont typeface="Courier New" panose="02070309020205020404" pitchFamily="49" charset="0"/>
              <a:buChar char="o"/>
            </a:pPr>
            <a:r>
              <a:rPr lang="en-CA" sz="1400" kern="100" dirty="0">
                <a:effectLst/>
                <a:latin typeface="Aptos" panose="020B0004020202020204" pitchFamily="34" charset="0"/>
                <a:ea typeface="Aptos" panose="020B0004020202020204" pitchFamily="34" charset="0"/>
                <a:cs typeface="Times New Roman" panose="02020603050405020304" pitchFamily="18" charset="0"/>
              </a:rPr>
              <a:t>Surveys will be designed to gather additional data from Report Card leaders including questions specific to individual papers – each working group will have to provide on time specific questions necessary for their paper (e.g., in the Global Matrix 4.0, additional survey questions were designed to gather Report Card leaders top priorities to improve the grades for each indicators, as well as their perception of the impact of war/conflicts, economic crisis, climate change, and COVID19 on indicators).</a:t>
            </a:r>
          </a:p>
        </p:txBody>
      </p:sp>
      <p:sp>
        <p:nvSpPr>
          <p:cNvPr id="9" name="Slide Number Placeholder 8">
            <a:extLst>
              <a:ext uri="{FF2B5EF4-FFF2-40B4-BE49-F238E27FC236}">
                <a16:creationId xmlns:a16="http://schemas.microsoft.com/office/drawing/2014/main" id="{58C95E5A-057F-05F6-C4B8-E22DD3759C1F}"/>
              </a:ext>
            </a:extLst>
          </p:cNvPr>
          <p:cNvSpPr>
            <a:spLocks noGrp="1"/>
          </p:cNvSpPr>
          <p:nvPr>
            <p:ph type="sldNum" sz="quarter" idx="12"/>
          </p:nvPr>
        </p:nvSpPr>
        <p:spPr/>
        <p:txBody>
          <a:bodyPr/>
          <a:lstStyle/>
          <a:p>
            <a:fld id="{4914A248-E922-43B9-BA40-8EF25FD61E09}" type="slidenum">
              <a:rPr lang="en-CA" smtClean="0"/>
              <a:t>14</a:t>
            </a:fld>
            <a:endParaRPr lang="en-CA"/>
          </a:p>
        </p:txBody>
      </p:sp>
      <p:cxnSp>
        <p:nvCxnSpPr>
          <p:cNvPr id="10" name="Straight Connector 9">
            <a:extLst>
              <a:ext uri="{FF2B5EF4-FFF2-40B4-BE49-F238E27FC236}">
                <a16:creationId xmlns:a16="http://schemas.microsoft.com/office/drawing/2014/main" id="{9AA3236E-BD3F-7340-FE08-FF0EAC35FA1E}"/>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8470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DE58A-E012-B420-A9A6-E794A8AC4D9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D3782EB-220D-765B-C022-20744BA40827}"/>
              </a:ext>
            </a:extLst>
          </p:cNvPr>
          <p:cNvSpPr>
            <a:spLocks noGrp="1"/>
          </p:cNvSpPr>
          <p:nvPr>
            <p:ph type="title"/>
          </p:nvPr>
        </p:nvSpPr>
        <p:spPr/>
        <p:txBody>
          <a:bodyPr/>
          <a:lstStyle/>
          <a:p>
            <a:r>
              <a:rPr lang="en-CA" dirty="0"/>
              <a:t>Writing process and authorship strategies</a:t>
            </a:r>
          </a:p>
        </p:txBody>
      </p:sp>
      <p:sp>
        <p:nvSpPr>
          <p:cNvPr id="4" name="Content Placeholder 3">
            <a:extLst>
              <a:ext uri="{FF2B5EF4-FFF2-40B4-BE49-F238E27FC236}">
                <a16:creationId xmlns:a16="http://schemas.microsoft.com/office/drawing/2014/main" id="{132B831E-C261-DB97-D888-68A44C0E54D4}"/>
              </a:ext>
            </a:extLst>
          </p:cNvPr>
          <p:cNvSpPr>
            <a:spLocks noGrp="1"/>
          </p:cNvSpPr>
          <p:nvPr>
            <p:ph idx="1"/>
          </p:nvPr>
        </p:nvSpPr>
        <p:spPr>
          <a:xfrm>
            <a:off x="838201" y="1825625"/>
            <a:ext cx="10388096" cy="4351338"/>
          </a:xfrm>
        </p:spPr>
        <p:txBody>
          <a:bodyPr>
            <a:normAutofit/>
          </a:bodyPr>
          <a:lstStyle/>
          <a:p>
            <a:pPr>
              <a:lnSpc>
                <a:spcPct val="115000"/>
              </a:lnSpc>
              <a:spcAft>
                <a:spcPts val="800"/>
              </a:spcAft>
              <a:buNone/>
            </a:pPr>
            <a:r>
              <a:rPr lang="en-CA" sz="2400" b="1" kern="100" dirty="0">
                <a:effectLst/>
                <a:latin typeface="Aptos" panose="020B0004020202020204" pitchFamily="34" charset="0"/>
                <a:ea typeface="Aptos" panose="020B0004020202020204" pitchFamily="34" charset="0"/>
                <a:cs typeface="Times New Roman" panose="02020603050405020304" pitchFamily="18" charset="0"/>
              </a:rPr>
              <a:t>Writing process and timeline</a:t>
            </a:r>
            <a:endParaRPr lang="en-CA"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0000"/>
              </a:lnSpc>
              <a:spcAft>
                <a:spcPts val="800"/>
              </a:spcAft>
              <a:buFont typeface="+mj-lt"/>
              <a:buAutoNum type="arabicPeriod" startAt="6"/>
              <a:tabLst>
                <a:tab pos="457200" algn="l"/>
              </a:tabLst>
            </a:pPr>
            <a:r>
              <a:rPr lang="en-CA" sz="1400" b="1" kern="100" dirty="0">
                <a:effectLst/>
                <a:latin typeface="Aptos" panose="020B0004020202020204" pitchFamily="34" charset="0"/>
                <a:ea typeface="Aptos" panose="020B0004020202020204" pitchFamily="34" charset="0"/>
                <a:cs typeface="Times New Roman" panose="02020603050405020304" pitchFamily="18" charset="0"/>
              </a:rPr>
              <a:t>Distribution of GM5.0 grades and rationales to writing groups </a:t>
            </a:r>
            <a:r>
              <a:rPr lang="en-CA" sz="1400" kern="100" dirty="0">
                <a:effectLst/>
                <a:latin typeface="Aptos" panose="020B0004020202020204" pitchFamily="34" charset="0"/>
                <a:ea typeface="Aptos" panose="020B0004020202020204" pitchFamily="34" charset="0"/>
                <a:cs typeface="Times New Roman" panose="02020603050405020304" pitchFamily="18" charset="0"/>
              </a:rPr>
              <a:t>- December 2025/January 2026</a:t>
            </a:r>
          </a:p>
          <a:p>
            <a:pPr marL="342900" lvl="0" indent="-342900">
              <a:lnSpc>
                <a:spcPct val="100000"/>
              </a:lnSpc>
              <a:spcAft>
                <a:spcPts val="800"/>
              </a:spcAft>
              <a:buFont typeface="+mj-lt"/>
              <a:buAutoNum type="arabicPeriod" startAt="6"/>
              <a:tabLst>
                <a:tab pos="457200" algn="l"/>
              </a:tabLst>
            </a:pPr>
            <a:r>
              <a:rPr lang="en-CA" sz="1400" b="1" kern="100" dirty="0">
                <a:effectLst/>
                <a:latin typeface="Aptos" panose="020B0004020202020204" pitchFamily="34" charset="0"/>
                <a:ea typeface="Aptos" panose="020B0004020202020204" pitchFamily="34" charset="0"/>
                <a:cs typeface="Times New Roman" panose="02020603050405020304" pitchFamily="18" charset="0"/>
              </a:rPr>
              <a:t>Global analysis by Iryna and distribution of relevant results for each paper; </a:t>
            </a:r>
            <a:r>
              <a:rPr lang="en-CA" sz="1400" b="1" kern="100" dirty="0">
                <a:latin typeface="Aptos" panose="020B0004020202020204" pitchFamily="34" charset="0"/>
                <a:ea typeface="Aptos" panose="020B0004020202020204" pitchFamily="34" charset="0"/>
                <a:cs typeface="Times New Roman" panose="02020603050405020304" pitchFamily="18" charset="0"/>
              </a:rPr>
              <a:t>a</a:t>
            </a:r>
            <a:r>
              <a:rPr lang="en-CA" sz="1400" b="1" kern="100" dirty="0">
                <a:effectLst/>
                <a:latin typeface="Aptos" panose="020B0004020202020204" pitchFamily="34" charset="0"/>
                <a:ea typeface="Aptos" panose="020B0004020202020204" pitchFamily="34" charset="0"/>
                <a:cs typeface="Times New Roman" panose="02020603050405020304" pitchFamily="18" charset="0"/>
              </a:rPr>
              <a:t>dditional analyses (e.g., survey results) performed by working groups </a:t>
            </a:r>
            <a:r>
              <a:rPr lang="en-CA" sz="1400" kern="100" dirty="0">
                <a:effectLst/>
                <a:latin typeface="Aptos" panose="020B0004020202020204" pitchFamily="34" charset="0"/>
                <a:ea typeface="Aptos" panose="020B0004020202020204" pitchFamily="34" charset="0"/>
                <a:cs typeface="Times New Roman" panose="02020603050405020304" pitchFamily="18" charset="0"/>
              </a:rPr>
              <a:t>– January - early February 2026</a:t>
            </a:r>
          </a:p>
          <a:p>
            <a:pPr marL="342900" lvl="0" indent="-342900">
              <a:lnSpc>
                <a:spcPct val="100000"/>
              </a:lnSpc>
              <a:spcAft>
                <a:spcPts val="800"/>
              </a:spcAft>
              <a:buFont typeface="+mj-lt"/>
              <a:buAutoNum type="arabicPeriod" startAt="6"/>
              <a:tabLst>
                <a:tab pos="457200" algn="l"/>
              </a:tabLst>
            </a:pPr>
            <a:r>
              <a:rPr lang="en-CA" sz="1400" b="1" kern="100" dirty="0">
                <a:effectLst/>
                <a:latin typeface="Aptos" panose="020B0004020202020204" pitchFamily="34" charset="0"/>
                <a:ea typeface="Aptos" panose="020B0004020202020204" pitchFamily="34" charset="0"/>
                <a:cs typeface="Times New Roman" panose="02020603050405020304" pitchFamily="18" charset="0"/>
              </a:rPr>
              <a:t>Clear writing step deadlines and monitoring of writing progress</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0000"/>
              </a:lnSpc>
              <a:spcAft>
                <a:spcPts val="800"/>
              </a:spcAft>
              <a:buFont typeface="+mj-lt"/>
              <a:buAutoNum type="arabicPeriod" startAt="6"/>
              <a:tabLst>
                <a:tab pos="457200" algn="l"/>
              </a:tabLst>
            </a:pPr>
            <a:r>
              <a:rPr lang="en-CA" sz="1400" b="1" kern="100" dirty="0">
                <a:effectLst/>
                <a:latin typeface="Aptos" panose="020B0004020202020204" pitchFamily="34" charset="0"/>
                <a:ea typeface="Aptos" panose="020B0004020202020204" pitchFamily="34" charset="0"/>
                <a:cs typeface="Times New Roman" panose="02020603050405020304" pitchFamily="18" charset="0"/>
              </a:rPr>
              <a:t>Submission of final papers </a:t>
            </a:r>
            <a:r>
              <a:rPr lang="en-CA" sz="1400" kern="100" dirty="0">
                <a:effectLst/>
                <a:latin typeface="Aptos" panose="020B0004020202020204" pitchFamily="34" charset="0"/>
                <a:ea typeface="Aptos" panose="020B0004020202020204" pitchFamily="34" charset="0"/>
                <a:cs typeface="Times New Roman" panose="02020603050405020304" pitchFamily="18" charset="0"/>
              </a:rPr>
              <a:t>– GOAL: March 2026</a:t>
            </a:r>
          </a:p>
        </p:txBody>
      </p:sp>
      <p:sp>
        <p:nvSpPr>
          <p:cNvPr id="9" name="Slide Number Placeholder 8">
            <a:extLst>
              <a:ext uri="{FF2B5EF4-FFF2-40B4-BE49-F238E27FC236}">
                <a16:creationId xmlns:a16="http://schemas.microsoft.com/office/drawing/2014/main" id="{FEC49FC5-922E-8F05-9FE2-A45CE7D73123}"/>
              </a:ext>
            </a:extLst>
          </p:cNvPr>
          <p:cNvSpPr>
            <a:spLocks noGrp="1"/>
          </p:cNvSpPr>
          <p:nvPr>
            <p:ph type="sldNum" sz="quarter" idx="12"/>
          </p:nvPr>
        </p:nvSpPr>
        <p:spPr/>
        <p:txBody>
          <a:bodyPr/>
          <a:lstStyle/>
          <a:p>
            <a:fld id="{4914A248-E922-43B9-BA40-8EF25FD61E09}" type="slidenum">
              <a:rPr lang="en-CA" smtClean="0"/>
              <a:t>15</a:t>
            </a:fld>
            <a:endParaRPr lang="en-CA"/>
          </a:p>
        </p:txBody>
      </p:sp>
      <p:cxnSp>
        <p:nvCxnSpPr>
          <p:cNvPr id="10" name="Straight Connector 9">
            <a:extLst>
              <a:ext uri="{FF2B5EF4-FFF2-40B4-BE49-F238E27FC236}">
                <a16:creationId xmlns:a16="http://schemas.microsoft.com/office/drawing/2014/main" id="{E30219B5-4B72-4257-84C2-7D3E12188522}"/>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pic>
        <p:nvPicPr>
          <p:cNvPr id="2" name="Picture 1" descr="A blue road with white markings&#10;&#10;AI-generated content may be incorrect.">
            <a:extLst>
              <a:ext uri="{FF2B5EF4-FFF2-40B4-BE49-F238E27FC236}">
                <a16:creationId xmlns:a16="http://schemas.microsoft.com/office/drawing/2014/main" id="{54BA4CE2-3081-92BD-E22C-3C735DF2E53D}"/>
              </a:ext>
            </a:extLst>
          </p:cNvPr>
          <p:cNvPicPr>
            <a:picLocks noChangeAspect="1"/>
          </p:cNvPicPr>
          <p:nvPr/>
        </p:nvPicPr>
        <p:blipFill rotWithShape="1">
          <a:blip r:embed="rId2"/>
          <a:srcRect t="1668" b="19389"/>
          <a:stretch/>
        </p:blipFill>
        <p:spPr>
          <a:xfrm>
            <a:off x="3168938" y="4331129"/>
            <a:ext cx="5854124" cy="2526871"/>
          </a:xfrm>
          <a:prstGeom prst="rect">
            <a:avLst/>
          </a:prstGeom>
        </p:spPr>
      </p:pic>
    </p:spTree>
    <p:extLst>
      <p:ext uri="{BB962C8B-B14F-4D97-AF65-F5344CB8AC3E}">
        <p14:creationId xmlns:p14="http://schemas.microsoft.com/office/powerpoint/2010/main" val="2964218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0E97E-C75B-8B8B-5973-CFC17060971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62ED760-89DA-3A49-F968-9C789038AF8D}"/>
              </a:ext>
            </a:extLst>
          </p:cNvPr>
          <p:cNvSpPr>
            <a:spLocks noGrp="1"/>
          </p:cNvSpPr>
          <p:nvPr>
            <p:ph type="title"/>
          </p:nvPr>
        </p:nvSpPr>
        <p:spPr/>
        <p:txBody>
          <a:bodyPr/>
          <a:lstStyle/>
          <a:p>
            <a:r>
              <a:rPr lang="en-CA" dirty="0"/>
              <a:t>Writing process and authorship strategies</a:t>
            </a:r>
          </a:p>
        </p:txBody>
      </p:sp>
      <p:sp>
        <p:nvSpPr>
          <p:cNvPr id="4" name="Content Placeholder 3">
            <a:extLst>
              <a:ext uri="{FF2B5EF4-FFF2-40B4-BE49-F238E27FC236}">
                <a16:creationId xmlns:a16="http://schemas.microsoft.com/office/drawing/2014/main" id="{889AB964-5267-9B42-7783-810BB30B60C1}"/>
              </a:ext>
            </a:extLst>
          </p:cNvPr>
          <p:cNvSpPr>
            <a:spLocks noGrp="1"/>
          </p:cNvSpPr>
          <p:nvPr>
            <p:ph idx="1"/>
          </p:nvPr>
        </p:nvSpPr>
        <p:spPr/>
        <p:txBody>
          <a:bodyPr>
            <a:normAutofit/>
          </a:bodyPr>
          <a:lstStyle/>
          <a:p>
            <a:pPr>
              <a:lnSpc>
                <a:spcPct val="115000"/>
              </a:lnSpc>
              <a:spcAft>
                <a:spcPts val="800"/>
              </a:spcAft>
              <a:buNone/>
            </a:pPr>
            <a:r>
              <a:rPr lang="en-CA" sz="2400" b="1" kern="100" dirty="0">
                <a:effectLst/>
                <a:latin typeface="Aptos" panose="020B0004020202020204" pitchFamily="34" charset="0"/>
                <a:ea typeface="Aptos" panose="020B0004020202020204" pitchFamily="34" charset="0"/>
                <a:cs typeface="Times New Roman" panose="02020603050405020304" pitchFamily="18" charset="0"/>
              </a:rPr>
              <a:t>Time management and internal review process</a:t>
            </a:r>
            <a:endParaRPr lang="en-CA" sz="2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Respect of the writing process timeline will be kept track (probably by the AHKGA publication committee chair – Salomé) corresponding with the lead author/coordinator of each paper to control for the need of an “intervention”.</a:t>
            </a:r>
          </a:p>
          <a:p>
            <a:pPr>
              <a:lnSpc>
                <a:spcPct val="115000"/>
              </a:lnSpc>
              <a:spcAft>
                <a:spcPts val="800"/>
              </a:spcAf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The publication committee will review the proposed outlines in Step 4: “Development and approval of each full paper outline and content” to prevent overlap </a:t>
            </a:r>
            <a:r>
              <a:rPr lang="en-CA" sz="1800" kern="100" dirty="0">
                <a:latin typeface="Aptos" panose="020B0004020202020204" pitchFamily="34" charset="0"/>
                <a:ea typeface="Aptos" panose="020B0004020202020204" pitchFamily="34" charset="0"/>
                <a:cs typeface="Times New Roman" panose="02020603050405020304" pitchFamily="18" charset="0"/>
              </a:rPr>
              <a:t>between manuscripts and suggest potential additional analysis or discussion points.</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Slide Number Placeholder 8">
            <a:extLst>
              <a:ext uri="{FF2B5EF4-FFF2-40B4-BE49-F238E27FC236}">
                <a16:creationId xmlns:a16="http://schemas.microsoft.com/office/drawing/2014/main" id="{EDEC0299-C0E9-0186-BD74-622F5E319E3D}"/>
              </a:ext>
            </a:extLst>
          </p:cNvPr>
          <p:cNvSpPr>
            <a:spLocks noGrp="1"/>
          </p:cNvSpPr>
          <p:nvPr>
            <p:ph type="sldNum" sz="quarter" idx="12"/>
          </p:nvPr>
        </p:nvSpPr>
        <p:spPr/>
        <p:txBody>
          <a:bodyPr/>
          <a:lstStyle/>
          <a:p>
            <a:fld id="{4914A248-E922-43B9-BA40-8EF25FD61E09}" type="slidenum">
              <a:rPr lang="en-CA" smtClean="0"/>
              <a:t>16</a:t>
            </a:fld>
            <a:endParaRPr lang="en-CA"/>
          </a:p>
        </p:txBody>
      </p:sp>
      <p:cxnSp>
        <p:nvCxnSpPr>
          <p:cNvPr id="10" name="Straight Connector 9">
            <a:extLst>
              <a:ext uri="{FF2B5EF4-FFF2-40B4-BE49-F238E27FC236}">
                <a16:creationId xmlns:a16="http://schemas.microsoft.com/office/drawing/2014/main" id="{9F08193E-A13B-4862-2D2B-8CF43CC5E139}"/>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2941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88CC4-CD39-AD3E-2D6A-4F6D90A3DF2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413F696-EC37-73C1-072B-A77301B1A459}"/>
              </a:ext>
            </a:extLst>
          </p:cNvPr>
          <p:cNvSpPr>
            <a:spLocks noGrp="1"/>
          </p:cNvSpPr>
          <p:nvPr>
            <p:ph type="title"/>
          </p:nvPr>
        </p:nvSpPr>
        <p:spPr/>
        <p:txBody>
          <a:bodyPr/>
          <a:lstStyle/>
          <a:p>
            <a:r>
              <a:rPr lang="en-CA" dirty="0"/>
              <a:t>Writing process and authorship strategies</a:t>
            </a:r>
          </a:p>
        </p:txBody>
      </p:sp>
      <p:sp>
        <p:nvSpPr>
          <p:cNvPr id="4" name="Content Placeholder 3">
            <a:extLst>
              <a:ext uri="{FF2B5EF4-FFF2-40B4-BE49-F238E27FC236}">
                <a16:creationId xmlns:a16="http://schemas.microsoft.com/office/drawing/2014/main" id="{F559A39A-C680-FFA6-F130-FF98147908A0}"/>
              </a:ext>
            </a:extLst>
          </p:cNvPr>
          <p:cNvSpPr>
            <a:spLocks noGrp="1"/>
          </p:cNvSpPr>
          <p:nvPr>
            <p:ph idx="1"/>
          </p:nvPr>
        </p:nvSpPr>
        <p:spPr/>
        <p:txBody>
          <a:bodyPr>
            <a:normAutofit fontScale="85000" lnSpcReduction="10000"/>
          </a:bodyPr>
          <a:lstStyle/>
          <a:p>
            <a:pPr>
              <a:lnSpc>
                <a:spcPct val="115000"/>
              </a:lnSpc>
              <a:spcAft>
                <a:spcPts val="800"/>
              </a:spcAft>
              <a:buNone/>
            </a:pPr>
            <a:r>
              <a:rPr lang="en-CA" sz="2400" b="1" kern="100" dirty="0">
                <a:effectLst/>
                <a:latin typeface="Aptos" panose="020B0004020202020204" pitchFamily="34" charset="0"/>
                <a:ea typeface="Aptos" panose="020B0004020202020204" pitchFamily="34" charset="0"/>
                <a:cs typeface="Times New Roman" panose="02020603050405020304" pitchFamily="18" charset="0"/>
              </a:rPr>
              <a:t>How to contribute?</a:t>
            </a:r>
            <a:endParaRPr lang="en-CA" sz="2400" b="1" kern="100"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Aft>
                <a:spcPts val="800"/>
              </a:spcAft>
              <a:buNone/>
            </a:pPr>
            <a:r>
              <a:rPr lang="en-CA" sz="2400" kern="100" dirty="0">
                <a:effectLst/>
                <a:latin typeface="Aptos" panose="020B0004020202020204" pitchFamily="34" charset="0"/>
                <a:ea typeface="Aptos" panose="020B0004020202020204" pitchFamily="34" charset="0"/>
                <a:cs typeface="Times New Roman" panose="02020603050405020304" pitchFamily="18" charset="0"/>
              </a:rPr>
              <a:t>All the Report Card team leaders will be invited to contribute to the main Global Matrix/Overall Physical Activity 5.0 paper.</a:t>
            </a:r>
          </a:p>
          <a:p>
            <a:pPr marL="0" indent="0">
              <a:lnSpc>
                <a:spcPct val="115000"/>
              </a:lnSpc>
              <a:spcAft>
                <a:spcPts val="800"/>
              </a:spcAft>
              <a:buNone/>
            </a:pPr>
            <a:r>
              <a:rPr lang="en-CA" sz="2400" kern="100" dirty="0">
                <a:effectLst/>
                <a:latin typeface="Aptos" panose="020B0004020202020204" pitchFamily="34" charset="0"/>
                <a:ea typeface="Aptos" panose="020B0004020202020204" pitchFamily="34" charset="0"/>
                <a:cs typeface="Times New Roman" panose="02020603050405020304" pitchFamily="18" charset="0"/>
              </a:rPr>
              <a:t>If you are interested in writing and co-authoring one of the 10 additional papers (9 remaining indicator papers, and the global disability paper), please fill out the </a:t>
            </a:r>
            <a:r>
              <a:rPr lang="en-CA" sz="2400" b="1" kern="100" dirty="0">
                <a:solidFill>
                  <a:srgbClr val="EA1656"/>
                </a:solidFill>
                <a:effectLst/>
                <a:latin typeface="Aptos" panose="020B0004020202020204" pitchFamily="34" charset="0"/>
                <a:ea typeface="Aptos" panose="020B0004020202020204" pitchFamily="34" charset="0"/>
                <a:cs typeface="Times New Roman" panose="02020603050405020304" pitchFamily="18" charset="0"/>
              </a:rPr>
              <a:t>Expression of Interest Form </a:t>
            </a:r>
            <a:r>
              <a:rPr lang="en-CA" sz="2400" kern="100" dirty="0">
                <a:effectLst/>
                <a:latin typeface="Aptos" panose="020B0004020202020204" pitchFamily="34" charset="0"/>
                <a:ea typeface="Aptos" panose="020B0004020202020204" pitchFamily="34" charset="0"/>
                <a:cs typeface="Times New Roman" panose="02020603050405020304" pitchFamily="18" charset="0"/>
              </a:rPr>
              <a:t>and send it to </a:t>
            </a:r>
            <a:r>
              <a:rPr lang="en-CA" sz="2400" b="1"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salome_aubert@hotmail.fr </a:t>
            </a:r>
            <a:r>
              <a:rPr lang="en-CA" sz="2400" kern="100" dirty="0">
                <a:effectLst/>
                <a:latin typeface="Aptos" panose="020B0004020202020204" pitchFamily="34" charset="0"/>
                <a:ea typeface="Aptos" panose="020B0004020202020204" pitchFamily="34" charset="0"/>
                <a:cs typeface="Times New Roman" panose="02020603050405020304" pitchFamily="18" charset="0"/>
              </a:rPr>
              <a:t>&amp; </a:t>
            </a:r>
            <a:r>
              <a:rPr lang="en-CA" sz="2400" b="1" kern="100" dirty="0">
                <a:solidFill>
                  <a:srgbClr val="00B0F0"/>
                </a:solidFill>
                <a:effectLst/>
                <a:latin typeface="Aptos" panose="020B0004020202020204" pitchFamily="34" charset="0"/>
                <a:ea typeface="Aptos" panose="020B0004020202020204" pitchFamily="34" charset="0"/>
                <a:cs typeface="Times New Roman" panose="02020603050405020304" pitchFamily="18" charset="0"/>
              </a:rPr>
              <a:t>estone@cheo.on.ca </a:t>
            </a:r>
            <a:r>
              <a:rPr lang="en-CA" sz="2400" kern="100" dirty="0">
                <a:effectLst/>
                <a:latin typeface="Aptos" panose="020B0004020202020204" pitchFamily="34" charset="0"/>
                <a:ea typeface="Aptos" panose="020B0004020202020204" pitchFamily="34" charset="0"/>
                <a:cs typeface="Times New Roman" panose="02020603050405020304" pitchFamily="18" charset="0"/>
              </a:rPr>
              <a:t>by May 31</a:t>
            </a:r>
            <a:r>
              <a:rPr lang="en-CA" sz="2400" kern="100" baseline="30000" dirty="0">
                <a:effectLst/>
                <a:latin typeface="Aptos" panose="020B0004020202020204" pitchFamily="34" charset="0"/>
                <a:ea typeface="Aptos" panose="020B0004020202020204" pitchFamily="34" charset="0"/>
                <a:cs typeface="Times New Roman" panose="02020603050405020304" pitchFamily="18" charset="0"/>
              </a:rPr>
              <a:t>st</a:t>
            </a:r>
            <a:r>
              <a:rPr lang="en-CA" sz="2400" kern="100" dirty="0">
                <a:effectLst/>
                <a:latin typeface="Aptos" panose="020B0004020202020204" pitchFamily="34" charset="0"/>
                <a:ea typeface="Aptos" panose="020B0004020202020204" pitchFamily="34" charset="0"/>
                <a:cs typeface="Times New Roman" panose="02020603050405020304" pitchFamily="18" charset="0"/>
              </a:rPr>
              <a:t>, 2025!</a:t>
            </a:r>
            <a:endParaRPr lang="en-CA" sz="2400" kern="100"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Aft>
                <a:spcPts val="800"/>
              </a:spcAft>
              <a:buNone/>
            </a:pPr>
            <a:r>
              <a:rPr lang="en-CA" sz="2400" b="1" kern="100" dirty="0">
                <a:effectLst/>
                <a:latin typeface="Aptos" panose="020B0004020202020204" pitchFamily="34" charset="0"/>
                <a:ea typeface="Aptos" panose="020B0004020202020204" pitchFamily="34" charset="0"/>
                <a:cs typeface="Times New Roman" panose="02020603050405020304" pitchFamily="18" charset="0"/>
              </a:rPr>
              <a:t>Who can contribute?</a:t>
            </a:r>
          </a:p>
          <a:p>
            <a:pPr marL="0" indent="0">
              <a:lnSpc>
                <a:spcPct val="115000"/>
              </a:lnSpc>
              <a:spcAft>
                <a:spcPts val="800"/>
              </a:spcAft>
              <a:buNone/>
            </a:pPr>
            <a:r>
              <a:rPr lang="en-CA" sz="2400" kern="100" dirty="0">
                <a:effectLst/>
                <a:latin typeface="Aptos" panose="020B0004020202020204" pitchFamily="34" charset="0"/>
                <a:ea typeface="Aptos" panose="020B0004020202020204" pitchFamily="34" charset="0"/>
                <a:cs typeface="Times New Roman" panose="02020603050405020304" pitchFamily="18" charset="0"/>
              </a:rPr>
              <a:t>Up to 3 Report Card team members can submit an expression of interest to contribute to one of the 10 additional papers. Additional AHKGA or external experts will be invited to contribute to fill potential authorship gap if needed.</a:t>
            </a:r>
          </a:p>
        </p:txBody>
      </p:sp>
      <p:sp>
        <p:nvSpPr>
          <p:cNvPr id="9" name="Slide Number Placeholder 8">
            <a:extLst>
              <a:ext uri="{FF2B5EF4-FFF2-40B4-BE49-F238E27FC236}">
                <a16:creationId xmlns:a16="http://schemas.microsoft.com/office/drawing/2014/main" id="{FC6914AB-57F3-F0FE-4017-984B8F14BAB0}"/>
              </a:ext>
            </a:extLst>
          </p:cNvPr>
          <p:cNvSpPr>
            <a:spLocks noGrp="1"/>
          </p:cNvSpPr>
          <p:nvPr>
            <p:ph type="sldNum" sz="quarter" idx="12"/>
          </p:nvPr>
        </p:nvSpPr>
        <p:spPr/>
        <p:txBody>
          <a:bodyPr/>
          <a:lstStyle/>
          <a:p>
            <a:fld id="{4914A248-E922-43B9-BA40-8EF25FD61E09}" type="slidenum">
              <a:rPr lang="en-CA" smtClean="0"/>
              <a:t>17</a:t>
            </a:fld>
            <a:endParaRPr lang="en-CA"/>
          </a:p>
        </p:txBody>
      </p:sp>
      <p:cxnSp>
        <p:nvCxnSpPr>
          <p:cNvPr id="10" name="Straight Connector 9">
            <a:extLst>
              <a:ext uri="{FF2B5EF4-FFF2-40B4-BE49-F238E27FC236}">
                <a16:creationId xmlns:a16="http://schemas.microsoft.com/office/drawing/2014/main" id="{B60CB826-034B-13CA-1B03-2A3F34F425EE}"/>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8524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979C797-DEA5-B43A-EB31-15DC18FC5A5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85610D3-A42D-6E9F-386D-C6694A318115}"/>
              </a:ext>
            </a:extLst>
          </p:cNvPr>
          <p:cNvSpPr>
            <a:spLocks noGrp="1"/>
          </p:cNvSpPr>
          <p:nvPr>
            <p:ph type="title"/>
          </p:nvPr>
        </p:nvSpPr>
        <p:spPr>
          <a:xfrm>
            <a:off x="756138" y="2766218"/>
            <a:ext cx="10515600" cy="1325563"/>
          </a:xfrm>
        </p:spPr>
        <p:txBody>
          <a:bodyPr>
            <a:normAutofit fontScale="90000"/>
          </a:bodyPr>
          <a:lstStyle/>
          <a:p>
            <a:r>
              <a:rPr kumimoji="0" lang="fr-FR" sz="8000" b="0" i="0" u="none" strike="noStrike" kern="1200" cap="none" spc="0" normalizeH="0" baseline="0" noProof="0" dirty="0" err="1">
                <a:ln>
                  <a:noFill/>
                </a:ln>
                <a:effectLst/>
                <a:uLnTx/>
                <a:uFillTx/>
                <a:latin typeface="Aptos Display" panose="02110004020202020204"/>
                <a:ea typeface="+mj-ea"/>
                <a:cs typeface="+mj-cs"/>
              </a:rPr>
              <a:t>Updated</a:t>
            </a:r>
            <a:r>
              <a:rPr kumimoji="0" lang="fr-FR" sz="8000" b="0" i="0" u="none" strike="noStrike" kern="1200" cap="none" spc="0" normalizeH="0" baseline="0" noProof="0" dirty="0">
                <a:ln>
                  <a:noFill/>
                </a:ln>
                <a:effectLst/>
                <a:uLnTx/>
                <a:uFillTx/>
                <a:latin typeface="Aptos Display" panose="02110004020202020204"/>
                <a:ea typeface="+mj-ea"/>
                <a:cs typeface="+mj-cs"/>
              </a:rPr>
              <a:t> Indicator </a:t>
            </a:r>
            <a:r>
              <a:rPr kumimoji="0" lang="fr-FR" sz="8000" b="0" i="0" u="none" strike="noStrike" kern="1200" cap="none" spc="0" normalizeH="0" baseline="0" noProof="0" dirty="0" err="1">
                <a:ln>
                  <a:noFill/>
                </a:ln>
                <a:effectLst/>
                <a:uLnTx/>
                <a:uFillTx/>
                <a:latin typeface="Aptos Display" panose="02110004020202020204"/>
                <a:ea typeface="+mj-ea"/>
                <a:cs typeface="+mj-cs"/>
              </a:rPr>
              <a:t>Definitions</a:t>
            </a:r>
            <a:r>
              <a:rPr kumimoji="0" lang="fr-FR" sz="8000" b="0" i="0" u="none" strike="noStrike" kern="1200" cap="none" spc="0" normalizeH="0" baseline="0" noProof="0" dirty="0">
                <a:ln>
                  <a:noFill/>
                </a:ln>
                <a:effectLst/>
                <a:uLnTx/>
                <a:uFillTx/>
                <a:latin typeface="Aptos Display" panose="02110004020202020204"/>
                <a:ea typeface="+mj-ea"/>
                <a:cs typeface="+mj-cs"/>
              </a:rPr>
              <a:t> and Benchmarks</a:t>
            </a:r>
            <a:endParaRPr lang="en-CA" sz="8000" dirty="0"/>
          </a:p>
        </p:txBody>
      </p:sp>
      <p:sp>
        <p:nvSpPr>
          <p:cNvPr id="9" name="Slide Number Placeholder 8">
            <a:extLst>
              <a:ext uri="{FF2B5EF4-FFF2-40B4-BE49-F238E27FC236}">
                <a16:creationId xmlns:a16="http://schemas.microsoft.com/office/drawing/2014/main" id="{4281F6E9-EB7A-579F-7C74-0064F74E2A48}"/>
              </a:ext>
            </a:extLst>
          </p:cNvPr>
          <p:cNvSpPr>
            <a:spLocks noGrp="1"/>
          </p:cNvSpPr>
          <p:nvPr>
            <p:ph type="sldNum" sz="quarter" idx="12"/>
          </p:nvPr>
        </p:nvSpPr>
        <p:spPr/>
        <p:txBody>
          <a:bodyPr/>
          <a:lstStyle/>
          <a:p>
            <a:fld id="{4914A248-E922-43B9-BA40-8EF25FD61E09}" type="slidenum">
              <a:rPr lang="en-CA" smtClean="0"/>
              <a:t>18</a:t>
            </a:fld>
            <a:endParaRPr lang="en-CA"/>
          </a:p>
        </p:txBody>
      </p:sp>
    </p:spTree>
    <p:extLst>
      <p:ext uri="{BB962C8B-B14F-4D97-AF65-F5344CB8AC3E}">
        <p14:creationId xmlns:p14="http://schemas.microsoft.com/office/powerpoint/2010/main" val="248105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EC7865C-FF67-F43A-BE4F-89B5773C23C9}"/>
              </a:ext>
            </a:extLst>
          </p:cNvPr>
          <p:cNvSpPr>
            <a:spLocks noGrp="1"/>
          </p:cNvSpPr>
          <p:nvPr>
            <p:ph type="title"/>
          </p:nvPr>
        </p:nvSpPr>
        <p:spPr/>
        <p:txBody>
          <a:bodyPr/>
          <a:lstStyle/>
          <a:p>
            <a:r>
              <a:rPr lang="en-CA" dirty="0"/>
              <a:t>Overall Physical Activity</a:t>
            </a:r>
          </a:p>
        </p:txBody>
      </p:sp>
      <p:sp>
        <p:nvSpPr>
          <p:cNvPr id="9" name="Slide Number Placeholder 8">
            <a:extLst>
              <a:ext uri="{FF2B5EF4-FFF2-40B4-BE49-F238E27FC236}">
                <a16:creationId xmlns:a16="http://schemas.microsoft.com/office/drawing/2014/main" id="{6AF66D43-64CD-46B0-978E-FF00DF3EAAC6}"/>
              </a:ext>
            </a:extLst>
          </p:cNvPr>
          <p:cNvSpPr>
            <a:spLocks noGrp="1"/>
          </p:cNvSpPr>
          <p:nvPr>
            <p:ph type="sldNum" sz="quarter" idx="12"/>
          </p:nvPr>
        </p:nvSpPr>
        <p:spPr/>
        <p:txBody>
          <a:bodyPr/>
          <a:lstStyle/>
          <a:p>
            <a:fld id="{4914A248-E922-43B9-BA40-8EF25FD61E09}" type="slidenum">
              <a:rPr lang="en-CA" smtClean="0"/>
              <a:t>19</a:t>
            </a:fld>
            <a:endParaRPr lang="en-CA"/>
          </a:p>
        </p:txBody>
      </p:sp>
      <p:cxnSp>
        <p:nvCxnSpPr>
          <p:cNvPr id="10" name="Straight Connector 9">
            <a:extLst>
              <a:ext uri="{FF2B5EF4-FFF2-40B4-BE49-F238E27FC236}">
                <a16:creationId xmlns:a16="http://schemas.microsoft.com/office/drawing/2014/main" id="{4AC66EAB-408E-3E95-2DE5-A877466F0802}"/>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E2B580A3-DFAF-7C78-25B9-51A52A2C4148}"/>
              </a:ext>
            </a:extLst>
          </p:cNvPr>
          <p:cNvSpPr txBox="1"/>
          <p:nvPr/>
        </p:nvSpPr>
        <p:spPr>
          <a:xfrm>
            <a:off x="914400" y="1559379"/>
            <a:ext cx="1932432" cy="523220"/>
          </a:xfrm>
          <a:prstGeom prst="rect">
            <a:avLst/>
          </a:prstGeom>
          <a:noFill/>
        </p:spPr>
        <p:txBody>
          <a:bodyPr wrap="square" rtlCol="0">
            <a:spAutoFit/>
          </a:bodyPr>
          <a:lstStyle/>
          <a:p>
            <a:r>
              <a:rPr lang="en-US" sz="2800" b="1" dirty="0"/>
              <a:t>Definition</a:t>
            </a:r>
          </a:p>
        </p:txBody>
      </p:sp>
      <p:graphicFrame>
        <p:nvGraphicFramePr>
          <p:cNvPr id="4" name="Table 3">
            <a:extLst>
              <a:ext uri="{FF2B5EF4-FFF2-40B4-BE49-F238E27FC236}">
                <a16:creationId xmlns:a16="http://schemas.microsoft.com/office/drawing/2014/main" id="{208A7A89-FDD6-CC08-4DD5-6D6B04FA6E1B}"/>
              </a:ext>
            </a:extLst>
          </p:cNvPr>
          <p:cNvGraphicFramePr>
            <a:graphicFrameLocks noGrp="1"/>
          </p:cNvGraphicFramePr>
          <p:nvPr>
            <p:extLst>
              <p:ext uri="{D42A27DB-BD31-4B8C-83A1-F6EECF244321}">
                <p14:modId xmlns:p14="http://schemas.microsoft.com/office/powerpoint/2010/main" val="2856209955"/>
              </p:ext>
            </p:extLst>
          </p:nvPr>
        </p:nvGraphicFramePr>
        <p:xfrm>
          <a:off x="914400" y="2293609"/>
          <a:ext cx="9407145" cy="3047122"/>
        </p:xfrm>
        <a:graphic>
          <a:graphicData uri="http://schemas.openxmlformats.org/drawingml/2006/table">
            <a:tbl>
              <a:tblPr firstRow="1" bandRow="1">
                <a:tableStyleId>{17292A2E-F333-43FB-9621-5CBBE7FDCDCB}</a:tableStyleId>
              </a:tblPr>
              <a:tblGrid>
                <a:gridCol w="3135715">
                  <a:extLst>
                    <a:ext uri="{9D8B030D-6E8A-4147-A177-3AD203B41FA5}">
                      <a16:colId xmlns:a16="http://schemas.microsoft.com/office/drawing/2014/main" val="1094988868"/>
                    </a:ext>
                  </a:extLst>
                </a:gridCol>
                <a:gridCol w="3135715">
                  <a:extLst>
                    <a:ext uri="{9D8B030D-6E8A-4147-A177-3AD203B41FA5}">
                      <a16:colId xmlns:a16="http://schemas.microsoft.com/office/drawing/2014/main" val="2486183296"/>
                    </a:ext>
                  </a:extLst>
                </a:gridCol>
                <a:gridCol w="3135715">
                  <a:extLst>
                    <a:ext uri="{9D8B030D-6E8A-4147-A177-3AD203B41FA5}">
                      <a16:colId xmlns:a16="http://schemas.microsoft.com/office/drawing/2014/main" val="4057045452"/>
                    </a:ext>
                  </a:extLst>
                </a:gridCol>
              </a:tblGrid>
              <a:tr h="616177">
                <a:tc>
                  <a:txBody>
                    <a:bodyPr/>
                    <a:lstStyle/>
                    <a:p>
                      <a:r>
                        <a:rPr lang="en-US" sz="2400" dirty="0"/>
                        <a:t>Old</a:t>
                      </a:r>
                    </a:p>
                  </a:txBody>
                  <a:tcPr/>
                </a:tc>
                <a:tc>
                  <a:txBody>
                    <a:bodyPr/>
                    <a:lstStyle/>
                    <a:p>
                      <a:r>
                        <a:rPr lang="en-US" sz="2400" dirty="0"/>
                        <a:t>New</a:t>
                      </a:r>
                    </a:p>
                  </a:txBody>
                  <a:tcPr/>
                </a:tc>
                <a:tc>
                  <a:txBody>
                    <a:bodyPr/>
                    <a:lstStyle/>
                    <a:p>
                      <a:r>
                        <a:rPr lang="en-US" sz="2400" dirty="0"/>
                        <a:t>CAWD</a:t>
                      </a:r>
                    </a:p>
                  </a:txBody>
                  <a:tcPr/>
                </a:tc>
                <a:extLst>
                  <a:ext uri="{0D108BD9-81ED-4DB2-BD59-A6C34878D82A}">
                    <a16:rowId xmlns:a16="http://schemas.microsoft.com/office/drawing/2014/main" val="1279129122"/>
                  </a:ext>
                </a:extLst>
              </a:tr>
              <a:tr h="2430945">
                <a:tc>
                  <a:txBody>
                    <a:bodyPr/>
                    <a:lstStyle/>
                    <a:p>
                      <a:r>
                        <a:rPr lang="en-US" sz="1800" kern="1200" dirty="0">
                          <a:solidFill>
                            <a:schemeClr val="tx1"/>
                          </a:solidFill>
                          <a:effectLst/>
                          <a:latin typeface="+mn-lt"/>
                          <a:ea typeface="+mn-ea"/>
                          <a:cs typeface="+mn-cs"/>
                        </a:rPr>
                        <a:t>Daily total of bodily movements produced by skeletal muscles that requires energy expenditure.</a:t>
                      </a:r>
                      <a:r>
                        <a:rPr lang="en-CA" dirty="0">
                          <a:effectLst/>
                        </a:rPr>
                        <a:t> </a:t>
                      </a:r>
                      <a:endParaRPr lang="en-US" dirty="0"/>
                    </a:p>
                  </a:txBody>
                  <a:tcPr>
                    <a:solidFill>
                      <a:schemeClr val="bg1"/>
                    </a:solidFill>
                  </a:tcPr>
                </a:tc>
                <a:tc>
                  <a:txBody>
                    <a:bodyPr/>
                    <a:lstStyle/>
                    <a:p>
                      <a:pPr>
                        <a:lnSpc>
                          <a:spcPct val="116000"/>
                        </a:lnSpc>
                        <a:spcAft>
                          <a:spcPts val="800"/>
                        </a:spcAft>
                        <a:buNone/>
                      </a:pPr>
                      <a:r>
                        <a:rPr lang="en-US" sz="1800" b="1" dirty="0">
                          <a:effectLst/>
                          <a:latin typeface="Aptos" panose="020B0004020202020204" pitchFamily="34" charset="0"/>
                          <a:ea typeface="Times New Roman" panose="02020603050405020304" pitchFamily="18" charset="0"/>
                          <a:cs typeface="Times New Roman" panose="02020603050405020304" pitchFamily="18" charset="0"/>
                        </a:rPr>
                        <a:t>Daily bodily movements </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produced by skeletal muscles that requires energy expenditure.</a:t>
                      </a:r>
                      <a:endParaRPr lang="en-CA" sz="18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a:lnSpc>
                          <a:spcPct val="116000"/>
                        </a:lnSpc>
                        <a:spcAft>
                          <a:spcPts val="800"/>
                        </a:spcAft>
                        <a:buNone/>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Same definition for children and adolescents with disabilities or chronic conditions.</a:t>
                      </a:r>
                      <a:endParaRPr lang="en-CA" sz="18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128910157"/>
                  </a:ext>
                </a:extLst>
              </a:tr>
            </a:tbl>
          </a:graphicData>
        </a:graphic>
      </p:graphicFrame>
    </p:spTree>
    <p:extLst>
      <p:ext uri="{BB962C8B-B14F-4D97-AF65-F5344CB8AC3E}">
        <p14:creationId xmlns:p14="http://schemas.microsoft.com/office/powerpoint/2010/main" val="2833909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3AEB16-A7B7-A36B-0FCE-76E66969234A}"/>
              </a:ext>
            </a:extLst>
          </p:cNvPr>
          <p:cNvSpPr>
            <a:spLocks noGrp="1"/>
          </p:cNvSpPr>
          <p:nvPr>
            <p:ph type="title"/>
          </p:nvPr>
        </p:nvSpPr>
        <p:spPr/>
        <p:txBody>
          <a:bodyPr/>
          <a:lstStyle/>
          <a:p>
            <a:r>
              <a:rPr kumimoji="0" lang="fr-FR" sz="6000" b="0" i="0" u="none" strike="noStrike" kern="1200" cap="none" spc="0" normalizeH="0" baseline="0" noProof="0" dirty="0">
                <a:ln>
                  <a:noFill/>
                </a:ln>
                <a:effectLst/>
                <a:uLnTx/>
                <a:uFillTx/>
                <a:latin typeface="Aptos Display" panose="02110004020202020204"/>
                <a:ea typeface="+mj-ea"/>
                <a:cs typeface="+mj-cs"/>
              </a:rPr>
              <a:t>Agenda</a:t>
            </a:r>
            <a:endParaRPr lang="en-CA" dirty="0"/>
          </a:p>
        </p:txBody>
      </p:sp>
      <p:sp>
        <p:nvSpPr>
          <p:cNvPr id="8" name="Content Placeholder 7">
            <a:extLst>
              <a:ext uri="{FF2B5EF4-FFF2-40B4-BE49-F238E27FC236}">
                <a16:creationId xmlns:a16="http://schemas.microsoft.com/office/drawing/2014/main" id="{0959A085-5215-F8C1-F901-3932F7EFA9DE}"/>
              </a:ext>
            </a:extLst>
          </p:cNvPr>
          <p:cNvSpPr>
            <a:spLocks noGrp="1"/>
          </p:cNvSpPr>
          <p:nvPr>
            <p:ph idx="1"/>
          </p:nvPr>
        </p:nvSpPr>
        <p:spPr>
          <a:xfrm>
            <a:off x="838200" y="1825625"/>
            <a:ext cx="7518149" cy="4351338"/>
          </a:xfrm>
        </p:spPr>
        <p:txBody>
          <a:bodyPr>
            <a:normAutofit/>
          </a:bodyPr>
          <a:lstStyle/>
          <a:p>
            <a:r>
              <a:rPr lang="en-CA" sz="3600" dirty="0"/>
              <a:t>Publication plan</a:t>
            </a:r>
          </a:p>
          <a:p>
            <a:r>
              <a:rPr lang="en-CA" sz="3600" dirty="0"/>
              <a:t>Writing process and authorship strategies</a:t>
            </a:r>
          </a:p>
          <a:p>
            <a:r>
              <a:rPr lang="en-CA" sz="3600" dirty="0"/>
              <a:t>Review each indicator’s old and new definition and benchmark</a:t>
            </a:r>
          </a:p>
          <a:p>
            <a:r>
              <a:rPr lang="en-CA" sz="3600" dirty="0"/>
              <a:t>Q&amp;A</a:t>
            </a:r>
          </a:p>
        </p:txBody>
      </p:sp>
      <p:sp>
        <p:nvSpPr>
          <p:cNvPr id="9" name="Slide Number Placeholder 8">
            <a:extLst>
              <a:ext uri="{FF2B5EF4-FFF2-40B4-BE49-F238E27FC236}">
                <a16:creationId xmlns:a16="http://schemas.microsoft.com/office/drawing/2014/main" id="{EA928FF2-9B02-B42F-1D03-A7FA2E59D093}"/>
              </a:ext>
            </a:extLst>
          </p:cNvPr>
          <p:cNvSpPr>
            <a:spLocks noGrp="1"/>
          </p:cNvSpPr>
          <p:nvPr>
            <p:ph type="sldNum" sz="quarter" idx="12"/>
          </p:nvPr>
        </p:nvSpPr>
        <p:spPr/>
        <p:txBody>
          <a:bodyPr/>
          <a:lstStyle/>
          <a:p>
            <a:fld id="{4914A248-E922-43B9-BA40-8EF25FD61E09}" type="slidenum">
              <a:rPr lang="en-CA" smtClean="0"/>
              <a:t>2</a:t>
            </a:fld>
            <a:endParaRPr lang="en-CA"/>
          </a:p>
        </p:txBody>
      </p:sp>
      <p:cxnSp>
        <p:nvCxnSpPr>
          <p:cNvPr id="10" name="Straight Connector 9">
            <a:extLst>
              <a:ext uri="{FF2B5EF4-FFF2-40B4-BE49-F238E27FC236}">
                <a16:creationId xmlns:a16="http://schemas.microsoft.com/office/drawing/2014/main" id="{7C598DFC-8C4B-6091-8B45-D7D51FE49615}"/>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9659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3A65C-D8D3-88FE-AA04-F208B96A790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43570C3-4328-5E1C-C8F0-A8E68BE76243}"/>
              </a:ext>
            </a:extLst>
          </p:cNvPr>
          <p:cNvSpPr>
            <a:spLocks noGrp="1"/>
          </p:cNvSpPr>
          <p:nvPr>
            <p:ph type="title"/>
          </p:nvPr>
        </p:nvSpPr>
        <p:spPr/>
        <p:txBody>
          <a:bodyPr/>
          <a:lstStyle/>
          <a:p>
            <a:r>
              <a:rPr lang="en-CA" dirty="0"/>
              <a:t>Overall Physical Activity</a:t>
            </a:r>
          </a:p>
        </p:txBody>
      </p:sp>
      <p:sp>
        <p:nvSpPr>
          <p:cNvPr id="9" name="Slide Number Placeholder 8">
            <a:extLst>
              <a:ext uri="{FF2B5EF4-FFF2-40B4-BE49-F238E27FC236}">
                <a16:creationId xmlns:a16="http://schemas.microsoft.com/office/drawing/2014/main" id="{39DEAE15-4CF6-1D9D-ADC3-D504147FA132}"/>
              </a:ext>
            </a:extLst>
          </p:cNvPr>
          <p:cNvSpPr>
            <a:spLocks noGrp="1"/>
          </p:cNvSpPr>
          <p:nvPr>
            <p:ph type="sldNum" sz="quarter" idx="12"/>
          </p:nvPr>
        </p:nvSpPr>
        <p:spPr/>
        <p:txBody>
          <a:bodyPr/>
          <a:lstStyle/>
          <a:p>
            <a:fld id="{4914A248-E922-43B9-BA40-8EF25FD61E09}" type="slidenum">
              <a:rPr lang="en-CA" smtClean="0"/>
              <a:t>20</a:t>
            </a:fld>
            <a:endParaRPr lang="en-CA"/>
          </a:p>
        </p:txBody>
      </p:sp>
      <p:cxnSp>
        <p:nvCxnSpPr>
          <p:cNvPr id="10" name="Straight Connector 9">
            <a:extLst>
              <a:ext uri="{FF2B5EF4-FFF2-40B4-BE49-F238E27FC236}">
                <a16:creationId xmlns:a16="http://schemas.microsoft.com/office/drawing/2014/main" id="{B87DA12A-70BF-DADD-A722-23D1B78389CA}"/>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3394E3F1-ECED-5A92-873F-118CD48F2551}"/>
              </a:ext>
            </a:extLst>
          </p:cNvPr>
          <p:cNvSpPr txBox="1"/>
          <p:nvPr/>
        </p:nvSpPr>
        <p:spPr>
          <a:xfrm>
            <a:off x="914400" y="1559379"/>
            <a:ext cx="2569464" cy="523220"/>
          </a:xfrm>
          <a:prstGeom prst="rect">
            <a:avLst/>
          </a:prstGeom>
          <a:noFill/>
        </p:spPr>
        <p:txBody>
          <a:bodyPr wrap="square" rtlCol="0">
            <a:spAutoFit/>
          </a:bodyPr>
          <a:lstStyle/>
          <a:p>
            <a:r>
              <a:rPr lang="en-US" sz="2800" b="1" dirty="0"/>
              <a:t>Benchmark</a:t>
            </a:r>
          </a:p>
        </p:txBody>
      </p:sp>
      <p:graphicFrame>
        <p:nvGraphicFramePr>
          <p:cNvPr id="4" name="Table 3">
            <a:extLst>
              <a:ext uri="{FF2B5EF4-FFF2-40B4-BE49-F238E27FC236}">
                <a16:creationId xmlns:a16="http://schemas.microsoft.com/office/drawing/2014/main" id="{FADEB69B-00D0-E718-3EEC-B226194E53C0}"/>
              </a:ext>
            </a:extLst>
          </p:cNvPr>
          <p:cNvGraphicFramePr>
            <a:graphicFrameLocks noGrp="1"/>
          </p:cNvGraphicFramePr>
          <p:nvPr>
            <p:extLst>
              <p:ext uri="{D42A27DB-BD31-4B8C-83A1-F6EECF244321}">
                <p14:modId xmlns:p14="http://schemas.microsoft.com/office/powerpoint/2010/main" val="2925588048"/>
              </p:ext>
            </p:extLst>
          </p:nvPr>
        </p:nvGraphicFramePr>
        <p:xfrm>
          <a:off x="2960285" y="2379067"/>
          <a:ext cx="6271430" cy="3877537"/>
        </p:xfrm>
        <a:graphic>
          <a:graphicData uri="http://schemas.openxmlformats.org/drawingml/2006/table">
            <a:tbl>
              <a:tblPr firstRow="1" bandRow="1">
                <a:tableStyleId>{17292A2E-F333-43FB-9621-5CBBE7FDCDCB}</a:tableStyleId>
              </a:tblPr>
              <a:tblGrid>
                <a:gridCol w="3135715">
                  <a:extLst>
                    <a:ext uri="{9D8B030D-6E8A-4147-A177-3AD203B41FA5}">
                      <a16:colId xmlns:a16="http://schemas.microsoft.com/office/drawing/2014/main" val="1094988868"/>
                    </a:ext>
                  </a:extLst>
                </a:gridCol>
                <a:gridCol w="3135715">
                  <a:extLst>
                    <a:ext uri="{9D8B030D-6E8A-4147-A177-3AD203B41FA5}">
                      <a16:colId xmlns:a16="http://schemas.microsoft.com/office/drawing/2014/main" val="4057045452"/>
                    </a:ext>
                  </a:extLst>
                </a:gridCol>
              </a:tblGrid>
              <a:tr h="616177">
                <a:tc>
                  <a:txBody>
                    <a:bodyPr/>
                    <a:lstStyle/>
                    <a:p>
                      <a:r>
                        <a:rPr lang="en-US" sz="2400" dirty="0"/>
                        <a:t>No changes</a:t>
                      </a:r>
                    </a:p>
                  </a:txBody>
                  <a:tcPr/>
                </a:tc>
                <a:tc>
                  <a:txBody>
                    <a:bodyPr/>
                    <a:lstStyle/>
                    <a:p>
                      <a:r>
                        <a:rPr lang="en-US" sz="2400" dirty="0"/>
                        <a:t>CAWD</a:t>
                      </a:r>
                    </a:p>
                  </a:txBody>
                  <a:tcPr/>
                </a:tc>
                <a:extLst>
                  <a:ext uri="{0D108BD9-81ED-4DB2-BD59-A6C34878D82A}">
                    <a16:rowId xmlns:a16="http://schemas.microsoft.com/office/drawing/2014/main" val="1279129122"/>
                  </a:ext>
                </a:extLst>
              </a:tr>
              <a:tr h="2430945">
                <a:tc>
                  <a:txBody>
                    <a:bodyPr/>
                    <a:lstStyle/>
                    <a:p>
                      <a:r>
                        <a:rPr lang="en-US" sz="1600" kern="1200" dirty="0">
                          <a:solidFill>
                            <a:schemeClr val="tx1"/>
                          </a:solidFill>
                          <a:effectLst/>
                          <a:latin typeface="+mn-lt"/>
                          <a:ea typeface="+mn-ea"/>
                          <a:cs typeface="+mn-cs"/>
                        </a:rPr>
                        <a:t>% of children and adolescents who meet the Global Recommendations on Physical Activity for Health, which recommends that children and adolescents accumulate at least 60 min of MVPA per day on average. </a:t>
                      </a:r>
                    </a:p>
                    <a:p>
                      <a:pPr algn="ctr"/>
                      <a:r>
                        <a:rPr lang="en-US" sz="1600" kern="1200" dirty="0">
                          <a:solidFill>
                            <a:schemeClr val="tx1"/>
                          </a:solidFill>
                          <a:effectLst/>
                          <a:latin typeface="+mn-lt"/>
                          <a:ea typeface="+mn-ea"/>
                          <a:cs typeface="+mn-cs"/>
                        </a:rPr>
                        <a:t>Or</a:t>
                      </a:r>
                      <a:endParaRPr lang="en-CA"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 of children and adolescents meeting at least 60 min of MVPA on at least 4 days/week (when an average cannot be estimated).</a:t>
                      </a:r>
                      <a:r>
                        <a:rPr lang="en-CA" sz="1600" dirty="0">
                          <a:effectLst/>
                        </a:rPr>
                        <a:t> </a:t>
                      </a:r>
                      <a:endParaRPr lang="en-US" sz="1600" dirty="0"/>
                    </a:p>
                  </a:txBody>
                  <a:tcPr>
                    <a:solidFill>
                      <a:schemeClr val="bg1"/>
                    </a:solidFill>
                  </a:tcPr>
                </a:tc>
                <a:tc>
                  <a:txBody>
                    <a:bodyPr/>
                    <a:lstStyle/>
                    <a:p>
                      <a:pPr>
                        <a:lnSpc>
                          <a:spcPct val="116000"/>
                        </a:lnSpc>
                        <a:spcAft>
                          <a:spcPts val="800"/>
                        </a:spcAft>
                        <a:buNone/>
                      </a:pPr>
                      <a:r>
                        <a:rPr lang="en-US" sz="1600" dirty="0">
                          <a:effectLst/>
                          <a:latin typeface="Aptos" panose="020B0004020202020204" pitchFamily="34" charset="0"/>
                          <a:ea typeface="Times New Roman" panose="02020603050405020304" pitchFamily="18" charset="0"/>
                          <a:cs typeface="Times New Roman" panose="02020603050405020304" pitchFamily="18" charset="0"/>
                        </a:rPr>
                        <a:t>Same benchmarks for children and adolescents with disabilities or chronic conditions.</a:t>
                      </a:r>
                      <a:endParaRPr lang="en-CA" sz="16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128910157"/>
                  </a:ext>
                </a:extLst>
              </a:tr>
            </a:tbl>
          </a:graphicData>
        </a:graphic>
      </p:graphicFrame>
    </p:spTree>
    <p:extLst>
      <p:ext uri="{BB962C8B-B14F-4D97-AF65-F5344CB8AC3E}">
        <p14:creationId xmlns:p14="http://schemas.microsoft.com/office/powerpoint/2010/main" val="1237236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623A3-1E41-ED47-C67B-411CE17361E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E3F9782-4918-CE7E-DE8E-6C9493091790}"/>
              </a:ext>
            </a:extLst>
          </p:cNvPr>
          <p:cNvSpPr>
            <a:spLocks noGrp="1"/>
          </p:cNvSpPr>
          <p:nvPr>
            <p:ph type="title"/>
          </p:nvPr>
        </p:nvSpPr>
        <p:spPr/>
        <p:txBody>
          <a:bodyPr/>
          <a:lstStyle/>
          <a:p>
            <a:r>
              <a:rPr lang="en-CA" dirty="0"/>
              <a:t>Organized Sport </a:t>
            </a:r>
            <a:r>
              <a:rPr lang="en-CA" b="1" strike="sngStrike" dirty="0"/>
              <a:t>and Physical Activity</a:t>
            </a:r>
          </a:p>
        </p:txBody>
      </p:sp>
      <p:sp>
        <p:nvSpPr>
          <p:cNvPr id="9" name="Slide Number Placeholder 8">
            <a:extLst>
              <a:ext uri="{FF2B5EF4-FFF2-40B4-BE49-F238E27FC236}">
                <a16:creationId xmlns:a16="http://schemas.microsoft.com/office/drawing/2014/main" id="{BECBD0E1-CCCE-86CD-7BCA-7F482B0FE8D7}"/>
              </a:ext>
            </a:extLst>
          </p:cNvPr>
          <p:cNvSpPr>
            <a:spLocks noGrp="1"/>
          </p:cNvSpPr>
          <p:nvPr>
            <p:ph type="sldNum" sz="quarter" idx="12"/>
          </p:nvPr>
        </p:nvSpPr>
        <p:spPr/>
        <p:txBody>
          <a:bodyPr/>
          <a:lstStyle/>
          <a:p>
            <a:fld id="{4914A248-E922-43B9-BA40-8EF25FD61E09}" type="slidenum">
              <a:rPr lang="en-CA" smtClean="0"/>
              <a:t>21</a:t>
            </a:fld>
            <a:endParaRPr lang="en-CA"/>
          </a:p>
        </p:txBody>
      </p:sp>
      <p:cxnSp>
        <p:nvCxnSpPr>
          <p:cNvPr id="10" name="Straight Connector 9">
            <a:extLst>
              <a:ext uri="{FF2B5EF4-FFF2-40B4-BE49-F238E27FC236}">
                <a16:creationId xmlns:a16="http://schemas.microsoft.com/office/drawing/2014/main" id="{3D95DADB-2F19-EEEA-34DA-6FE1F8E250C3}"/>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5AA64230-01D8-6592-2843-2132F141042E}"/>
              </a:ext>
            </a:extLst>
          </p:cNvPr>
          <p:cNvSpPr txBox="1"/>
          <p:nvPr/>
        </p:nvSpPr>
        <p:spPr>
          <a:xfrm>
            <a:off x="914400" y="1559379"/>
            <a:ext cx="2569464" cy="523220"/>
          </a:xfrm>
          <a:prstGeom prst="rect">
            <a:avLst/>
          </a:prstGeom>
          <a:noFill/>
        </p:spPr>
        <p:txBody>
          <a:bodyPr wrap="square" rtlCol="0">
            <a:spAutoFit/>
          </a:bodyPr>
          <a:lstStyle/>
          <a:p>
            <a:r>
              <a:rPr lang="en-US" sz="2800" b="1" dirty="0"/>
              <a:t>Definition</a:t>
            </a:r>
          </a:p>
        </p:txBody>
      </p:sp>
      <p:graphicFrame>
        <p:nvGraphicFramePr>
          <p:cNvPr id="4" name="Table 3">
            <a:extLst>
              <a:ext uri="{FF2B5EF4-FFF2-40B4-BE49-F238E27FC236}">
                <a16:creationId xmlns:a16="http://schemas.microsoft.com/office/drawing/2014/main" id="{E37719CD-9217-E9A2-2BD8-675D77C62475}"/>
              </a:ext>
            </a:extLst>
          </p:cNvPr>
          <p:cNvGraphicFramePr>
            <a:graphicFrameLocks noGrp="1"/>
          </p:cNvGraphicFramePr>
          <p:nvPr>
            <p:extLst>
              <p:ext uri="{D42A27DB-BD31-4B8C-83A1-F6EECF244321}">
                <p14:modId xmlns:p14="http://schemas.microsoft.com/office/powerpoint/2010/main" val="109195319"/>
              </p:ext>
            </p:extLst>
          </p:nvPr>
        </p:nvGraphicFramePr>
        <p:xfrm>
          <a:off x="914400" y="2293609"/>
          <a:ext cx="9407145" cy="3047122"/>
        </p:xfrm>
        <a:graphic>
          <a:graphicData uri="http://schemas.openxmlformats.org/drawingml/2006/table">
            <a:tbl>
              <a:tblPr firstRow="1" bandRow="1">
                <a:tableStyleId>{17292A2E-F333-43FB-9621-5CBBE7FDCDCB}</a:tableStyleId>
              </a:tblPr>
              <a:tblGrid>
                <a:gridCol w="3135715">
                  <a:extLst>
                    <a:ext uri="{9D8B030D-6E8A-4147-A177-3AD203B41FA5}">
                      <a16:colId xmlns:a16="http://schemas.microsoft.com/office/drawing/2014/main" val="1094988868"/>
                    </a:ext>
                  </a:extLst>
                </a:gridCol>
                <a:gridCol w="3135715">
                  <a:extLst>
                    <a:ext uri="{9D8B030D-6E8A-4147-A177-3AD203B41FA5}">
                      <a16:colId xmlns:a16="http://schemas.microsoft.com/office/drawing/2014/main" val="2486183296"/>
                    </a:ext>
                  </a:extLst>
                </a:gridCol>
                <a:gridCol w="3135715">
                  <a:extLst>
                    <a:ext uri="{9D8B030D-6E8A-4147-A177-3AD203B41FA5}">
                      <a16:colId xmlns:a16="http://schemas.microsoft.com/office/drawing/2014/main" val="4057045452"/>
                    </a:ext>
                  </a:extLst>
                </a:gridCol>
              </a:tblGrid>
              <a:tr h="616177">
                <a:tc>
                  <a:txBody>
                    <a:bodyPr/>
                    <a:lstStyle/>
                    <a:p>
                      <a:r>
                        <a:rPr lang="en-US" sz="2400" dirty="0"/>
                        <a:t>Old</a:t>
                      </a:r>
                    </a:p>
                  </a:txBody>
                  <a:tcPr/>
                </a:tc>
                <a:tc>
                  <a:txBody>
                    <a:bodyPr/>
                    <a:lstStyle/>
                    <a:p>
                      <a:r>
                        <a:rPr lang="en-US" sz="2400" dirty="0"/>
                        <a:t>New</a:t>
                      </a:r>
                    </a:p>
                  </a:txBody>
                  <a:tcPr/>
                </a:tc>
                <a:tc>
                  <a:txBody>
                    <a:bodyPr/>
                    <a:lstStyle/>
                    <a:p>
                      <a:r>
                        <a:rPr lang="en-US" sz="2400" dirty="0"/>
                        <a:t>CAWD</a:t>
                      </a:r>
                    </a:p>
                  </a:txBody>
                  <a:tcPr/>
                </a:tc>
                <a:extLst>
                  <a:ext uri="{0D108BD9-81ED-4DB2-BD59-A6C34878D82A}">
                    <a16:rowId xmlns:a16="http://schemas.microsoft.com/office/drawing/2014/main" val="1279129122"/>
                  </a:ext>
                </a:extLst>
              </a:tr>
              <a:tr h="2430945">
                <a:tc>
                  <a:txBody>
                    <a:bodyPr/>
                    <a:lstStyle/>
                    <a:p>
                      <a:pPr>
                        <a:lnSpc>
                          <a:spcPct val="116000"/>
                        </a:lnSpc>
                        <a:spcAft>
                          <a:spcPts val="800"/>
                        </a:spcAft>
                        <a:buNone/>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A subset of PA that is structured, goal oriented, competitive, and contest based.</a:t>
                      </a:r>
                      <a:endParaRPr lang="en-CA" sz="18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r>
                        <a:rPr lang="en-US" sz="1800" kern="1200" dirty="0">
                          <a:solidFill>
                            <a:schemeClr val="tx1"/>
                          </a:solidFill>
                          <a:effectLst/>
                          <a:latin typeface="+mn-lt"/>
                          <a:ea typeface="+mn-ea"/>
                          <a:cs typeface="+mn-cs"/>
                        </a:rPr>
                        <a:t>Structured, supervised, and goal-oriented forms of physical activity, including competitive sports and non-competitive activities, such as fitness classes, dance, and recreational clubs.</a:t>
                      </a:r>
                      <a:r>
                        <a:rPr lang="en-CA" sz="1800" dirty="0">
                          <a:effectLst/>
                        </a:rPr>
                        <a:t> </a:t>
                      </a:r>
                      <a:endParaRPr lang="en-CA" sz="18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a:lnSpc>
                          <a:spcPct val="116000"/>
                        </a:lnSpc>
                        <a:spcAft>
                          <a:spcPts val="800"/>
                        </a:spcAft>
                        <a:buNone/>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Same definition for children and adolescents with disabilities or chronic conditions.</a:t>
                      </a:r>
                      <a:endParaRPr lang="en-CA" sz="18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128910157"/>
                  </a:ext>
                </a:extLst>
              </a:tr>
            </a:tbl>
          </a:graphicData>
        </a:graphic>
      </p:graphicFrame>
    </p:spTree>
    <p:extLst>
      <p:ext uri="{BB962C8B-B14F-4D97-AF65-F5344CB8AC3E}">
        <p14:creationId xmlns:p14="http://schemas.microsoft.com/office/powerpoint/2010/main" val="4063131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CA605-CFD6-18D0-FF78-9028559F635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163F254-B736-A5BE-AFA1-FCC8C0FE386B}"/>
              </a:ext>
            </a:extLst>
          </p:cNvPr>
          <p:cNvSpPr>
            <a:spLocks noGrp="1"/>
          </p:cNvSpPr>
          <p:nvPr>
            <p:ph type="title"/>
          </p:nvPr>
        </p:nvSpPr>
        <p:spPr/>
        <p:txBody>
          <a:bodyPr/>
          <a:lstStyle/>
          <a:p>
            <a:r>
              <a:rPr lang="en-CA" dirty="0"/>
              <a:t>Organized Sport </a:t>
            </a:r>
            <a:r>
              <a:rPr lang="en-CA" strike="sngStrike" dirty="0"/>
              <a:t>and Physical Activity</a:t>
            </a:r>
          </a:p>
        </p:txBody>
      </p:sp>
      <p:sp>
        <p:nvSpPr>
          <p:cNvPr id="9" name="Slide Number Placeholder 8">
            <a:extLst>
              <a:ext uri="{FF2B5EF4-FFF2-40B4-BE49-F238E27FC236}">
                <a16:creationId xmlns:a16="http://schemas.microsoft.com/office/drawing/2014/main" id="{29452E0B-EB8A-E2B6-C604-31E1DECF45A2}"/>
              </a:ext>
            </a:extLst>
          </p:cNvPr>
          <p:cNvSpPr>
            <a:spLocks noGrp="1"/>
          </p:cNvSpPr>
          <p:nvPr>
            <p:ph type="sldNum" sz="quarter" idx="12"/>
          </p:nvPr>
        </p:nvSpPr>
        <p:spPr/>
        <p:txBody>
          <a:bodyPr/>
          <a:lstStyle/>
          <a:p>
            <a:fld id="{4914A248-E922-43B9-BA40-8EF25FD61E09}" type="slidenum">
              <a:rPr lang="en-CA" smtClean="0"/>
              <a:t>22</a:t>
            </a:fld>
            <a:endParaRPr lang="en-CA"/>
          </a:p>
        </p:txBody>
      </p:sp>
      <p:cxnSp>
        <p:nvCxnSpPr>
          <p:cNvPr id="10" name="Straight Connector 9">
            <a:extLst>
              <a:ext uri="{FF2B5EF4-FFF2-40B4-BE49-F238E27FC236}">
                <a16:creationId xmlns:a16="http://schemas.microsoft.com/office/drawing/2014/main" id="{75B38208-00DC-E35E-07DE-65E62E04ABE7}"/>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A6D1B25D-2B4B-330A-BEDF-B775D8225F81}"/>
              </a:ext>
            </a:extLst>
          </p:cNvPr>
          <p:cNvSpPr txBox="1"/>
          <p:nvPr/>
        </p:nvSpPr>
        <p:spPr>
          <a:xfrm>
            <a:off x="838200" y="1591631"/>
            <a:ext cx="2569464" cy="523220"/>
          </a:xfrm>
          <a:prstGeom prst="rect">
            <a:avLst/>
          </a:prstGeom>
          <a:noFill/>
        </p:spPr>
        <p:txBody>
          <a:bodyPr wrap="square" rtlCol="0">
            <a:spAutoFit/>
          </a:bodyPr>
          <a:lstStyle/>
          <a:p>
            <a:r>
              <a:rPr lang="en-US" sz="2800" b="1" dirty="0"/>
              <a:t>Benchmark</a:t>
            </a:r>
          </a:p>
        </p:txBody>
      </p:sp>
      <p:graphicFrame>
        <p:nvGraphicFramePr>
          <p:cNvPr id="4" name="Table 3">
            <a:extLst>
              <a:ext uri="{FF2B5EF4-FFF2-40B4-BE49-F238E27FC236}">
                <a16:creationId xmlns:a16="http://schemas.microsoft.com/office/drawing/2014/main" id="{176E649D-372B-896F-4F31-C9B6E6B0F953}"/>
              </a:ext>
            </a:extLst>
          </p:cNvPr>
          <p:cNvGraphicFramePr>
            <a:graphicFrameLocks noGrp="1"/>
          </p:cNvGraphicFramePr>
          <p:nvPr>
            <p:extLst>
              <p:ext uri="{D42A27DB-BD31-4B8C-83A1-F6EECF244321}">
                <p14:modId xmlns:p14="http://schemas.microsoft.com/office/powerpoint/2010/main" val="2675701709"/>
              </p:ext>
            </p:extLst>
          </p:nvPr>
        </p:nvGraphicFramePr>
        <p:xfrm>
          <a:off x="2960285" y="2413250"/>
          <a:ext cx="6271430" cy="3047122"/>
        </p:xfrm>
        <a:graphic>
          <a:graphicData uri="http://schemas.openxmlformats.org/drawingml/2006/table">
            <a:tbl>
              <a:tblPr firstRow="1" bandRow="1">
                <a:tableStyleId>{17292A2E-F333-43FB-9621-5CBBE7FDCDCB}</a:tableStyleId>
              </a:tblPr>
              <a:tblGrid>
                <a:gridCol w="3135715">
                  <a:extLst>
                    <a:ext uri="{9D8B030D-6E8A-4147-A177-3AD203B41FA5}">
                      <a16:colId xmlns:a16="http://schemas.microsoft.com/office/drawing/2014/main" val="1094988868"/>
                    </a:ext>
                  </a:extLst>
                </a:gridCol>
                <a:gridCol w="3135715">
                  <a:extLst>
                    <a:ext uri="{9D8B030D-6E8A-4147-A177-3AD203B41FA5}">
                      <a16:colId xmlns:a16="http://schemas.microsoft.com/office/drawing/2014/main" val="4057045452"/>
                    </a:ext>
                  </a:extLst>
                </a:gridCol>
              </a:tblGrid>
              <a:tr h="616177">
                <a:tc>
                  <a:txBody>
                    <a:bodyPr/>
                    <a:lstStyle/>
                    <a:p>
                      <a:r>
                        <a:rPr lang="en-US" sz="2400" dirty="0"/>
                        <a:t>No changes</a:t>
                      </a:r>
                    </a:p>
                  </a:txBody>
                  <a:tcPr/>
                </a:tc>
                <a:tc>
                  <a:txBody>
                    <a:bodyPr/>
                    <a:lstStyle/>
                    <a:p>
                      <a:r>
                        <a:rPr lang="en-US" sz="2400" dirty="0"/>
                        <a:t>CAWD</a:t>
                      </a:r>
                    </a:p>
                  </a:txBody>
                  <a:tcPr/>
                </a:tc>
                <a:extLst>
                  <a:ext uri="{0D108BD9-81ED-4DB2-BD59-A6C34878D82A}">
                    <a16:rowId xmlns:a16="http://schemas.microsoft.com/office/drawing/2014/main" val="1279129122"/>
                  </a:ext>
                </a:extLst>
              </a:tr>
              <a:tr h="2430945">
                <a:tc>
                  <a:txBody>
                    <a:bodyPr/>
                    <a:lstStyle/>
                    <a:p>
                      <a:pPr>
                        <a:lnSpc>
                          <a:spcPct val="116000"/>
                        </a:lnSpc>
                        <a:spcAft>
                          <a:spcPts val="800"/>
                        </a:spcAft>
                        <a:buNone/>
                      </a:pPr>
                      <a:r>
                        <a:rPr lang="en-US" sz="1800" kern="1200" dirty="0">
                          <a:solidFill>
                            <a:schemeClr val="tx1"/>
                          </a:solidFill>
                          <a:effectLst/>
                          <a:latin typeface="+mn-lt"/>
                          <a:ea typeface="+mn-ea"/>
                          <a:cs typeface="+mn-cs"/>
                        </a:rPr>
                        <a:t>% of children and adolescents who participate in organized sport and/or PA programs.</a:t>
                      </a:r>
                      <a:r>
                        <a:rPr lang="en-CA" dirty="0">
                          <a:effectLst/>
                        </a:rPr>
                        <a:t> </a:t>
                      </a:r>
                      <a:endParaRPr lang="en-CA" sz="18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a:lnSpc>
                          <a:spcPct val="116000"/>
                        </a:lnSpc>
                        <a:spcAft>
                          <a:spcPts val="800"/>
                        </a:spcAft>
                        <a:buNone/>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Same benchmarks for children and adolescents with disabilities or chronic conditions.</a:t>
                      </a:r>
                      <a:endParaRPr lang="en-CA" sz="18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128910157"/>
                  </a:ext>
                </a:extLst>
              </a:tr>
            </a:tbl>
          </a:graphicData>
        </a:graphic>
      </p:graphicFrame>
    </p:spTree>
    <p:extLst>
      <p:ext uri="{BB962C8B-B14F-4D97-AF65-F5344CB8AC3E}">
        <p14:creationId xmlns:p14="http://schemas.microsoft.com/office/powerpoint/2010/main" val="3866361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DD169-814B-815F-B6CB-50479D20B0A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C4F7A9B-BCB1-3D57-A9FA-126ED64BD605}"/>
              </a:ext>
            </a:extLst>
          </p:cNvPr>
          <p:cNvSpPr>
            <a:spLocks noGrp="1"/>
          </p:cNvSpPr>
          <p:nvPr>
            <p:ph type="title"/>
          </p:nvPr>
        </p:nvSpPr>
        <p:spPr/>
        <p:txBody>
          <a:bodyPr/>
          <a:lstStyle/>
          <a:p>
            <a:r>
              <a:rPr lang="en-CA" dirty="0"/>
              <a:t>Active Play</a:t>
            </a:r>
            <a:endParaRPr lang="en-CA" strike="sngStrike" dirty="0"/>
          </a:p>
        </p:txBody>
      </p:sp>
      <p:sp>
        <p:nvSpPr>
          <p:cNvPr id="9" name="Slide Number Placeholder 8">
            <a:extLst>
              <a:ext uri="{FF2B5EF4-FFF2-40B4-BE49-F238E27FC236}">
                <a16:creationId xmlns:a16="http://schemas.microsoft.com/office/drawing/2014/main" id="{5E88C234-1C6E-24E3-AF5B-1D8BBDAD88CF}"/>
              </a:ext>
            </a:extLst>
          </p:cNvPr>
          <p:cNvSpPr>
            <a:spLocks noGrp="1"/>
          </p:cNvSpPr>
          <p:nvPr>
            <p:ph type="sldNum" sz="quarter" idx="12"/>
          </p:nvPr>
        </p:nvSpPr>
        <p:spPr/>
        <p:txBody>
          <a:bodyPr/>
          <a:lstStyle/>
          <a:p>
            <a:fld id="{4914A248-E922-43B9-BA40-8EF25FD61E09}" type="slidenum">
              <a:rPr lang="en-CA" smtClean="0"/>
              <a:t>23</a:t>
            </a:fld>
            <a:endParaRPr lang="en-CA"/>
          </a:p>
        </p:txBody>
      </p:sp>
      <p:cxnSp>
        <p:nvCxnSpPr>
          <p:cNvPr id="10" name="Straight Connector 9">
            <a:extLst>
              <a:ext uri="{FF2B5EF4-FFF2-40B4-BE49-F238E27FC236}">
                <a16:creationId xmlns:a16="http://schemas.microsoft.com/office/drawing/2014/main" id="{DFCD852D-3CD9-2C11-D91C-3C465CF420AD}"/>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470EEBF6-0218-F808-E4A5-84EA8D94B6FA}"/>
              </a:ext>
            </a:extLst>
          </p:cNvPr>
          <p:cNvSpPr txBox="1"/>
          <p:nvPr/>
        </p:nvSpPr>
        <p:spPr>
          <a:xfrm>
            <a:off x="838200" y="1591631"/>
            <a:ext cx="2569464" cy="523220"/>
          </a:xfrm>
          <a:prstGeom prst="rect">
            <a:avLst/>
          </a:prstGeom>
          <a:noFill/>
        </p:spPr>
        <p:txBody>
          <a:bodyPr wrap="square" rtlCol="0">
            <a:spAutoFit/>
          </a:bodyPr>
          <a:lstStyle/>
          <a:p>
            <a:r>
              <a:rPr lang="en-US" sz="2800" b="1" dirty="0"/>
              <a:t>Definition</a:t>
            </a:r>
          </a:p>
        </p:txBody>
      </p:sp>
      <p:graphicFrame>
        <p:nvGraphicFramePr>
          <p:cNvPr id="4" name="Table 3">
            <a:extLst>
              <a:ext uri="{FF2B5EF4-FFF2-40B4-BE49-F238E27FC236}">
                <a16:creationId xmlns:a16="http://schemas.microsoft.com/office/drawing/2014/main" id="{2216B066-1C2C-0983-704B-57F434197FFB}"/>
              </a:ext>
            </a:extLst>
          </p:cNvPr>
          <p:cNvGraphicFramePr>
            <a:graphicFrameLocks noGrp="1"/>
          </p:cNvGraphicFramePr>
          <p:nvPr>
            <p:extLst>
              <p:ext uri="{D42A27DB-BD31-4B8C-83A1-F6EECF244321}">
                <p14:modId xmlns:p14="http://schemas.microsoft.com/office/powerpoint/2010/main" val="1054982087"/>
              </p:ext>
            </p:extLst>
          </p:nvPr>
        </p:nvGraphicFramePr>
        <p:xfrm>
          <a:off x="914400" y="2293609"/>
          <a:ext cx="9407145" cy="4278603"/>
        </p:xfrm>
        <a:graphic>
          <a:graphicData uri="http://schemas.openxmlformats.org/drawingml/2006/table">
            <a:tbl>
              <a:tblPr firstRow="1" bandRow="1">
                <a:tableStyleId>{17292A2E-F333-43FB-9621-5CBBE7FDCDCB}</a:tableStyleId>
              </a:tblPr>
              <a:tblGrid>
                <a:gridCol w="3135715">
                  <a:extLst>
                    <a:ext uri="{9D8B030D-6E8A-4147-A177-3AD203B41FA5}">
                      <a16:colId xmlns:a16="http://schemas.microsoft.com/office/drawing/2014/main" val="1094988868"/>
                    </a:ext>
                  </a:extLst>
                </a:gridCol>
                <a:gridCol w="3135715">
                  <a:extLst>
                    <a:ext uri="{9D8B030D-6E8A-4147-A177-3AD203B41FA5}">
                      <a16:colId xmlns:a16="http://schemas.microsoft.com/office/drawing/2014/main" val="2486183296"/>
                    </a:ext>
                  </a:extLst>
                </a:gridCol>
                <a:gridCol w="3135715">
                  <a:extLst>
                    <a:ext uri="{9D8B030D-6E8A-4147-A177-3AD203B41FA5}">
                      <a16:colId xmlns:a16="http://schemas.microsoft.com/office/drawing/2014/main" val="4057045452"/>
                    </a:ext>
                  </a:extLst>
                </a:gridCol>
              </a:tblGrid>
              <a:tr h="616177">
                <a:tc>
                  <a:txBody>
                    <a:bodyPr/>
                    <a:lstStyle/>
                    <a:p>
                      <a:r>
                        <a:rPr lang="en-US" sz="2400" dirty="0"/>
                        <a:t>Old</a:t>
                      </a:r>
                    </a:p>
                  </a:txBody>
                  <a:tcPr/>
                </a:tc>
                <a:tc>
                  <a:txBody>
                    <a:bodyPr/>
                    <a:lstStyle/>
                    <a:p>
                      <a:r>
                        <a:rPr lang="en-US" sz="2400" dirty="0"/>
                        <a:t>New</a:t>
                      </a:r>
                    </a:p>
                  </a:txBody>
                  <a:tcPr/>
                </a:tc>
                <a:tc>
                  <a:txBody>
                    <a:bodyPr/>
                    <a:lstStyle/>
                    <a:p>
                      <a:r>
                        <a:rPr lang="en-US" sz="2400" dirty="0"/>
                        <a:t>CAWD</a:t>
                      </a:r>
                    </a:p>
                  </a:txBody>
                  <a:tcPr/>
                </a:tc>
                <a:extLst>
                  <a:ext uri="{0D108BD9-81ED-4DB2-BD59-A6C34878D82A}">
                    <a16:rowId xmlns:a16="http://schemas.microsoft.com/office/drawing/2014/main" val="1279129122"/>
                  </a:ext>
                </a:extLst>
              </a:tr>
              <a:tr h="2430945">
                <a:tc>
                  <a:txBody>
                    <a:bodyPr/>
                    <a:lstStyle/>
                    <a:p>
                      <a:pPr>
                        <a:lnSpc>
                          <a:spcPct val="116000"/>
                        </a:lnSpc>
                        <a:spcAft>
                          <a:spcPts val="800"/>
                        </a:spcAft>
                        <a:buNone/>
                      </a:pPr>
                      <a:r>
                        <a:rPr lang="en-US" sz="1600" kern="1200" dirty="0">
                          <a:solidFill>
                            <a:schemeClr val="tx1"/>
                          </a:solidFill>
                          <a:effectLst/>
                          <a:latin typeface="+mn-lt"/>
                          <a:ea typeface="+mn-ea"/>
                          <a:cs typeface="+mn-cs"/>
                        </a:rPr>
                        <a:t>Active play may involve symbolic activity or games with or without clearly defined rules; the activity may be unstructured/unorganized, social or solitary, but the distinguishing features are a playful context, combined with activity that is significantly above resting metabolic rate. Active play tends to occur sporadically, with frequent rest periods, which makes it difficult to record.</a:t>
                      </a:r>
                      <a:r>
                        <a:rPr lang="en-CA" sz="1600" dirty="0">
                          <a:effectLst/>
                        </a:rPr>
                        <a:t> </a:t>
                      </a:r>
                      <a:endParaRPr lang="en-CA" sz="16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r>
                        <a:rPr lang="en-US" sz="1600" kern="1200" dirty="0">
                          <a:solidFill>
                            <a:schemeClr val="tx1"/>
                          </a:solidFill>
                          <a:effectLst/>
                          <a:latin typeface="+mn-lt"/>
                          <a:ea typeface="+mn-ea"/>
                          <a:cs typeface="+mn-cs"/>
                        </a:rPr>
                        <a:t>Play is voluntary engagement in activity that is fun and/or rewarding and usually driven by intrinsic motivation. Active play is a form of play that involves physical activity of any intensity (</a:t>
                      </a:r>
                      <a:r>
                        <a:rPr lang="en-US" sz="1600" kern="1200" dirty="0" err="1">
                          <a:solidFill>
                            <a:schemeClr val="tx1"/>
                          </a:solidFill>
                          <a:effectLst/>
                          <a:latin typeface="+mn-lt"/>
                          <a:ea typeface="+mn-ea"/>
                          <a:cs typeface="+mn-cs"/>
                        </a:rPr>
                        <a:t>PLaTO</a:t>
                      </a:r>
                      <a:r>
                        <a:rPr lang="en-US" sz="1600" kern="1200" dirty="0">
                          <a:solidFill>
                            <a:schemeClr val="tx1"/>
                          </a:solidFill>
                          <a:effectLst/>
                          <a:latin typeface="+mn-lt"/>
                          <a:ea typeface="+mn-ea"/>
                          <a:cs typeface="+mn-cs"/>
                        </a:rPr>
                        <a:t>-Net definition).</a:t>
                      </a:r>
                      <a:r>
                        <a:rPr lang="en-CA" sz="1600" dirty="0">
                          <a:effectLst/>
                        </a:rPr>
                        <a:t> </a:t>
                      </a:r>
                      <a:endParaRPr lang="en-CA" sz="16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a:lnSpc>
                          <a:spcPct val="116000"/>
                        </a:lnSpc>
                        <a:spcAft>
                          <a:spcPts val="800"/>
                        </a:spcAft>
                        <a:buNone/>
                      </a:pPr>
                      <a:r>
                        <a:rPr lang="en-US" sz="1600" dirty="0">
                          <a:effectLst/>
                          <a:latin typeface="Aptos" panose="020B0004020202020204" pitchFamily="34" charset="0"/>
                          <a:ea typeface="Times New Roman" panose="02020603050405020304" pitchFamily="18" charset="0"/>
                          <a:cs typeface="Times New Roman" panose="02020603050405020304" pitchFamily="18" charset="0"/>
                        </a:rPr>
                        <a:t>Same definition for children and adolescents with disabilities or chronic conditions.</a:t>
                      </a:r>
                      <a:endParaRPr lang="en-CA" sz="16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128910157"/>
                  </a:ext>
                </a:extLst>
              </a:tr>
            </a:tbl>
          </a:graphicData>
        </a:graphic>
      </p:graphicFrame>
    </p:spTree>
    <p:extLst>
      <p:ext uri="{BB962C8B-B14F-4D97-AF65-F5344CB8AC3E}">
        <p14:creationId xmlns:p14="http://schemas.microsoft.com/office/powerpoint/2010/main" val="1817234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8A4B0-DB7D-5029-C4AF-4E00060A721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2665193-4368-1A03-CAC3-1CFBF928C095}"/>
              </a:ext>
            </a:extLst>
          </p:cNvPr>
          <p:cNvSpPr>
            <a:spLocks noGrp="1"/>
          </p:cNvSpPr>
          <p:nvPr>
            <p:ph type="title"/>
          </p:nvPr>
        </p:nvSpPr>
        <p:spPr/>
        <p:txBody>
          <a:bodyPr/>
          <a:lstStyle/>
          <a:p>
            <a:r>
              <a:rPr lang="en-CA" dirty="0"/>
              <a:t>Active Play</a:t>
            </a:r>
            <a:endParaRPr lang="en-CA" strike="sngStrike" dirty="0"/>
          </a:p>
        </p:txBody>
      </p:sp>
      <p:sp>
        <p:nvSpPr>
          <p:cNvPr id="9" name="Slide Number Placeholder 8">
            <a:extLst>
              <a:ext uri="{FF2B5EF4-FFF2-40B4-BE49-F238E27FC236}">
                <a16:creationId xmlns:a16="http://schemas.microsoft.com/office/drawing/2014/main" id="{852FB8A2-B268-B3D2-6696-1EDECB90A39B}"/>
              </a:ext>
            </a:extLst>
          </p:cNvPr>
          <p:cNvSpPr>
            <a:spLocks noGrp="1"/>
          </p:cNvSpPr>
          <p:nvPr>
            <p:ph type="sldNum" sz="quarter" idx="12"/>
          </p:nvPr>
        </p:nvSpPr>
        <p:spPr/>
        <p:txBody>
          <a:bodyPr/>
          <a:lstStyle/>
          <a:p>
            <a:fld id="{4914A248-E922-43B9-BA40-8EF25FD61E09}" type="slidenum">
              <a:rPr lang="en-CA" smtClean="0"/>
              <a:t>24</a:t>
            </a:fld>
            <a:endParaRPr lang="en-CA"/>
          </a:p>
        </p:txBody>
      </p:sp>
      <p:cxnSp>
        <p:nvCxnSpPr>
          <p:cNvPr id="10" name="Straight Connector 9">
            <a:extLst>
              <a:ext uri="{FF2B5EF4-FFF2-40B4-BE49-F238E27FC236}">
                <a16:creationId xmlns:a16="http://schemas.microsoft.com/office/drawing/2014/main" id="{A90FE368-CC5C-3B75-A98F-3ECFDCD15FBD}"/>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AB3E021B-4AEB-D75D-9C43-B88F030AAB3B}"/>
              </a:ext>
            </a:extLst>
          </p:cNvPr>
          <p:cNvSpPr txBox="1"/>
          <p:nvPr/>
        </p:nvSpPr>
        <p:spPr>
          <a:xfrm>
            <a:off x="838200" y="1591631"/>
            <a:ext cx="2569464" cy="523220"/>
          </a:xfrm>
          <a:prstGeom prst="rect">
            <a:avLst/>
          </a:prstGeom>
          <a:noFill/>
        </p:spPr>
        <p:txBody>
          <a:bodyPr wrap="square" rtlCol="0">
            <a:spAutoFit/>
          </a:bodyPr>
          <a:lstStyle/>
          <a:p>
            <a:r>
              <a:rPr lang="en-US" sz="2800" b="1" dirty="0"/>
              <a:t>Benchmark</a:t>
            </a:r>
          </a:p>
        </p:txBody>
      </p:sp>
      <p:graphicFrame>
        <p:nvGraphicFramePr>
          <p:cNvPr id="4" name="Table 3">
            <a:extLst>
              <a:ext uri="{FF2B5EF4-FFF2-40B4-BE49-F238E27FC236}">
                <a16:creationId xmlns:a16="http://schemas.microsoft.com/office/drawing/2014/main" id="{135B9A82-F36C-8467-859F-54D22798826C}"/>
              </a:ext>
            </a:extLst>
          </p:cNvPr>
          <p:cNvGraphicFramePr>
            <a:graphicFrameLocks noGrp="1"/>
          </p:cNvGraphicFramePr>
          <p:nvPr>
            <p:extLst>
              <p:ext uri="{D42A27DB-BD31-4B8C-83A1-F6EECF244321}">
                <p14:modId xmlns:p14="http://schemas.microsoft.com/office/powerpoint/2010/main" val="3536539064"/>
              </p:ext>
            </p:extLst>
          </p:nvPr>
        </p:nvGraphicFramePr>
        <p:xfrm>
          <a:off x="914400" y="2293609"/>
          <a:ext cx="9407145" cy="3047122"/>
        </p:xfrm>
        <a:graphic>
          <a:graphicData uri="http://schemas.openxmlformats.org/drawingml/2006/table">
            <a:tbl>
              <a:tblPr firstRow="1" bandRow="1">
                <a:tableStyleId>{17292A2E-F333-43FB-9621-5CBBE7FDCDCB}</a:tableStyleId>
              </a:tblPr>
              <a:tblGrid>
                <a:gridCol w="3135715">
                  <a:extLst>
                    <a:ext uri="{9D8B030D-6E8A-4147-A177-3AD203B41FA5}">
                      <a16:colId xmlns:a16="http://schemas.microsoft.com/office/drawing/2014/main" val="1094988868"/>
                    </a:ext>
                  </a:extLst>
                </a:gridCol>
                <a:gridCol w="3135715">
                  <a:extLst>
                    <a:ext uri="{9D8B030D-6E8A-4147-A177-3AD203B41FA5}">
                      <a16:colId xmlns:a16="http://schemas.microsoft.com/office/drawing/2014/main" val="2486183296"/>
                    </a:ext>
                  </a:extLst>
                </a:gridCol>
                <a:gridCol w="3135715">
                  <a:extLst>
                    <a:ext uri="{9D8B030D-6E8A-4147-A177-3AD203B41FA5}">
                      <a16:colId xmlns:a16="http://schemas.microsoft.com/office/drawing/2014/main" val="4057045452"/>
                    </a:ext>
                  </a:extLst>
                </a:gridCol>
              </a:tblGrid>
              <a:tr h="616177">
                <a:tc>
                  <a:txBody>
                    <a:bodyPr/>
                    <a:lstStyle/>
                    <a:p>
                      <a:r>
                        <a:rPr lang="en-US" sz="2400" dirty="0"/>
                        <a:t>Old</a:t>
                      </a:r>
                    </a:p>
                  </a:txBody>
                  <a:tcPr/>
                </a:tc>
                <a:tc>
                  <a:txBody>
                    <a:bodyPr/>
                    <a:lstStyle/>
                    <a:p>
                      <a:r>
                        <a:rPr lang="en-US" sz="2400" dirty="0"/>
                        <a:t>New</a:t>
                      </a:r>
                    </a:p>
                  </a:txBody>
                  <a:tcPr/>
                </a:tc>
                <a:tc>
                  <a:txBody>
                    <a:bodyPr/>
                    <a:lstStyle/>
                    <a:p>
                      <a:r>
                        <a:rPr lang="en-US" sz="2400" dirty="0"/>
                        <a:t>CAWD</a:t>
                      </a:r>
                    </a:p>
                  </a:txBody>
                  <a:tcPr/>
                </a:tc>
                <a:extLst>
                  <a:ext uri="{0D108BD9-81ED-4DB2-BD59-A6C34878D82A}">
                    <a16:rowId xmlns:a16="http://schemas.microsoft.com/office/drawing/2014/main" val="1279129122"/>
                  </a:ext>
                </a:extLst>
              </a:tr>
              <a:tr h="2430945">
                <a:tc>
                  <a:txBody>
                    <a:bodyPr/>
                    <a:lstStyle/>
                    <a:p>
                      <a:pPr marL="285750" indent="-285750">
                        <a:buFont typeface="Arial" panose="020B0604020202020204" pitchFamily="34" charset="0"/>
                        <a:buChar char="•"/>
                      </a:pPr>
                      <a:r>
                        <a:rPr lang="en-US" sz="1600" kern="1200" dirty="0">
                          <a:solidFill>
                            <a:schemeClr val="tx1"/>
                          </a:solidFill>
                          <a:effectLst/>
                          <a:latin typeface="+mn-lt"/>
                          <a:ea typeface="+mn-ea"/>
                          <a:cs typeface="+mn-cs"/>
                        </a:rPr>
                        <a:t>% of children and adolescents who engage in unstructured/unorganized active play at any intensity for more than 2 h/d. </a:t>
                      </a:r>
                      <a:endParaRPr lang="en-CA" sz="160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600" kern="1200" dirty="0">
                          <a:solidFill>
                            <a:schemeClr val="tx1"/>
                          </a:solidFill>
                          <a:effectLst/>
                          <a:latin typeface="+mn-lt"/>
                          <a:ea typeface="+mn-ea"/>
                          <a:cs typeface="+mn-cs"/>
                        </a:rPr>
                        <a:t>% of children and adolescents who report being outdoors for more than 2 h/d.</a:t>
                      </a:r>
                      <a:r>
                        <a:rPr lang="en-CA" sz="1600" dirty="0">
                          <a:effectLst/>
                        </a:rPr>
                        <a:t> </a:t>
                      </a:r>
                      <a:endParaRPr lang="en-CA" sz="16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marL="285750" indent="-285750">
                        <a:buFont typeface="Arial" panose="020B0604020202020204" pitchFamily="34" charset="0"/>
                        <a:buChar char="•"/>
                      </a:pPr>
                      <a:r>
                        <a:rPr lang="en-US" sz="1600" kern="1200" dirty="0">
                          <a:solidFill>
                            <a:schemeClr val="tx1"/>
                          </a:solidFill>
                          <a:effectLst/>
                          <a:latin typeface="+mn-lt"/>
                          <a:ea typeface="+mn-ea"/>
                          <a:cs typeface="+mn-cs"/>
                        </a:rPr>
                        <a:t>% of children and adolescents who engage in </a:t>
                      </a:r>
                      <a:r>
                        <a:rPr lang="en-US" sz="1600" b="1" kern="1200" dirty="0">
                          <a:solidFill>
                            <a:schemeClr val="tx1"/>
                          </a:solidFill>
                          <a:effectLst/>
                          <a:latin typeface="+mn-lt"/>
                          <a:ea typeface="+mn-ea"/>
                          <a:cs typeface="+mn-cs"/>
                        </a:rPr>
                        <a:t>indoor or outdoor </a:t>
                      </a:r>
                      <a:r>
                        <a:rPr lang="en-US" sz="1600" kern="1200" dirty="0">
                          <a:solidFill>
                            <a:schemeClr val="tx1"/>
                          </a:solidFill>
                          <a:effectLst/>
                          <a:latin typeface="+mn-lt"/>
                          <a:ea typeface="+mn-ea"/>
                          <a:cs typeface="+mn-cs"/>
                        </a:rPr>
                        <a:t>unstructured/unorganized active play at any intensity for more than 2 h/d. </a:t>
                      </a:r>
                      <a:endParaRPr lang="en-CA" sz="160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600" kern="1200" dirty="0">
                          <a:solidFill>
                            <a:schemeClr val="tx1"/>
                          </a:solidFill>
                          <a:effectLst/>
                          <a:latin typeface="+mn-lt"/>
                          <a:ea typeface="+mn-ea"/>
                          <a:cs typeface="+mn-cs"/>
                        </a:rPr>
                        <a:t>% of children and adolescents who report being outdoors for more than 2 h/d.</a:t>
                      </a:r>
                      <a:r>
                        <a:rPr lang="en-CA" sz="1600" dirty="0">
                          <a:effectLst/>
                        </a:rPr>
                        <a:t> </a:t>
                      </a:r>
                      <a:endParaRPr lang="en-CA" sz="16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a:lnSpc>
                          <a:spcPct val="116000"/>
                        </a:lnSpc>
                        <a:spcAft>
                          <a:spcPts val="800"/>
                        </a:spcAft>
                        <a:buNone/>
                      </a:pPr>
                      <a:r>
                        <a:rPr lang="en-US" sz="1600" dirty="0">
                          <a:effectLst/>
                          <a:latin typeface="Aptos" panose="020B0004020202020204" pitchFamily="34" charset="0"/>
                          <a:ea typeface="Times New Roman" panose="02020603050405020304" pitchFamily="18" charset="0"/>
                          <a:cs typeface="Times New Roman" panose="02020603050405020304" pitchFamily="18" charset="0"/>
                        </a:rPr>
                        <a:t>Same benchmarks for children and adolescents with disabilities or chronic conditions.</a:t>
                      </a:r>
                      <a:endParaRPr lang="en-CA" sz="16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128910157"/>
                  </a:ext>
                </a:extLst>
              </a:tr>
            </a:tbl>
          </a:graphicData>
        </a:graphic>
      </p:graphicFrame>
    </p:spTree>
    <p:extLst>
      <p:ext uri="{BB962C8B-B14F-4D97-AF65-F5344CB8AC3E}">
        <p14:creationId xmlns:p14="http://schemas.microsoft.com/office/powerpoint/2010/main" val="352144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465CE-CD82-0ECF-15BD-767707CE491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612096B-0901-1815-952C-9949D7837191}"/>
              </a:ext>
            </a:extLst>
          </p:cNvPr>
          <p:cNvSpPr>
            <a:spLocks noGrp="1"/>
          </p:cNvSpPr>
          <p:nvPr>
            <p:ph type="title"/>
          </p:nvPr>
        </p:nvSpPr>
        <p:spPr/>
        <p:txBody>
          <a:bodyPr/>
          <a:lstStyle/>
          <a:p>
            <a:r>
              <a:rPr lang="en-CA" dirty="0"/>
              <a:t>Active Transportation</a:t>
            </a:r>
            <a:endParaRPr lang="en-CA" strike="sngStrike" dirty="0"/>
          </a:p>
        </p:txBody>
      </p:sp>
      <p:sp>
        <p:nvSpPr>
          <p:cNvPr id="9" name="Slide Number Placeholder 8">
            <a:extLst>
              <a:ext uri="{FF2B5EF4-FFF2-40B4-BE49-F238E27FC236}">
                <a16:creationId xmlns:a16="http://schemas.microsoft.com/office/drawing/2014/main" id="{A11B7962-83D6-9127-B335-C61986885F26}"/>
              </a:ext>
            </a:extLst>
          </p:cNvPr>
          <p:cNvSpPr>
            <a:spLocks noGrp="1"/>
          </p:cNvSpPr>
          <p:nvPr>
            <p:ph type="sldNum" sz="quarter" idx="12"/>
          </p:nvPr>
        </p:nvSpPr>
        <p:spPr/>
        <p:txBody>
          <a:bodyPr/>
          <a:lstStyle/>
          <a:p>
            <a:fld id="{4914A248-E922-43B9-BA40-8EF25FD61E09}" type="slidenum">
              <a:rPr lang="en-CA" smtClean="0"/>
              <a:t>25</a:t>
            </a:fld>
            <a:endParaRPr lang="en-CA"/>
          </a:p>
        </p:txBody>
      </p:sp>
      <p:cxnSp>
        <p:nvCxnSpPr>
          <p:cNvPr id="10" name="Straight Connector 9">
            <a:extLst>
              <a:ext uri="{FF2B5EF4-FFF2-40B4-BE49-F238E27FC236}">
                <a16:creationId xmlns:a16="http://schemas.microsoft.com/office/drawing/2014/main" id="{870C3C05-34E2-4A87-263B-57069CED6AEC}"/>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38A1E080-65A1-D637-1A01-77E6755BA963}"/>
              </a:ext>
            </a:extLst>
          </p:cNvPr>
          <p:cNvSpPr txBox="1"/>
          <p:nvPr/>
        </p:nvSpPr>
        <p:spPr>
          <a:xfrm>
            <a:off x="838200" y="1591631"/>
            <a:ext cx="2569464" cy="523220"/>
          </a:xfrm>
          <a:prstGeom prst="rect">
            <a:avLst/>
          </a:prstGeom>
          <a:noFill/>
        </p:spPr>
        <p:txBody>
          <a:bodyPr wrap="square" rtlCol="0">
            <a:spAutoFit/>
          </a:bodyPr>
          <a:lstStyle/>
          <a:p>
            <a:r>
              <a:rPr lang="en-US" sz="2800" b="1" dirty="0"/>
              <a:t>Definition</a:t>
            </a:r>
          </a:p>
        </p:txBody>
      </p:sp>
      <p:graphicFrame>
        <p:nvGraphicFramePr>
          <p:cNvPr id="4" name="Table 3">
            <a:extLst>
              <a:ext uri="{FF2B5EF4-FFF2-40B4-BE49-F238E27FC236}">
                <a16:creationId xmlns:a16="http://schemas.microsoft.com/office/drawing/2014/main" id="{FAF84C98-367F-02F9-2046-7C6D64DDF7CD}"/>
              </a:ext>
            </a:extLst>
          </p:cNvPr>
          <p:cNvGraphicFramePr>
            <a:graphicFrameLocks noGrp="1"/>
          </p:cNvGraphicFramePr>
          <p:nvPr>
            <p:extLst>
              <p:ext uri="{D42A27DB-BD31-4B8C-83A1-F6EECF244321}">
                <p14:modId xmlns:p14="http://schemas.microsoft.com/office/powerpoint/2010/main" val="3621667970"/>
              </p:ext>
            </p:extLst>
          </p:nvPr>
        </p:nvGraphicFramePr>
        <p:xfrm>
          <a:off x="914400" y="2293609"/>
          <a:ext cx="9407145" cy="3047122"/>
        </p:xfrm>
        <a:graphic>
          <a:graphicData uri="http://schemas.openxmlformats.org/drawingml/2006/table">
            <a:tbl>
              <a:tblPr firstRow="1" bandRow="1">
                <a:tableStyleId>{17292A2E-F333-43FB-9621-5CBBE7FDCDCB}</a:tableStyleId>
              </a:tblPr>
              <a:tblGrid>
                <a:gridCol w="3135715">
                  <a:extLst>
                    <a:ext uri="{9D8B030D-6E8A-4147-A177-3AD203B41FA5}">
                      <a16:colId xmlns:a16="http://schemas.microsoft.com/office/drawing/2014/main" val="1094988868"/>
                    </a:ext>
                  </a:extLst>
                </a:gridCol>
                <a:gridCol w="3135715">
                  <a:extLst>
                    <a:ext uri="{9D8B030D-6E8A-4147-A177-3AD203B41FA5}">
                      <a16:colId xmlns:a16="http://schemas.microsoft.com/office/drawing/2014/main" val="2486183296"/>
                    </a:ext>
                  </a:extLst>
                </a:gridCol>
                <a:gridCol w="3135715">
                  <a:extLst>
                    <a:ext uri="{9D8B030D-6E8A-4147-A177-3AD203B41FA5}">
                      <a16:colId xmlns:a16="http://schemas.microsoft.com/office/drawing/2014/main" val="4057045452"/>
                    </a:ext>
                  </a:extLst>
                </a:gridCol>
              </a:tblGrid>
              <a:tr h="616177">
                <a:tc>
                  <a:txBody>
                    <a:bodyPr/>
                    <a:lstStyle/>
                    <a:p>
                      <a:r>
                        <a:rPr lang="en-US" sz="2400" dirty="0"/>
                        <a:t>Old</a:t>
                      </a:r>
                    </a:p>
                  </a:txBody>
                  <a:tcPr/>
                </a:tc>
                <a:tc>
                  <a:txBody>
                    <a:bodyPr/>
                    <a:lstStyle/>
                    <a:p>
                      <a:r>
                        <a:rPr lang="en-US" sz="2400" dirty="0"/>
                        <a:t>New</a:t>
                      </a:r>
                    </a:p>
                  </a:txBody>
                  <a:tcPr/>
                </a:tc>
                <a:tc>
                  <a:txBody>
                    <a:bodyPr/>
                    <a:lstStyle/>
                    <a:p>
                      <a:r>
                        <a:rPr lang="en-US" sz="2400" dirty="0"/>
                        <a:t>CAWD</a:t>
                      </a:r>
                    </a:p>
                  </a:txBody>
                  <a:tcPr/>
                </a:tc>
                <a:extLst>
                  <a:ext uri="{0D108BD9-81ED-4DB2-BD59-A6C34878D82A}">
                    <a16:rowId xmlns:a16="http://schemas.microsoft.com/office/drawing/2014/main" val="1279129122"/>
                  </a:ext>
                </a:extLst>
              </a:tr>
              <a:tr h="2430945">
                <a:tc>
                  <a:txBody>
                    <a:bodyPr/>
                    <a:lstStyle/>
                    <a:p>
                      <a:pPr marL="0" indent="0">
                        <a:buFont typeface="Arial" panose="020B0604020202020204" pitchFamily="34" charset="0"/>
                        <a:buNone/>
                      </a:pPr>
                      <a:r>
                        <a:rPr lang="en-US" sz="1800" kern="1200" dirty="0">
                          <a:solidFill>
                            <a:schemeClr val="tx1"/>
                          </a:solidFill>
                          <a:effectLst/>
                          <a:latin typeface="+mn-lt"/>
                          <a:ea typeface="+mn-ea"/>
                          <a:cs typeface="+mn-cs"/>
                        </a:rPr>
                        <a:t>Active transportation refers to any form of human-powered transportation— walking, cycling, using a wheelchair, in-line skating, or skateboarding.</a:t>
                      </a:r>
                      <a:r>
                        <a:rPr lang="en-CA" sz="1600" dirty="0">
                          <a:effectLst/>
                        </a:rPr>
                        <a:t> </a:t>
                      </a:r>
                      <a:endParaRPr lang="en-CA" sz="16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marL="0" indent="0">
                        <a:buFont typeface="Arial" panose="020B0604020202020204" pitchFamily="34" charset="0"/>
                        <a:buNone/>
                      </a:pPr>
                      <a:r>
                        <a:rPr lang="en-US" sz="1800" kern="1200" dirty="0">
                          <a:solidFill>
                            <a:schemeClr val="tx1"/>
                          </a:solidFill>
                          <a:effectLst/>
                          <a:latin typeface="+mn-lt"/>
                          <a:ea typeface="+mn-ea"/>
                          <a:cs typeface="+mn-cs"/>
                        </a:rPr>
                        <a:t>Active transportation refers to any form of human-powered transportation (e.g., walking, cycling, using a wheelchair, in-line skating, skateboarding, </a:t>
                      </a:r>
                      <a:r>
                        <a:rPr lang="en-US" sz="1800" b="1" kern="1200" dirty="0">
                          <a:solidFill>
                            <a:schemeClr val="tx1"/>
                          </a:solidFill>
                          <a:effectLst/>
                          <a:latin typeface="+mn-lt"/>
                          <a:ea typeface="+mn-ea"/>
                          <a:cs typeface="+mn-cs"/>
                        </a:rPr>
                        <a:t>scootering, kayaking, cross-country skiing).</a:t>
                      </a:r>
                      <a:r>
                        <a:rPr lang="en-CA" sz="1600" b="1" dirty="0">
                          <a:effectLst/>
                        </a:rPr>
                        <a:t> </a:t>
                      </a:r>
                      <a:endParaRPr lang="en-CA" sz="1600" b="1"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a:lnSpc>
                          <a:spcPct val="116000"/>
                        </a:lnSpc>
                        <a:spcAft>
                          <a:spcPts val="800"/>
                        </a:spcAft>
                        <a:buNone/>
                      </a:pPr>
                      <a:r>
                        <a:rPr lang="en-US" sz="1600" dirty="0">
                          <a:effectLst/>
                          <a:latin typeface="Aptos" panose="020B0004020202020204" pitchFamily="34" charset="0"/>
                          <a:ea typeface="Times New Roman" panose="02020603050405020304" pitchFamily="18" charset="0"/>
                          <a:cs typeface="Times New Roman" panose="02020603050405020304" pitchFamily="18" charset="0"/>
                        </a:rPr>
                        <a:t>Same definition for children and adolescents with disabilities or chronic conditions.</a:t>
                      </a:r>
                      <a:endParaRPr lang="en-CA" sz="16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128910157"/>
                  </a:ext>
                </a:extLst>
              </a:tr>
            </a:tbl>
          </a:graphicData>
        </a:graphic>
      </p:graphicFrame>
    </p:spTree>
    <p:extLst>
      <p:ext uri="{BB962C8B-B14F-4D97-AF65-F5344CB8AC3E}">
        <p14:creationId xmlns:p14="http://schemas.microsoft.com/office/powerpoint/2010/main" val="2432385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EFE53-E112-6567-3ED2-B6B38EDE41C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0C233C1-5901-8627-5397-979AB4848593}"/>
              </a:ext>
            </a:extLst>
          </p:cNvPr>
          <p:cNvSpPr>
            <a:spLocks noGrp="1"/>
          </p:cNvSpPr>
          <p:nvPr>
            <p:ph type="title"/>
          </p:nvPr>
        </p:nvSpPr>
        <p:spPr/>
        <p:txBody>
          <a:bodyPr/>
          <a:lstStyle/>
          <a:p>
            <a:r>
              <a:rPr lang="en-CA" dirty="0"/>
              <a:t>Active Transportation</a:t>
            </a:r>
            <a:endParaRPr lang="en-CA" strike="sngStrike" dirty="0"/>
          </a:p>
        </p:txBody>
      </p:sp>
      <p:sp>
        <p:nvSpPr>
          <p:cNvPr id="9" name="Slide Number Placeholder 8">
            <a:extLst>
              <a:ext uri="{FF2B5EF4-FFF2-40B4-BE49-F238E27FC236}">
                <a16:creationId xmlns:a16="http://schemas.microsoft.com/office/drawing/2014/main" id="{77FF146D-CBB9-AA59-E45F-9FD6C3440A7C}"/>
              </a:ext>
            </a:extLst>
          </p:cNvPr>
          <p:cNvSpPr>
            <a:spLocks noGrp="1"/>
          </p:cNvSpPr>
          <p:nvPr>
            <p:ph type="sldNum" sz="quarter" idx="12"/>
          </p:nvPr>
        </p:nvSpPr>
        <p:spPr/>
        <p:txBody>
          <a:bodyPr/>
          <a:lstStyle/>
          <a:p>
            <a:fld id="{4914A248-E922-43B9-BA40-8EF25FD61E09}" type="slidenum">
              <a:rPr lang="en-CA" smtClean="0"/>
              <a:t>26</a:t>
            </a:fld>
            <a:endParaRPr lang="en-CA"/>
          </a:p>
        </p:txBody>
      </p:sp>
      <p:cxnSp>
        <p:nvCxnSpPr>
          <p:cNvPr id="10" name="Straight Connector 9">
            <a:extLst>
              <a:ext uri="{FF2B5EF4-FFF2-40B4-BE49-F238E27FC236}">
                <a16:creationId xmlns:a16="http://schemas.microsoft.com/office/drawing/2014/main" id="{37E380DA-F120-5272-7C06-CBC164D20B4E}"/>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9B50B148-A763-99F6-655B-001D2A7FBF2B}"/>
              </a:ext>
            </a:extLst>
          </p:cNvPr>
          <p:cNvSpPr txBox="1"/>
          <p:nvPr/>
        </p:nvSpPr>
        <p:spPr>
          <a:xfrm>
            <a:off x="838200" y="1591631"/>
            <a:ext cx="2569464" cy="523220"/>
          </a:xfrm>
          <a:prstGeom prst="rect">
            <a:avLst/>
          </a:prstGeom>
          <a:noFill/>
        </p:spPr>
        <p:txBody>
          <a:bodyPr wrap="square" rtlCol="0">
            <a:spAutoFit/>
          </a:bodyPr>
          <a:lstStyle/>
          <a:p>
            <a:r>
              <a:rPr lang="en-US" sz="2800" b="1" dirty="0"/>
              <a:t>Benchmark</a:t>
            </a:r>
          </a:p>
        </p:txBody>
      </p:sp>
      <p:graphicFrame>
        <p:nvGraphicFramePr>
          <p:cNvPr id="4" name="Table 3">
            <a:extLst>
              <a:ext uri="{FF2B5EF4-FFF2-40B4-BE49-F238E27FC236}">
                <a16:creationId xmlns:a16="http://schemas.microsoft.com/office/drawing/2014/main" id="{E403F3E8-EEBC-3499-079A-7E407ED05FFE}"/>
              </a:ext>
            </a:extLst>
          </p:cNvPr>
          <p:cNvGraphicFramePr>
            <a:graphicFrameLocks noGrp="1"/>
          </p:cNvGraphicFramePr>
          <p:nvPr>
            <p:extLst>
              <p:ext uri="{D42A27DB-BD31-4B8C-83A1-F6EECF244321}">
                <p14:modId xmlns:p14="http://schemas.microsoft.com/office/powerpoint/2010/main" val="1615013312"/>
              </p:ext>
            </p:extLst>
          </p:nvPr>
        </p:nvGraphicFramePr>
        <p:xfrm>
          <a:off x="2960285" y="2387613"/>
          <a:ext cx="6271430" cy="3047122"/>
        </p:xfrm>
        <a:graphic>
          <a:graphicData uri="http://schemas.openxmlformats.org/drawingml/2006/table">
            <a:tbl>
              <a:tblPr firstRow="1" bandRow="1">
                <a:tableStyleId>{17292A2E-F333-43FB-9621-5CBBE7FDCDCB}</a:tableStyleId>
              </a:tblPr>
              <a:tblGrid>
                <a:gridCol w="3135715">
                  <a:extLst>
                    <a:ext uri="{9D8B030D-6E8A-4147-A177-3AD203B41FA5}">
                      <a16:colId xmlns:a16="http://schemas.microsoft.com/office/drawing/2014/main" val="1094988868"/>
                    </a:ext>
                  </a:extLst>
                </a:gridCol>
                <a:gridCol w="3135715">
                  <a:extLst>
                    <a:ext uri="{9D8B030D-6E8A-4147-A177-3AD203B41FA5}">
                      <a16:colId xmlns:a16="http://schemas.microsoft.com/office/drawing/2014/main" val="4057045452"/>
                    </a:ext>
                  </a:extLst>
                </a:gridCol>
              </a:tblGrid>
              <a:tr h="616177">
                <a:tc>
                  <a:txBody>
                    <a:bodyPr/>
                    <a:lstStyle/>
                    <a:p>
                      <a:r>
                        <a:rPr lang="en-US" sz="2400" dirty="0"/>
                        <a:t>No changes</a:t>
                      </a:r>
                    </a:p>
                  </a:txBody>
                  <a:tcPr/>
                </a:tc>
                <a:tc>
                  <a:txBody>
                    <a:bodyPr/>
                    <a:lstStyle/>
                    <a:p>
                      <a:r>
                        <a:rPr lang="en-US" sz="2400" dirty="0"/>
                        <a:t>CAWD</a:t>
                      </a:r>
                    </a:p>
                  </a:txBody>
                  <a:tcPr/>
                </a:tc>
                <a:extLst>
                  <a:ext uri="{0D108BD9-81ED-4DB2-BD59-A6C34878D82A}">
                    <a16:rowId xmlns:a16="http://schemas.microsoft.com/office/drawing/2014/main" val="1279129122"/>
                  </a:ext>
                </a:extLst>
              </a:tr>
              <a:tr h="2430945">
                <a:tc>
                  <a:txBody>
                    <a:bodyPr/>
                    <a:lstStyle/>
                    <a:p>
                      <a:pPr>
                        <a:lnSpc>
                          <a:spcPct val="116000"/>
                        </a:lnSpc>
                        <a:spcAft>
                          <a:spcPts val="800"/>
                        </a:spcAft>
                        <a:buNone/>
                      </a:pPr>
                      <a:r>
                        <a:rPr lang="en-US" sz="1600" dirty="0">
                          <a:effectLst/>
                          <a:latin typeface="Aptos" panose="020B0004020202020204" pitchFamily="34" charset="0"/>
                          <a:ea typeface="Times New Roman" panose="02020603050405020304" pitchFamily="18" charset="0"/>
                          <a:cs typeface="Times New Roman" panose="02020603050405020304" pitchFamily="18" charset="0"/>
                        </a:rPr>
                        <a:t>% of children and adolescents who use active transportation to get to and from places (</a:t>
                      </a:r>
                      <a:r>
                        <a:rPr lang="en-US" sz="1600" dirty="0" err="1">
                          <a:effectLst/>
                          <a:latin typeface="Aptos" panose="020B0004020202020204" pitchFamily="34" charset="0"/>
                          <a:ea typeface="Times New Roman" panose="02020603050405020304" pitchFamily="18" charset="0"/>
                          <a:cs typeface="Times New Roman" panose="02020603050405020304" pitchFamily="18" charset="0"/>
                        </a:rPr>
                        <a:t>eg</a:t>
                      </a:r>
                      <a:r>
                        <a:rPr lang="en-US" sz="1600" dirty="0">
                          <a:effectLst/>
                          <a:latin typeface="Aptos" panose="020B0004020202020204" pitchFamily="34" charset="0"/>
                          <a:ea typeface="Times New Roman" panose="02020603050405020304" pitchFamily="18" charset="0"/>
                          <a:cs typeface="Times New Roman" panose="02020603050405020304" pitchFamily="18" charset="0"/>
                        </a:rPr>
                        <a:t>, school, park, mall, friend’s house).</a:t>
                      </a:r>
                      <a:endParaRPr lang="en-CA" sz="16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a:lnSpc>
                          <a:spcPct val="116000"/>
                        </a:lnSpc>
                        <a:spcAft>
                          <a:spcPts val="800"/>
                        </a:spcAft>
                        <a:buNone/>
                      </a:pPr>
                      <a:r>
                        <a:rPr lang="en-US" sz="1600" dirty="0">
                          <a:effectLst/>
                          <a:latin typeface="Aptos" panose="020B0004020202020204" pitchFamily="34" charset="0"/>
                          <a:ea typeface="Times New Roman" panose="02020603050405020304" pitchFamily="18" charset="0"/>
                          <a:cs typeface="Times New Roman" panose="02020603050405020304" pitchFamily="18" charset="0"/>
                        </a:rPr>
                        <a:t>Same benchmark for children and adolescents with disabilities or chronic conditions.</a:t>
                      </a:r>
                      <a:endParaRPr lang="en-CA" sz="16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128910157"/>
                  </a:ext>
                </a:extLst>
              </a:tr>
            </a:tbl>
          </a:graphicData>
        </a:graphic>
      </p:graphicFrame>
    </p:spTree>
    <p:extLst>
      <p:ext uri="{BB962C8B-B14F-4D97-AF65-F5344CB8AC3E}">
        <p14:creationId xmlns:p14="http://schemas.microsoft.com/office/powerpoint/2010/main" val="2081605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78829-0D65-445A-1F85-07E28DCFF81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C9E0DC4-4758-438E-89FF-7A2AA1E345E5}"/>
              </a:ext>
            </a:extLst>
          </p:cNvPr>
          <p:cNvSpPr>
            <a:spLocks noGrp="1"/>
          </p:cNvSpPr>
          <p:nvPr>
            <p:ph type="title"/>
          </p:nvPr>
        </p:nvSpPr>
        <p:spPr/>
        <p:txBody>
          <a:bodyPr/>
          <a:lstStyle/>
          <a:p>
            <a:r>
              <a:rPr lang="en-CA" dirty="0"/>
              <a:t>Sedentary Behaviour</a:t>
            </a:r>
          </a:p>
        </p:txBody>
      </p:sp>
      <p:sp>
        <p:nvSpPr>
          <p:cNvPr id="9" name="Slide Number Placeholder 8">
            <a:extLst>
              <a:ext uri="{FF2B5EF4-FFF2-40B4-BE49-F238E27FC236}">
                <a16:creationId xmlns:a16="http://schemas.microsoft.com/office/drawing/2014/main" id="{2CE035E1-5E75-C9B2-A6F7-13F11EB42EE7}"/>
              </a:ext>
            </a:extLst>
          </p:cNvPr>
          <p:cNvSpPr>
            <a:spLocks noGrp="1"/>
          </p:cNvSpPr>
          <p:nvPr>
            <p:ph type="sldNum" sz="quarter" idx="12"/>
          </p:nvPr>
        </p:nvSpPr>
        <p:spPr/>
        <p:txBody>
          <a:bodyPr/>
          <a:lstStyle/>
          <a:p>
            <a:fld id="{4914A248-E922-43B9-BA40-8EF25FD61E09}" type="slidenum">
              <a:rPr lang="en-CA" smtClean="0"/>
              <a:t>27</a:t>
            </a:fld>
            <a:endParaRPr lang="en-CA"/>
          </a:p>
        </p:txBody>
      </p:sp>
      <p:cxnSp>
        <p:nvCxnSpPr>
          <p:cNvPr id="10" name="Straight Connector 9">
            <a:extLst>
              <a:ext uri="{FF2B5EF4-FFF2-40B4-BE49-F238E27FC236}">
                <a16:creationId xmlns:a16="http://schemas.microsoft.com/office/drawing/2014/main" id="{16251E7F-8049-100E-4BAF-DCAEF695DEF4}"/>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A8A4AC83-AA4F-AF30-3DD1-CC8EFEED7E19}"/>
              </a:ext>
            </a:extLst>
          </p:cNvPr>
          <p:cNvSpPr txBox="1"/>
          <p:nvPr/>
        </p:nvSpPr>
        <p:spPr>
          <a:xfrm>
            <a:off x="838200" y="1591631"/>
            <a:ext cx="2569464" cy="523220"/>
          </a:xfrm>
          <a:prstGeom prst="rect">
            <a:avLst/>
          </a:prstGeom>
          <a:noFill/>
        </p:spPr>
        <p:txBody>
          <a:bodyPr wrap="square" rtlCol="0">
            <a:spAutoFit/>
          </a:bodyPr>
          <a:lstStyle/>
          <a:p>
            <a:r>
              <a:rPr lang="en-US" sz="2800" b="1" dirty="0"/>
              <a:t>Definition</a:t>
            </a:r>
          </a:p>
        </p:txBody>
      </p:sp>
      <p:graphicFrame>
        <p:nvGraphicFramePr>
          <p:cNvPr id="4" name="Table 3">
            <a:extLst>
              <a:ext uri="{FF2B5EF4-FFF2-40B4-BE49-F238E27FC236}">
                <a16:creationId xmlns:a16="http://schemas.microsoft.com/office/drawing/2014/main" id="{E838B325-7719-5EF9-8E2B-D4895F5BF4CD}"/>
              </a:ext>
            </a:extLst>
          </p:cNvPr>
          <p:cNvGraphicFramePr>
            <a:graphicFrameLocks noGrp="1"/>
          </p:cNvGraphicFramePr>
          <p:nvPr>
            <p:extLst>
              <p:ext uri="{D42A27DB-BD31-4B8C-83A1-F6EECF244321}">
                <p14:modId xmlns:p14="http://schemas.microsoft.com/office/powerpoint/2010/main" val="3016819577"/>
              </p:ext>
            </p:extLst>
          </p:nvPr>
        </p:nvGraphicFramePr>
        <p:xfrm>
          <a:off x="914400" y="2293609"/>
          <a:ext cx="9407145" cy="4029937"/>
        </p:xfrm>
        <a:graphic>
          <a:graphicData uri="http://schemas.openxmlformats.org/drawingml/2006/table">
            <a:tbl>
              <a:tblPr firstRow="1" bandRow="1">
                <a:tableStyleId>{17292A2E-F333-43FB-9621-5CBBE7FDCDCB}</a:tableStyleId>
              </a:tblPr>
              <a:tblGrid>
                <a:gridCol w="3135715">
                  <a:extLst>
                    <a:ext uri="{9D8B030D-6E8A-4147-A177-3AD203B41FA5}">
                      <a16:colId xmlns:a16="http://schemas.microsoft.com/office/drawing/2014/main" val="1094988868"/>
                    </a:ext>
                  </a:extLst>
                </a:gridCol>
                <a:gridCol w="3135715">
                  <a:extLst>
                    <a:ext uri="{9D8B030D-6E8A-4147-A177-3AD203B41FA5}">
                      <a16:colId xmlns:a16="http://schemas.microsoft.com/office/drawing/2014/main" val="2486183296"/>
                    </a:ext>
                  </a:extLst>
                </a:gridCol>
                <a:gridCol w="3135715">
                  <a:extLst>
                    <a:ext uri="{9D8B030D-6E8A-4147-A177-3AD203B41FA5}">
                      <a16:colId xmlns:a16="http://schemas.microsoft.com/office/drawing/2014/main" val="4057045452"/>
                    </a:ext>
                  </a:extLst>
                </a:gridCol>
              </a:tblGrid>
              <a:tr h="616177">
                <a:tc>
                  <a:txBody>
                    <a:bodyPr/>
                    <a:lstStyle/>
                    <a:p>
                      <a:r>
                        <a:rPr lang="en-US" sz="2400" dirty="0"/>
                        <a:t>Old</a:t>
                      </a:r>
                    </a:p>
                  </a:txBody>
                  <a:tcPr/>
                </a:tc>
                <a:tc>
                  <a:txBody>
                    <a:bodyPr/>
                    <a:lstStyle/>
                    <a:p>
                      <a:r>
                        <a:rPr lang="en-US" sz="2400" dirty="0"/>
                        <a:t>New</a:t>
                      </a:r>
                    </a:p>
                  </a:txBody>
                  <a:tcPr/>
                </a:tc>
                <a:tc>
                  <a:txBody>
                    <a:bodyPr/>
                    <a:lstStyle/>
                    <a:p>
                      <a:r>
                        <a:rPr lang="en-US" sz="2400" dirty="0"/>
                        <a:t>CAWD</a:t>
                      </a:r>
                    </a:p>
                  </a:txBody>
                  <a:tcPr/>
                </a:tc>
                <a:extLst>
                  <a:ext uri="{0D108BD9-81ED-4DB2-BD59-A6C34878D82A}">
                    <a16:rowId xmlns:a16="http://schemas.microsoft.com/office/drawing/2014/main" val="1279129122"/>
                  </a:ext>
                </a:extLst>
              </a:tr>
              <a:tr h="2430945">
                <a:tc>
                  <a:txBody>
                    <a:bodyPr/>
                    <a:lstStyle/>
                    <a:p>
                      <a:pPr>
                        <a:lnSpc>
                          <a:spcPct val="116000"/>
                        </a:lnSpc>
                        <a:spcAft>
                          <a:spcPts val="800"/>
                        </a:spcAft>
                        <a:buNone/>
                      </a:pPr>
                      <a:r>
                        <a:rPr lang="en-US" sz="1600" kern="1200" dirty="0">
                          <a:solidFill>
                            <a:schemeClr val="tx1"/>
                          </a:solidFill>
                          <a:effectLst/>
                          <a:latin typeface="+mn-lt"/>
                          <a:ea typeface="+mn-ea"/>
                          <a:cs typeface="+mn-cs"/>
                        </a:rPr>
                        <a:t>Any waking </a:t>
                      </a:r>
                      <a:r>
                        <a:rPr lang="en-US" sz="1600" kern="1200" dirty="0" err="1">
                          <a:solidFill>
                            <a:schemeClr val="tx1"/>
                          </a:solidFill>
                          <a:effectLst/>
                          <a:latin typeface="+mn-lt"/>
                          <a:ea typeface="+mn-ea"/>
                          <a:cs typeface="+mn-cs"/>
                        </a:rPr>
                        <a:t>behaviour</a:t>
                      </a:r>
                      <a:r>
                        <a:rPr lang="en-US" sz="1600" kern="1200" dirty="0">
                          <a:solidFill>
                            <a:schemeClr val="tx1"/>
                          </a:solidFill>
                          <a:effectLst/>
                          <a:latin typeface="+mn-lt"/>
                          <a:ea typeface="+mn-ea"/>
                          <a:cs typeface="+mn-cs"/>
                        </a:rPr>
                        <a:t> characterized by an energy expenditure ≤1.5 metabolic equivalents, while in a sitting, reclining, or lying posture.</a:t>
                      </a:r>
                      <a:r>
                        <a:rPr lang="en-CA" sz="1600" dirty="0">
                          <a:effectLst/>
                        </a:rPr>
                        <a:t> </a:t>
                      </a:r>
                      <a:endParaRPr lang="en-CA" sz="16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r>
                        <a:rPr lang="en-US" sz="1600" b="1" kern="1200" dirty="0">
                          <a:solidFill>
                            <a:schemeClr val="tx1"/>
                          </a:solidFill>
                          <a:effectLst/>
                          <a:latin typeface="+mn-lt"/>
                          <a:ea typeface="+mn-ea"/>
                          <a:cs typeface="+mn-cs"/>
                        </a:rPr>
                        <a:t>Sedentary </a:t>
                      </a:r>
                      <a:r>
                        <a:rPr lang="en-US" sz="1600" b="1" kern="1200" dirty="0" err="1">
                          <a:solidFill>
                            <a:schemeClr val="tx1"/>
                          </a:solidFill>
                          <a:effectLst/>
                          <a:latin typeface="+mn-lt"/>
                          <a:ea typeface="+mn-ea"/>
                          <a:cs typeface="+mn-cs"/>
                        </a:rPr>
                        <a:t>behaviour</a:t>
                      </a:r>
                      <a:r>
                        <a:rPr lang="en-US" sz="1600" b="1" kern="120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is any waking </a:t>
                      </a:r>
                      <a:r>
                        <a:rPr lang="en-US" sz="1600" kern="1200" dirty="0" err="1">
                          <a:solidFill>
                            <a:schemeClr val="tx1"/>
                          </a:solidFill>
                          <a:effectLst/>
                          <a:latin typeface="+mn-lt"/>
                          <a:ea typeface="+mn-ea"/>
                          <a:cs typeface="+mn-cs"/>
                        </a:rPr>
                        <a:t>behaviour</a:t>
                      </a:r>
                      <a:r>
                        <a:rPr lang="en-US" sz="1600" kern="1200" dirty="0">
                          <a:solidFill>
                            <a:schemeClr val="tx1"/>
                          </a:solidFill>
                          <a:effectLst/>
                          <a:latin typeface="+mn-lt"/>
                          <a:ea typeface="+mn-ea"/>
                          <a:cs typeface="+mn-cs"/>
                        </a:rPr>
                        <a:t> characterized by an energy expenditure ≤1.5 metabolic equivalents, while in a sitting, reclining, or lying posture. </a:t>
                      </a:r>
                      <a:endParaRPr lang="en-CA"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Due to the lack of official time limits for non-screen-related sedentary behavior, this indicator is evaluated using a proxy measure: recreational screen time. </a:t>
                      </a:r>
                      <a:r>
                        <a:rPr lang="en-US" sz="1600" b="1" kern="1200" dirty="0">
                          <a:solidFill>
                            <a:schemeClr val="tx1"/>
                          </a:solidFill>
                          <a:effectLst/>
                          <a:latin typeface="+mn-lt"/>
                          <a:ea typeface="+mn-ea"/>
                          <a:cs typeface="+mn-cs"/>
                        </a:rPr>
                        <a:t>Recreational screen time </a:t>
                      </a:r>
                      <a:r>
                        <a:rPr lang="en-US" sz="1600" kern="1200" dirty="0">
                          <a:solidFill>
                            <a:schemeClr val="tx1"/>
                          </a:solidFill>
                          <a:effectLst/>
                          <a:latin typeface="+mn-lt"/>
                          <a:ea typeface="+mn-ea"/>
                          <a:cs typeface="+mn-cs"/>
                        </a:rPr>
                        <a:t>is defined as time spent on screen behaviors that are not related to school or work. </a:t>
                      </a:r>
                      <a:endParaRPr lang="en-CA" sz="16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a:lnSpc>
                          <a:spcPct val="116000"/>
                        </a:lnSpc>
                        <a:spcAft>
                          <a:spcPts val="800"/>
                        </a:spcAft>
                        <a:buNone/>
                      </a:pPr>
                      <a:r>
                        <a:rPr lang="en-US" sz="1600" dirty="0">
                          <a:effectLst/>
                          <a:latin typeface="Aptos" panose="020B0004020202020204" pitchFamily="34" charset="0"/>
                          <a:ea typeface="Times New Roman" panose="02020603050405020304" pitchFamily="18" charset="0"/>
                          <a:cs typeface="Times New Roman" panose="02020603050405020304" pitchFamily="18" charset="0"/>
                        </a:rPr>
                        <a:t>Same definition for children and adolescents with disabilities or chronic conditions.</a:t>
                      </a:r>
                      <a:endParaRPr lang="en-CA" sz="16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128910157"/>
                  </a:ext>
                </a:extLst>
              </a:tr>
            </a:tbl>
          </a:graphicData>
        </a:graphic>
      </p:graphicFrame>
    </p:spTree>
    <p:extLst>
      <p:ext uri="{BB962C8B-B14F-4D97-AF65-F5344CB8AC3E}">
        <p14:creationId xmlns:p14="http://schemas.microsoft.com/office/powerpoint/2010/main" val="610582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070A3-70FA-3187-4652-0DA4D918B6F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FE1D7D1-992B-913D-BCF3-1D799F5D764D}"/>
              </a:ext>
            </a:extLst>
          </p:cNvPr>
          <p:cNvSpPr>
            <a:spLocks noGrp="1"/>
          </p:cNvSpPr>
          <p:nvPr>
            <p:ph type="title"/>
          </p:nvPr>
        </p:nvSpPr>
        <p:spPr/>
        <p:txBody>
          <a:bodyPr/>
          <a:lstStyle/>
          <a:p>
            <a:r>
              <a:rPr lang="en-CA" dirty="0"/>
              <a:t>Sedentary Behaviour</a:t>
            </a:r>
          </a:p>
        </p:txBody>
      </p:sp>
      <p:sp>
        <p:nvSpPr>
          <p:cNvPr id="9" name="Slide Number Placeholder 8">
            <a:extLst>
              <a:ext uri="{FF2B5EF4-FFF2-40B4-BE49-F238E27FC236}">
                <a16:creationId xmlns:a16="http://schemas.microsoft.com/office/drawing/2014/main" id="{2E9B025E-0A29-333B-E398-10091E91A07D}"/>
              </a:ext>
            </a:extLst>
          </p:cNvPr>
          <p:cNvSpPr>
            <a:spLocks noGrp="1"/>
          </p:cNvSpPr>
          <p:nvPr>
            <p:ph type="sldNum" sz="quarter" idx="12"/>
          </p:nvPr>
        </p:nvSpPr>
        <p:spPr/>
        <p:txBody>
          <a:bodyPr/>
          <a:lstStyle/>
          <a:p>
            <a:fld id="{4914A248-E922-43B9-BA40-8EF25FD61E09}" type="slidenum">
              <a:rPr lang="en-CA" smtClean="0"/>
              <a:t>28</a:t>
            </a:fld>
            <a:endParaRPr lang="en-CA"/>
          </a:p>
        </p:txBody>
      </p:sp>
      <p:cxnSp>
        <p:nvCxnSpPr>
          <p:cNvPr id="10" name="Straight Connector 9">
            <a:extLst>
              <a:ext uri="{FF2B5EF4-FFF2-40B4-BE49-F238E27FC236}">
                <a16:creationId xmlns:a16="http://schemas.microsoft.com/office/drawing/2014/main" id="{FD816DC2-4CD2-292F-CBD0-7CB31652A159}"/>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80613FC0-9746-525B-CB12-EC2F3B588BD9}"/>
              </a:ext>
            </a:extLst>
          </p:cNvPr>
          <p:cNvSpPr txBox="1"/>
          <p:nvPr/>
        </p:nvSpPr>
        <p:spPr>
          <a:xfrm>
            <a:off x="838200" y="1591631"/>
            <a:ext cx="2569464" cy="523220"/>
          </a:xfrm>
          <a:prstGeom prst="rect">
            <a:avLst/>
          </a:prstGeom>
          <a:noFill/>
        </p:spPr>
        <p:txBody>
          <a:bodyPr wrap="square" rtlCol="0">
            <a:spAutoFit/>
          </a:bodyPr>
          <a:lstStyle/>
          <a:p>
            <a:r>
              <a:rPr lang="en-US" sz="2800" b="1" dirty="0"/>
              <a:t>Benchmark</a:t>
            </a:r>
          </a:p>
        </p:txBody>
      </p:sp>
      <p:graphicFrame>
        <p:nvGraphicFramePr>
          <p:cNvPr id="4" name="Table 3">
            <a:extLst>
              <a:ext uri="{FF2B5EF4-FFF2-40B4-BE49-F238E27FC236}">
                <a16:creationId xmlns:a16="http://schemas.microsoft.com/office/drawing/2014/main" id="{0725EF1F-AB42-708F-B8D3-421103232283}"/>
              </a:ext>
            </a:extLst>
          </p:cNvPr>
          <p:cNvGraphicFramePr>
            <a:graphicFrameLocks noGrp="1"/>
          </p:cNvGraphicFramePr>
          <p:nvPr>
            <p:extLst>
              <p:ext uri="{D42A27DB-BD31-4B8C-83A1-F6EECF244321}">
                <p14:modId xmlns:p14="http://schemas.microsoft.com/office/powerpoint/2010/main" val="3577547025"/>
              </p:ext>
            </p:extLst>
          </p:nvPr>
        </p:nvGraphicFramePr>
        <p:xfrm>
          <a:off x="914400" y="2293609"/>
          <a:ext cx="9407145" cy="3054577"/>
        </p:xfrm>
        <a:graphic>
          <a:graphicData uri="http://schemas.openxmlformats.org/drawingml/2006/table">
            <a:tbl>
              <a:tblPr firstRow="1" bandRow="1">
                <a:tableStyleId>{17292A2E-F333-43FB-9621-5CBBE7FDCDCB}</a:tableStyleId>
              </a:tblPr>
              <a:tblGrid>
                <a:gridCol w="3135715">
                  <a:extLst>
                    <a:ext uri="{9D8B030D-6E8A-4147-A177-3AD203B41FA5}">
                      <a16:colId xmlns:a16="http://schemas.microsoft.com/office/drawing/2014/main" val="1094988868"/>
                    </a:ext>
                  </a:extLst>
                </a:gridCol>
                <a:gridCol w="3135715">
                  <a:extLst>
                    <a:ext uri="{9D8B030D-6E8A-4147-A177-3AD203B41FA5}">
                      <a16:colId xmlns:a16="http://schemas.microsoft.com/office/drawing/2014/main" val="2486183296"/>
                    </a:ext>
                  </a:extLst>
                </a:gridCol>
                <a:gridCol w="3135715">
                  <a:extLst>
                    <a:ext uri="{9D8B030D-6E8A-4147-A177-3AD203B41FA5}">
                      <a16:colId xmlns:a16="http://schemas.microsoft.com/office/drawing/2014/main" val="4057045452"/>
                    </a:ext>
                  </a:extLst>
                </a:gridCol>
              </a:tblGrid>
              <a:tr h="616177">
                <a:tc>
                  <a:txBody>
                    <a:bodyPr/>
                    <a:lstStyle/>
                    <a:p>
                      <a:r>
                        <a:rPr lang="en-US" sz="2400" dirty="0"/>
                        <a:t>Old</a:t>
                      </a:r>
                    </a:p>
                  </a:txBody>
                  <a:tcPr/>
                </a:tc>
                <a:tc>
                  <a:txBody>
                    <a:bodyPr/>
                    <a:lstStyle/>
                    <a:p>
                      <a:r>
                        <a:rPr lang="en-US" sz="2400" dirty="0"/>
                        <a:t>New</a:t>
                      </a:r>
                    </a:p>
                  </a:txBody>
                  <a:tcPr/>
                </a:tc>
                <a:tc>
                  <a:txBody>
                    <a:bodyPr/>
                    <a:lstStyle/>
                    <a:p>
                      <a:r>
                        <a:rPr lang="en-US" sz="2400" dirty="0"/>
                        <a:t>CAWD</a:t>
                      </a:r>
                    </a:p>
                  </a:txBody>
                  <a:tcPr/>
                </a:tc>
                <a:extLst>
                  <a:ext uri="{0D108BD9-81ED-4DB2-BD59-A6C34878D82A}">
                    <a16:rowId xmlns:a16="http://schemas.microsoft.com/office/drawing/2014/main" val="1279129122"/>
                  </a:ext>
                </a:extLst>
              </a:tr>
              <a:tr h="2430945">
                <a:tc>
                  <a:txBody>
                    <a:bodyPr/>
                    <a:lstStyle/>
                    <a:p>
                      <a:r>
                        <a:rPr lang="en-US" sz="1600" kern="1200" dirty="0">
                          <a:solidFill>
                            <a:schemeClr val="tx1"/>
                          </a:solidFill>
                          <a:effectLst/>
                          <a:latin typeface="+mn-lt"/>
                          <a:ea typeface="+mn-ea"/>
                          <a:cs typeface="+mn-cs"/>
                        </a:rPr>
                        <a:t>% of children and adolescents who meet the Canadian sedentary </a:t>
                      </a:r>
                      <a:r>
                        <a:rPr lang="en-US" sz="1600" kern="1200" dirty="0" err="1">
                          <a:solidFill>
                            <a:schemeClr val="tx1"/>
                          </a:solidFill>
                          <a:effectLst/>
                          <a:latin typeface="+mn-lt"/>
                          <a:ea typeface="+mn-ea"/>
                          <a:cs typeface="+mn-cs"/>
                        </a:rPr>
                        <a:t>behaviour</a:t>
                      </a:r>
                      <a:r>
                        <a:rPr lang="en-US" sz="1600" kern="1200" dirty="0">
                          <a:solidFill>
                            <a:schemeClr val="tx1"/>
                          </a:solidFill>
                          <a:effectLst/>
                          <a:latin typeface="+mn-lt"/>
                          <a:ea typeface="+mn-ea"/>
                          <a:cs typeface="+mn-cs"/>
                        </a:rPr>
                        <a:t> guidelines (5-17 y olds: no more than 2 h of recreational screen time per day). Note: The Guidelines currently provide a time limit recommendation for screen-related pursuits, but not for </a:t>
                      </a:r>
                      <a:r>
                        <a:rPr lang="en-US" sz="1600" kern="1200" dirty="0" err="1">
                          <a:solidFill>
                            <a:schemeClr val="tx1"/>
                          </a:solidFill>
                          <a:effectLst/>
                          <a:latin typeface="+mn-lt"/>
                          <a:ea typeface="+mn-ea"/>
                          <a:cs typeface="+mn-cs"/>
                        </a:rPr>
                        <a:t>nonscreen</a:t>
                      </a:r>
                      <a:r>
                        <a:rPr lang="en-US" sz="1600" kern="1200" dirty="0">
                          <a:solidFill>
                            <a:schemeClr val="tx1"/>
                          </a:solidFill>
                          <a:effectLst/>
                          <a:latin typeface="+mn-lt"/>
                          <a:ea typeface="+mn-ea"/>
                          <a:cs typeface="+mn-cs"/>
                        </a:rPr>
                        <a:t>-related pursuits.</a:t>
                      </a:r>
                      <a:endParaRPr lang="en-CA" sz="1600" kern="1200" dirty="0">
                        <a:solidFill>
                          <a:schemeClr val="tx1"/>
                        </a:solidFill>
                        <a:effectLst/>
                        <a:latin typeface="+mn-lt"/>
                        <a:ea typeface="+mn-ea"/>
                        <a:cs typeface="+mn-cs"/>
                      </a:endParaRPr>
                    </a:p>
                  </a:txBody>
                  <a:tcPr marL="68580" marR="68580" marT="0" marB="0">
                    <a:solidFill>
                      <a:schemeClr val="bg1"/>
                    </a:solidFill>
                  </a:tcPr>
                </a:tc>
                <a:tc>
                  <a:txBody>
                    <a:bodyPr/>
                    <a:lstStyle/>
                    <a:p>
                      <a:r>
                        <a:rPr lang="en-US" sz="1600" kern="1200" dirty="0">
                          <a:solidFill>
                            <a:schemeClr val="tx1"/>
                          </a:solidFill>
                          <a:effectLst/>
                          <a:latin typeface="+mn-lt"/>
                          <a:ea typeface="+mn-ea"/>
                          <a:cs typeface="+mn-cs"/>
                        </a:rPr>
                        <a:t>% of children and adolescents who meet the Canadian sedentary </a:t>
                      </a:r>
                      <a:r>
                        <a:rPr lang="en-US" sz="1600" kern="1200" dirty="0" err="1">
                          <a:solidFill>
                            <a:schemeClr val="tx1"/>
                          </a:solidFill>
                          <a:effectLst/>
                          <a:latin typeface="+mn-lt"/>
                          <a:ea typeface="+mn-ea"/>
                          <a:cs typeface="+mn-cs"/>
                        </a:rPr>
                        <a:t>behaviour</a:t>
                      </a:r>
                      <a:r>
                        <a:rPr lang="en-US" sz="1600" kern="1200" dirty="0">
                          <a:solidFill>
                            <a:schemeClr val="tx1"/>
                          </a:solidFill>
                          <a:effectLst/>
                          <a:latin typeface="+mn-lt"/>
                          <a:ea typeface="+mn-ea"/>
                          <a:cs typeface="+mn-cs"/>
                        </a:rPr>
                        <a:t> guidelines (5-17 y olds: no more than 2 hours of recreational screen time per day).</a:t>
                      </a:r>
                      <a:r>
                        <a:rPr lang="en-CA" sz="1600" dirty="0">
                          <a:effectLst/>
                        </a:rPr>
                        <a:t> </a:t>
                      </a:r>
                      <a:endParaRPr lang="en-CA" sz="16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a:lnSpc>
                          <a:spcPct val="116000"/>
                        </a:lnSpc>
                        <a:spcAft>
                          <a:spcPts val="800"/>
                        </a:spcAft>
                        <a:buNone/>
                      </a:pPr>
                      <a:r>
                        <a:rPr lang="en-US" sz="1600" dirty="0">
                          <a:effectLst/>
                          <a:latin typeface="Aptos" panose="020B0004020202020204" pitchFamily="34" charset="0"/>
                          <a:ea typeface="Times New Roman" panose="02020603050405020304" pitchFamily="18" charset="0"/>
                          <a:cs typeface="Times New Roman" panose="02020603050405020304" pitchFamily="18" charset="0"/>
                        </a:rPr>
                        <a:t>Same benchmark for children and adolescents with disabilities or chronic conditions.</a:t>
                      </a:r>
                      <a:endParaRPr lang="en-CA" sz="16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128910157"/>
                  </a:ext>
                </a:extLst>
              </a:tr>
            </a:tbl>
          </a:graphicData>
        </a:graphic>
      </p:graphicFrame>
    </p:spTree>
    <p:extLst>
      <p:ext uri="{BB962C8B-B14F-4D97-AF65-F5344CB8AC3E}">
        <p14:creationId xmlns:p14="http://schemas.microsoft.com/office/powerpoint/2010/main" val="8518687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DF94C-D842-BD39-F958-C8302A2F966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660A966-AAE1-524B-8657-BECA50660C74}"/>
              </a:ext>
            </a:extLst>
          </p:cNvPr>
          <p:cNvSpPr>
            <a:spLocks noGrp="1"/>
          </p:cNvSpPr>
          <p:nvPr>
            <p:ph type="title"/>
          </p:nvPr>
        </p:nvSpPr>
        <p:spPr/>
        <p:txBody>
          <a:bodyPr/>
          <a:lstStyle/>
          <a:p>
            <a:r>
              <a:rPr lang="en-CA" dirty="0"/>
              <a:t>Physical Fitness</a:t>
            </a:r>
          </a:p>
        </p:txBody>
      </p:sp>
      <p:sp>
        <p:nvSpPr>
          <p:cNvPr id="9" name="Slide Number Placeholder 8">
            <a:extLst>
              <a:ext uri="{FF2B5EF4-FFF2-40B4-BE49-F238E27FC236}">
                <a16:creationId xmlns:a16="http://schemas.microsoft.com/office/drawing/2014/main" id="{9E1B1090-B0F0-DD70-7FA5-3630D7791E6F}"/>
              </a:ext>
            </a:extLst>
          </p:cNvPr>
          <p:cNvSpPr>
            <a:spLocks noGrp="1"/>
          </p:cNvSpPr>
          <p:nvPr>
            <p:ph type="sldNum" sz="quarter" idx="12"/>
          </p:nvPr>
        </p:nvSpPr>
        <p:spPr/>
        <p:txBody>
          <a:bodyPr/>
          <a:lstStyle/>
          <a:p>
            <a:fld id="{4914A248-E922-43B9-BA40-8EF25FD61E09}" type="slidenum">
              <a:rPr lang="en-CA" smtClean="0"/>
              <a:t>29</a:t>
            </a:fld>
            <a:endParaRPr lang="en-CA"/>
          </a:p>
        </p:txBody>
      </p:sp>
      <p:cxnSp>
        <p:nvCxnSpPr>
          <p:cNvPr id="10" name="Straight Connector 9">
            <a:extLst>
              <a:ext uri="{FF2B5EF4-FFF2-40B4-BE49-F238E27FC236}">
                <a16:creationId xmlns:a16="http://schemas.microsoft.com/office/drawing/2014/main" id="{8A456910-18A8-FD80-0542-0A93344C13A5}"/>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2F952664-A11B-053E-1C4F-BF0FC4B1BB88}"/>
              </a:ext>
            </a:extLst>
          </p:cNvPr>
          <p:cNvSpPr txBox="1"/>
          <p:nvPr/>
        </p:nvSpPr>
        <p:spPr>
          <a:xfrm>
            <a:off x="838200" y="1591631"/>
            <a:ext cx="2569464" cy="523220"/>
          </a:xfrm>
          <a:prstGeom prst="rect">
            <a:avLst/>
          </a:prstGeom>
          <a:noFill/>
        </p:spPr>
        <p:txBody>
          <a:bodyPr wrap="square" rtlCol="0">
            <a:spAutoFit/>
          </a:bodyPr>
          <a:lstStyle/>
          <a:p>
            <a:r>
              <a:rPr lang="en-US" sz="2800" b="1" dirty="0"/>
              <a:t>Definition</a:t>
            </a:r>
          </a:p>
        </p:txBody>
      </p:sp>
      <p:graphicFrame>
        <p:nvGraphicFramePr>
          <p:cNvPr id="4" name="Table 3">
            <a:extLst>
              <a:ext uri="{FF2B5EF4-FFF2-40B4-BE49-F238E27FC236}">
                <a16:creationId xmlns:a16="http://schemas.microsoft.com/office/drawing/2014/main" id="{7FCBEBEE-2364-57DE-6430-CFA5CDCF1EE6}"/>
              </a:ext>
            </a:extLst>
          </p:cNvPr>
          <p:cNvGraphicFramePr>
            <a:graphicFrameLocks noGrp="1"/>
          </p:cNvGraphicFramePr>
          <p:nvPr>
            <p:extLst>
              <p:ext uri="{D42A27DB-BD31-4B8C-83A1-F6EECF244321}">
                <p14:modId xmlns:p14="http://schemas.microsoft.com/office/powerpoint/2010/main" val="256688890"/>
              </p:ext>
            </p:extLst>
          </p:nvPr>
        </p:nvGraphicFramePr>
        <p:xfrm>
          <a:off x="914400" y="2293609"/>
          <a:ext cx="9407145" cy="3047122"/>
        </p:xfrm>
        <a:graphic>
          <a:graphicData uri="http://schemas.openxmlformats.org/drawingml/2006/table">
            <a:tbl>
              <a:tblPr firstRow="1" bandRow="1">
                <a:tableStyleId>{17292A2E-F333-43FB-9621-5CBBE7FDCDCB}</a:tableStyleId>
              </a:tblPr>
              <a:tblGrid>
                <a:gridCol w="3135715">
                  <a:extLst>
                    <a:ext uri="{9D8B030D-6E8A-4147-A177-3AD203B41FA5}">
                      <a16:colId xmlns:a16="http://schemas.microsoft.com/office/drawing/2014/main" val="1094988868"/>
                    </a:ext>
                  </a:extLst>
                </a:gridCol>
                <a:gridCol w="3135715">
                  <a:extLst>
                    <a:ext uri="{9D8B030D-6E8A-4147-A177-3AD203B41FA5}">
                      <a16:colId xmlns:a16="http://schemas.microsoft.com/office/drawing/2014/main" val="2486183296"/>
                    </a:ext>
                  </a:extLst>
                </a:gridCol>
                <a:gridCol w="3135715">
                  <a:extLst>
                    <a:ext uri="{9D8B030D-6E8A-4147-A177-3AD203B41FA5}">
                      <a16:colId xmlns:a16="http://schemas.microsoft.com/office/drawing/2014/main" val="4057045452"/>
                    </a:ext>
                  </a:extLst>
                </a:gridCol>
              </a:tblGrid>
              <a:tr h="616177">
                <a:tc>
                  <a:txBody>
                    <a:bodyPr/>
                    <a:lstStyle/>
                    <a:p>
                      <a:r>
                        <a:rPr lang="en-US" sz="2400" dirty="0"/>
                        <a:t>Old</a:t>
                      </a:r>
                    </a:p>
                  </a:txBody>
                  <a:tcPr/>
                </a:tc>
                <a:tc>
                  <a:txBody>
                    <a:bodyPr/>
                    <a:lstStyle/>
                    <a:p>
                      <a:r>
                        <a:rPr lang="en-US" sz="2400" dirty="0"/>
                        <a:t>New</a:t>
                      </a:r>
                    </a:p>
                  </a:txBody>
                  <a:tcPr/>
                </a:tc>
                <a:tc>
                  <a:txBody>
                    <a:bodyPr/>
                    <a:lstStyle/>
                    <a:p>
                      <a:r>
                        <a:rPr lang="en-US" sz="2400" dirty="0"/>
                        <a:t>CAWD</a:t>
                      </a:r>
                    </a:p>
                  </a:txBody>
                  <a:tcPr/>
                </a:tc>
                <a:extLst>
                  <a:ext uri="{0D108BD9-81ED-4DB2-BD59-A6C34878D82A}">
                    <a16:rowId xmlns:a16="http://schemas.microsoft.com/office/drawing/2014/main" val="1279129122"/>
                  </a:ext>
                </a:extLst>
              </a:tr>
              <a:tr h="2430945">
                <a:tc>
                  <a:txBody>
                    <a:bodyPr/>
                    <a:lstStyle/>
                    <a:p>
                      <a:pPr>
                        <a:lnSpc>
                          <a:spcPct val="116000"/>
                        </a:lnSpc>
                        <a:spcAft>
                          <a:spcPts val="800"/>
                        </a:spcAft>
                        <a:buNone/>
                      </a:pPr>
                      <a:r>
                        <a:rPr lang="en-US" sz="1600" dirty="0">
                          <a:effectLst/>
                          <a:latin typeface="Aptos" panose="020B0004020202020204" pitchFamily="34" charset="0"/>
                          <a:ea typeface="Times New Roman" panose="02020603050405020304" pitchFamily="18" charset="0"/>
                          <a:cs typeface="Times New Roman" panose="02020603050405020304" pitchFamily="18" charset="0"/>
                        </a:rPr>
                        <a:t>Characteristics that permit a good performance of a given physical task in a specified physical, social, and psychological environment.</a:t>
                      </a:r>
                      <a:endParaRPr lang="en-CA" sz="16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a:lnSpc>
                          <a:spcPct val="116000"/>
                        </a:lnSpc>
                        <a:spcAft>
                          <a:spcPts val="800"/>
                        </a:spcAft>
                        <a:buNone/>
                      </a:pPr>
                      <a:r>
                        <a:rPr lang="en-US" sz="1600" dirty="0">
                          <a:effectLst/>
                          <a:latin typeface="Aptos" panose="020B0004020202020204" pitchFamily="34" charset="0"/>
                          <a:ea typeface="Times New Roman" panose="02020603050405020304" pitchFamily="18" charset="0"/>
                          <a:cs typeface="Times New Roman" panose="02020603050405020304" pitchFamily="18" charset="0"/>
                        </a:rPr>
                        <a:t>Characteristics that </a:t>
                      </a:r>
                      <a:r>
                        <a:rPr lang="en-US" sz="1600" b="1" dirty="0">
                          <a:effectLst/>
                          <a:latin typeface="Aptos" panose="020B0004020202020204" pitchFamily="34" charset="0"/>
                          <a:ea typeface="Times New Roman" panose="02020603050405020304" pitchFamily="18" charset="0"/>
                          <a:cs typeface="Times New Roman" panose="02020603050405020304" pitchFamily="18" charset="0"/>
                        </a:rPr>
                        <a:t>determine</a:t>
                      </a:r>
                      <a:r>
                        <a:rPr lang="en-US" sz="1600" dirty="0">
                          <a:effectLst/>
                          <a:latin typeface="Aptos" panose="020B0004020202020204" pitchFamily="34" charset="0"/>
                          <a:ea typeface="Times New Roman" panose="02020603050405020304" pitchFamily="18" charset="0"/>
                          <a:cs typeface="Times New Roman" panose="02020603050405020304" pitchFamily="18" charset="0"/>
                        </a:rPr>
                        <a:t> performance of a given physical task in a specified physical, social, and psychological environment.</a:t>
                      </a:r>
                      <a:endParaRPr lang="en-CA" sz="16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a:lnSpc>
                          <a:spcPct val="116000"/>
                        </a:lnSpc>
                        <a:spcAft>
                          <a:spcPts val="800"/>
                        </a:spcAft>
                        <a:buNone/>
                      </a:pPr>
                      <a:r>
                        <a:rPr lang="en-US" sz="1600" kern="1200" dirty="0">
                          <a:solidFill>
                            <a:schemeClr val="tx1"/>
                          </a:solidFill>
                          <a:effectLst/>
                          <a:latin typeface="+mn-lt"/>
                          <a:ea typeface="+mn-ea"/>
                          <a:cs typeface="+mn-cs"/>
                        </a:rPr>
                        <a:t>For children and adolescents with disabilities or chronic conditions whose condition does not affect their mobility or cardiovascular system, the same definition applies.</a:t>
                      </a:r>
                      <a:r>
                        <a:rPr lang="en-CA" sz="1600" dirty="0">
                          <a:effectLst/>
                        </a:rPr>
                        <a:t> </a:t>
                      </a:r>
                      <a:endParaRPr lang="en-CA" sz="16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128910157"/>
                  </a:ext>
                </a:extLst>
              </a:tr>
            </a:tbl>
          </a:graphicData>
        </a:graphic>
      </p:graphicFrame>
    </p:spTree>
    <p:extLst>
      <p:ext uri="{BB962C8B-B14F-4D97-AF65-F5344CB8AC3E}">
        <p14:creationId xmlns:p14="http://schemas.microsoft.com/office/powerpoint/2010/main" val="102766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13E3B9E-B599-4C5D-5C31-040DC2DB187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EE72973-4785-A0D0-C8EE-F07A9E1B8DCE}"/>
              </a:ext>
            </a:extLst>
          </p:cNvPr>
          <p:cNvSpPr>
            <a:spLocks noGrp="1"/>
          </p:cNvSpPr>
          <p:nvPr>
            <p:ph type="title"/>
          </p:nvPr>
        </p:nvSpPr>
        <p:spPr>
          <a:xfrm>
            <a:off x="838200" y="2326175"/>
            <a:ext cx="10515600" cy="1325563"/>
          </a:xfrm>
        </p:spPr>
        <p:txBody>
          <a:bodyPr>
            <a:normAutofit/>
          </a:bodyPr>
          <a:lstStyle/>
          <a:p>
            <a:r>
              <a:rPr kumimoji="0" lang="fr-FR" sz="8000" b="0" i="0" u="none" strike="noStrike" kern="1200" cap="none" spc="0" normalizeH="0" baseline="0" noProof="0" dirty="0">
                <a:ln>
                  <a:noFill/>
                </a:ln>
                <a:effectLst/>
                <a:uLnTx/>
                <a:uFillTx/>
                <a:latin typeface="Aptos Display" panose="02110004020202020204"/>
                <a:ea typeface="+mj-ea"/>
                <a:cs typeface="+mj-cs"/>
              </a:rPr>
              <a:t>Publication Plan</a:t>
            </a:r>
            <a:endParaRPr lang="en-CA" sz="8000" dirty="0"/>
          </a:p>
        </p:txBody>
      </p:sp>
      <p:sp>
        <p:nvSpPr>
          <p:cNvPr id="9" name="Slide Number Placeholder 8">
            <a:extLst>
              <a:ext uri="{FF2B5EF4-FFF2-40B4-BE49-F238E27FC236}">
                <a16:creationId xmlns:a16="http://schemas.microsoft.com/office/drawing/2014/main" id="{14492776-6901-20B5-73FF-196BF67927EC}"/>
              </a:ext>
            </a:extLst>
          </p:cNvPr>
          <p:cNvSpPr>
            <a:spLocks noGrp="1"/>
          </p:cNvSpPr>
          <p:nvPr>
            <p:ph type="sldNum" sz="quarter" idx="12"/>
          </p:nvPr>
        </p:nvSpPr>
        <p:spPr/>
        <p:txBody>
          <a:bodyPr/>
          <a:lstStyle/>
          <a:p>
            <a:fld id="{4914A248-E922-43B9-BA40-8EF25FD61E09}" type="slidenum">
              <a:rPr lang="en-CA" smtClean="0"/>
              <a:t>3</a:t>
            </a:fld>
            <a:endParaRPr lang="en-CA"/>
          </a:p>
        </p:txBody>
      </p:sp>
    </p:spTree>
    <p:extLst>
      <p:ext uri="{BB962C8B-B14F-4D97-AF65-F5344CB8AC3E}">
        <p14:creationId xmlns:p14="http://schemas.microsoft.com/office/powerpoint/2010/main" val="195126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EBA3F-F176-1898-D2BF-87FECCEF554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6CB9F6E-1791-D5CE-089E-13BD8CEDB3F5}"/>
              </a:ext>
            </a:extLst>
          </p:cNvPr>
          <p:cNvSpPr>
            <a:spLocks noGrp="1"/>
          </p:cNvSpPr>
          <p:nvPr>
            <p:ph type="title"/>
          </p:nvPr>
        </p:nvSpPr>
        <p:spPr/>
        <p:txBody>
          <a:bodyPr/>
          <a:lstStyle/>
          <a:p>
            <a:r>
              <a:rPr lang="en-CA" dirty="0"/>
              <a:t>Physical Fitness</a:t>
            </a:r>
          </a:p>
        </p:txBody>
      </p:sp>
      <p:sp>
        <p:nvSpPr>
          <p:cNvPr id="9" name="Slide Number Placeholder 8">
            <a:extLst>
              <a:ext uri="{FF2B5EF4-FFF2-40B4-BE49-F238E27FC236}">
                <a16:creationId xmlns:a16="http://schemas.microsoft.com/office/drawing/2014/main" id="{62DABAB7-7F47-AAD4-AB04-9EE980433731}"/>
              </a:ext>
            </a:extLst>
          </p:cNvPr>
          <p:cNvSpPr>
            <a:spLocks noGrp="1"/>
          </p:cNvSpPr>
          <p:nvPr>
            <p:ph type="sldNum" sz="quarter" idx="12"/>
          </p:nvPr>
        </p:nvSpPr>
        <p:spPr/>
        <p:txBody>
          <a:bodyPr/>
          <a:lstStyle/>
          <a:p>
            <a:fld id="{4914A248-E922-43B9-BA40-8EF25FD61E09}" type="slidenum">
              <a:rPr lang="en-CA" smtClean="0"/>
              <a:t>30</a:t>
            </a:fld>
            <a:endParaRPr lang="en-CA"/>
          </a:p>
        </p:txBody>
      </p:sp>
      <p:cxnSp>
        <p:nvCxnSpPr>
          <p:cNvPr id="10" name="Straight Connector 9">
            <a:extLst>
              <a:ext uri="{FF2B5EF4-FFF2-40B4-BE49-F238E27FC236}">
                <a16:creationId xmlns:a16="http://schemas.microsoft.com/office/drawing/2014/main" id="{FFFA9B00-3ABE-0B42-89A3-40BB0600F544}"/>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08BC0957-1CC0-DCD3-E51C-899EC87C58DD}"/>
              </a:ext>
            </a:extLst>
          </p:cNvPr>
          <p:cNvSpPr txBox="1"/>
          <p:nvPr/>
        </p:nvSpPr>
        <p:spPr>
          <a:xfrm>
            <a:off x="838200" y="1591631"/>
            <a:ext cx="2569464" cy="523220"/>
          </a:xfrm>
          <a:prstGeom prst="rect">
            <a:avLst/>
          </a:prstGeom>
          <a:noFill/>
        </p:spPr>
        <p:txBody>
          <a:bodyPr wrap="square" rtlCol="0">
            <a:spAutoFit/>
          </a:bodyPr>
          <a:lstStyle/>
          <a:p>
            <a:r>
              <a:rPr lang="en-US" sz="2800" b="1" dirty="0"/>
              <a:t>Benchmark</a:t>
            </a:r>
          </a:p>
        </p:txBody>
      </p:sp>
      <p:graphicFrame>
        <p:nvGraphicFramePr>
          <p:cNvPr id="4" name="Table 3">
            <a:extLst>
              <a:ext uri="{FF2B5EF4-FFF2-40B4-BE49-F238E27FC236}">
                <a16:creationId xmlns:a16="http://schemas.microsoft.com/office/drawing/2014/main" id="{0CDFC5A5-88A4-E46D-14D9-C7712E42A4E8}"/>
              </a:ext>
            </a:extLst>
          </p:cNvPr>
          <p:cNvGraphicFramePr>
            <a:graphicFrameLocks noGrp="1"/>
          </p:cNvGraphicFramePr>
          <p:nvPr>
            <p:extLst>
              <p:ext uri="{D42A27DB-BD31-4B8C-83A1-F6EECF244321}">
                <p14:modId xmlns:p14="http://schemas.microsoft.com/office/powerpoint/2010/main" val="3144321900"/>
              </p:ext>
            </p:extLst>
          </p:nvPr>
        </p:nvGraphicFramePr>
        <p:xfrm>
          <a:off x="838200" y="2114851"/>
          <a:ext cx="9407145" cy="3931920"/>
        </p:xfrm>
        <a:graphic>
          <a:graphicData uri="http://schemas.openxmlformats.org/drawingml/2006/table">
            <a:tbl>
              <a:tblPr firstRow="1" bandRow="1">
                <a:tableStyleId>{17292A2E-F333-43FB-9621-5CBBE7FDCDCB}</a:tableStyleId>
              </a:tblPr>
              <a:tblGrid>
                <a:gridCol w="2727960">
                  <a:extLst>
                    <a:ext uri="{9D8B030D-6E8A-4147-A177-3AD203B41FA5}">
                      <a16:colId xmlns:a16="http://schemas.microsoft.com/office/drawing/2014/main" val="1094988868"/>
                    </a:ext>
                  </a:extLst>
                </a:gridCol>
                <a:gridCol w="3977640">
                  <a:extLst>
                    <a:ext uri="{9D8B030D-6E8A-4147-A177-3AD203B41FA5}">
                      <a16:colId xmlns:a16="http://schemas.microsoft.com/office/drawing/2014/main" val="2486183296"/>
                    </a:ext>
                  </a:extLst>
                </a:gridCol>
                <a:gridCol w="2701545">
                  <a:extLst>
                    <a:ext uri="{9D8B030D-6E8A-4147-A177-3AD203B41FA5}">
                      <a16:colId xmlns:a16="http://schemas.microsoft.com/office/drawing/2014/main" val="4057045452"/>
                    </a:ext>
                  </a:extLst>
                </a:gridCol>
              </a:tblGrid>
              <a:tr h="431303">
                <a:tc>
                  <a:txBody>
                    <a:bodyPr/>
                    <a:lstStyle/>
                    <a:p>
                      <a:r>
                        <a:rPr lang="en-US" sz="2400" dirty="0"/>
                        <a:t>Old</a:t>
                      </a:r>
                    </a:p>
                  </a:txBody>
                  <a:tcPr/>
                </a:tc>
                <a:tc>
                  <a:txBody>
                    <a:bodyPr/>
                    <a:lstStyle/>
                    <a:p>
                      <a:r>
                        <a:rPr lang="en-US" sz="2400" dirty="0"/>
                        <a:t>New</a:t>
                      </a:r>
                    </a:p>
                  </a:txBody>
                  <a:tcPr/>
                </a:tc>
                <a:tc>
                  <a:txBody>
                    <a:bodyPr/>
                    <a:lstStyle/>
                    <a:p>
                      <a:r>
                        <a:rPr lang="en-US" sz="2400" dirty="0"/>
                        <a:t>CAWD</a:t>
                      </a:r>
                    </a:p>
                  </a:txBody>
                  <a:tcPr/>
                </a:tc>
                <a:extLst>
                  <a:ext uri="{0D108BD9-81ED-4DB2-BD59-A6C34878D82A}">
                    <a16:rowId xmlns:a16="http://schemas.microsoft.com/office/drawing/2014/main" val="1279129122"/>
                  </a:ext>
                </a:extLst>
              </a:tr>
              <a:tr h="2430945">
                <a:tc>
                  <a:txBody>
                    <a:bodyPr/>
                    <a:lstStyle/>
                    <a:p>
                      <a:pPr>
                        <a:lnSpc>
                          <a:spcPct val="116000"/>
                        </a:lnSpc>
                        <a:spcAft>
                          <a:spcPts val="800"/>
                        </a:spcAft>
                        <a:buNone/>
                      </a:pPr>
                      <a:r>
                        <a:rPr lang="en-US" sz="1200" dirty="0">
                          <a:effectLst/>
                          <a:latin typeface="Aptos" panose="020B0004020202020204" pitchFamily="34" charset="0"/>
                          <a:ea typeface="Times New Roman" panose="02020603050405020304" pitchFamily="18" charset="0"/>
                          <a:cs typeface="Times New Roman" panose="02020603050405020304" pitchFamily="18" charset="0"/>
                        </a:rPr>
                        <a:t>Average percentile achieved on certain physical fitness indicators based on the normative values published by Tomkinson et al.</a:t>
                      </a:r>
                      <a:endParaRPr lang="en-CA" sz="12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r>
                        <a:rPr lang="en-US" sz="1200" kern="1200" dirty="0">
                          <a:solidFill>
                            <a:schemeClr val="tx1"/>
                          </a:solidFill>
                          <a:effectLst/>
                          <a:latin typeface="+mn-lt"/>
                          <a:ea typeface="+mn-ea"/>
                          <a:cs typeface="+mn-cs"/>
                        </a:rPr>
                        <a:t>Average percentile achieved on specific standardized physical fitness tests (20m shuttle run, handgrip strength, and standing long jump) compared to international normative values.</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above tests are recommended by the </a:t>
                      </a:r>
                      <a:r>
                        <a:rPr lang="en-US" sz="1200" b="1" kern="1200" dirty="0">
                          <a:solidFill>
                            <a:schemeClr val="tx1"/>
                          </a:solidFill>
                          <a:effectLst/>
                          <a:latin typeface="+mn-lt"/>
                          <a:ea typeface="+mn-ea"/>
                          <a:cs typeface="+mn-cs"/>
                        </a:rPr>
                        <a:t>international consensus on the Youth Fitness International Test (YFIT)</a:t>
                      </a:r>
                      <a:r>
                        <a:rPr lang="en-US" sz="1200" kern="1200" dirty="0">
                          <a:solidFill>
                            <a:schemeClr val="tx1"/>
                          </a:solidFill>
                          <a:effectLst/>
                          <a:latin typeface="+mn-lt"/>
                          <a:ea typeface="+mn-ea"/>
                          <a:cs typeface="+mn-cs"/>
                        </a:rPr>
                        <a:t> battery published by Ortega et al., 2025 ((https://www.sciencedirect.com/science/article/pii/S2095254624001704).</a:t>
                      </a: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For the 20 m shuttle run test, use the global values published by Tomkinson et al., 2017 (https://bjsm.bmj.com/content/51/21/1545.long).</a:t>
                      </a: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For the handgrip strength and standing long/broad jump test, use the European normative values published by Tomkinson et al., 2018 (https://bjsm.bmj.com/content/52/22/1445.long)</a:t>
                      </a: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Grades should be based on the average percentile for the various fitness measures available.</a:t>
                      </a:r>
                      <a:r>
                        <a:rPr lang="en-CA" sz="1200" dirty="0">
                          <a:effectLst/>
                        </a:rPr>
                        <a:t> </a:t>
                      </a:r>
                      <a:endParaRPr lang="en-CA" sz="12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a:lnSpc>
                          <a:spcPct val="116000"/>
                        </a:lnSpc>
                        <a:spcAft>
                          <a:spcPts val="800"/>
                        </a:spcAft>
                        <a:buNone/>
                      </a:pPr>
                      <a:r>
                        <a:rPr lang="en-US" sz="1200" kern="1200" dirty="0">
                          <a:solidFill>
                            <a:schemeClr val="tx1"/>
                          </a:solidFill>
                          <a:effectLst/>
                          <a:latin typeface="+mn-lt"/>
                          <a:ea typeface="+mn-ea"/>
                          <a:cs typeface="+mn-cs"/>
                        </a:rPr>
                        <a:t>For children and adolescents with disabilities or chronic conditions whose condition does not affect their mobility or cardiovascular system, the same benchmarks apply.</a:t>
                      </a:r>
                      <a:r>
                        <a:rPr lang="en-CA" sz="1200" dirty="0">
                          <a:effectLst/>
                        </a:rPr>
                        <a:t> </a:t>
                      </a:r>
                      <a:endParaRPr lang="en-CA" sz="12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128910157"/>
                  </a:ext>
                </a:extLst>
              </a:tr>
            </a:tbl>
          </a:graphicData>
        </a:graphic>
      </p:graphicFrame>
    </p:spTree>
    <p:extLst>
      <p:ext uri="{BB962C8B-B14F-4D97-AF65-F5344CB8AC3E}">
        <p14:creationId xmlns:p14="http://schemas.microsoft.com/office/powerpoint/2010/main" val="2319283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1CA21-D356-D896-CC33-7B606C30DC7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BAF75CD-B3D0-EFDE-49E7-C3234C73E33D}"/>
              </a:ext>
            </a:extLst>
          </p:cNvPr>
          <p:cNvSpPr>
            <a:spLocks noGrp="1"/>
          </p:cNvSpPr>
          <p:nvPr>
            <p:ph type="title"/>
          </p:nvPr>
        </p:nvSpPr>
        <p:spPr/>
        <p:txBody>
          <a:bodyPr/>
          <a:lstStyle/>
          <a:p>
            <a:r>
              <a:rPr lang="en-CA" dirty="0"/>
              <a:t>Family and Peers</a:t>
            </a:r>
          </a:p>
        </p:txBody>
      </p:sp>
      <p:sp>
        <p:nvSpPr>
          <p:cNvPr id="9" name="Slide Number Placeholder 8">
            <a:extLst>
              <a:ext uri="{FF2B5EF4-FFF2-40B4-BE49-F238E27FC236}">
                <a16:creationId xmlns:a16="http://schemas.microsoft.com/office/drawing/2014/main" id="{F9A7FE82-600B-692C-78B3-0C3456EA9973}"/>
              </a:ext>
            </a:extLst>
          </p:cNvPr>
          <p:cNvSpPr>
            <a:spLocks noGrp="1"/>
          </p:cNvSpPr>
          <p:nvPr>
            <p:ph type="sldNum" sz="quarter" idx="12"/>
          </p:nvPr>
        </p:nvSpPr>
        <p:spPr/>
        <p:txBody>
          <a:bodyPr/>
          <a:lstStyle/>
          <a:p>
            <a:fld id="{4914A248-E922-43B9-BA40-8EF25FD61E09}" type="slidenum">
              <a:rPr lang="en-CA" smtClean="0"/>
              <a:t>31</a:t>
            </a:fld>
            <a:endParaRPr lang="en-CA"/>
          </a:p>
        </p:txBody>
      </p:sp>
      <p:cxnSp>
        <p:nvCxnSpPr>
          <p:cNvPr id="10" name="Straight Connector 9">
            <a:extLst>
              <a:ext uri="{FF2B5EF4-FFF2-40B4-BE49-F238E27FC236}">
                <a16:creationId xmlns:a16="http://schemas.microsoft.com/office/drawing/2014/main" id="{5F27627C-2EE2-09E9-3387-16070B7B7840}"/>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7E95EFD0-02AD-3527-2BD5-F06377284D74}"/>
              </a:ext>
            </a:extLst>
          </p:cNvPr>
          <p:cNvSpPr txBox="1"/>
          <p:nvPr/>
        </p:nvSpPr>
        <p:spPr>
          <a:xfrm>
            <a:off x="838200" y="1591631"/>
            <a:ext cx="2569464" cy="523220"/>
          </a:xfrm>
          <a:prstGeom prst="rect">
            <a:avLst/>
          </a:prstGeom>
          <a:noFill/>
        </p:spPr>
        <p:txBody>
          <a:bodyPr wrap="square" rtlCol="0">
            <a:spAutoFit/>
          </a:bodyPr>
          <a:lstStyle/>
          <a:p>
            <a:r>
              <a:rPr lang="en-US" sz="2800" b="1" dirty="0"/>
              <a:t>Definition</a:t>
            </a:r>
          </a:p>
        </p:txBody>
      </p:sp>
      <p:graphicFrame>
        <p:nvGraphicFramePr>
          <p:cNvPr id="4" name="Table 3">
            <a:extLst>
              <a:ext uri="{FF2B5EF4-FFF2-40B4-BE49-F238E27FC236}">
                <a16:creationId xmlns:a16="http://schemas.microsoft.com/office/drawing/2014/main" id="{F4DD3315-A40A-3AEB-E500-BD6A2CF8FCC1}"/>
              </a:ext>
            </a:extLst>
          </p:cNvPr>
          <p:cNvGraphicFramePr>
            <a:graphicFrameLocks noGrp="1"/>
          </p:cNvGraphicFramePr>
          <p:nvPr>
            <p:extLst>
              <p:ext uri="{D42A27DB-BD31-4B8C-83A1-F6EECF244321}">
                <p14:modId xmlns:p14="http://schemas.microsoft.com/office/powerpoint/2010/main" val="183975382"/>
              </p:ext>
            </p:extLst>
          </p:nvPr>
        </p:nvGraphicFramePr>
        <p:xfrm>
          <a:off x="914400" y="2302753"/>
          <a:ext cx="9407145" cy="2888145"/>
        </p:xfrm>
        <a:graphic>
          <a:graphicData uri="http://schemas.openxmlformats.org/drawingml/2006/table">
            <a:tbl>
              <a:tblPr firstRow="1" bandRow="1">
                <a:tableStyleId>{17292A2E-F333-43FB-9621-5CBBE7FDCDCB}</a:tableStyleId>
              </a:tblPr>
              <a:tblGrid>
                <a:gridCol w="3048000">
                  <a:extLst>
                    <a:ext uri="{9D8B030D-6E8A-4147-A177-3AD203B41FA5}">
                      <a16:colId xmlns:a16="http://schemas.microsoft.com/office/drawing/2014/main" val="1094988868"/>
                    </a:ext>
                  </a:extLst>
                </a:gridCol>
                <a:gridCol w="3383280">
                  <a:extLst>
                    <a:ext uri="{9D8B030D-6E8A-4147-A177-3AD203B41FA5}">
                      <a16:colId xmlns:a16="http://schemas.microsoft.com/office/drawing/2014/main" val="2486183296"/>
                    </a:ext>
                  </a:extLst>
                </a:gridCol>
                <a:gridCol w="2975865">
                  <a:extLst>
                    <a:ext uri="{9D8B030D-6E8A-4147-A177-3AD203B41FA5}">
                      <a16:colId xmlns:a16="http://schemas.microsoft.com/office/drawing/2014/main" val="4057045452"/>
                    </a:ext>
                  </a:extLst>
                </a:gridCol>
              </a:tblGrid>
              <a:tr h="348999">
                <a:tc>
                  <a:txBody>
                    <a:bodyPr/>
                    <a:lstStyle/>
                    <a:p>
                      <a:r>
                        <a:rPr lang="en-US" sz="2400" dirty="0"/>
                        <a:t>Old</a:t>
                      </a:r>
                    </a:p>
                  </a:txBody>
                  <a:tcPr/>
                </a:tc>
                <a:tc>
                  <a:txBody>
                    <a:bodyPr/>
                    <a:lstStyle/>
                    <a:p>
                      <a:r>
                        <a:rPr lang="en-US" sz="2400" dirty="0"/>
                        <a:t>New</a:t>
                      </a:r>
                    </a:p>
                  </a:txBody>
                  <a:tcPr/>
                </a:tc>
                <a:tc>
                  <a:txBody>
                    <a:bodyPr/>
                    <a:lstStyle/>
                    <a:p>
                      <a:r>
                        <a:rPr lang="en-US" sz="2400" dirty="0"/>
                        <a:t>CAWD</a:t>
                      </a:r>
                    </a:p>
                  </a:txBody>
                  <a:tcPr/>
                </a:tc>
                <a:extLst>
                  <a:ext uri="{0D108BD9-81ED-4DB2-BD59-A6C34878D82A}">
                    <a16:rowId xmlns:a16="http://schemas.microsoft.com/office/drawing/2014/main" val="1279129122"/>
                  </a:ext>
                </a:extLst>
              </a:tr>
              <a:tr h="2430945">
                <a:tc>
                  <a:txBody>
                    <a:bodyPr/>
                    <a:lstStyle/>
                    <a:p>
                      <a:pPr>
                        <a:lnSpc>
                          <a:spcPct val="116000"/>
                        </a:lnSpc>
                        <a:spcAft>
                          <a:spcPts val="800"/>
                        </a:spcAft>
                        <a:buNone/>
                      </a:pPr>
                      <a:r>
                        <a:rPr lang="en-US" sz="1600" dirty="0">
                          <a:effectLst/>
                          <a:latin typeface="Aptos" panose="020B0004020202020204" pitchFamily="34" charset="0"/>
                          <a:ea typeface="Times New Roman" panose="02020603050405020304" pitchFamily="18" charset="0"/>
                          <a:cs typeface="Times New Roman" panose="02020603050405020304" pitchFamily="18" charset="0"/>
                        </a:rPr>
                        <a:t>Any member within the family who can control or influence the PA opportunities and participation of children and adolescents in this environment.</a:t>
                      </a:r>
                      <a:endParaRPr lang="en-CA" sz="16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a:lnSpc>
                          <a:spcPct val="116000"/>
                        </a:lnSpc>
                        <a:spcAft>
                          <a:spcPts val="800"/>
                        </a:spcAft>
                        <a:buNone/>
                      </a:pPr>
                      <a:r>
                        <a:rPr lang="en-US" sz="1600" dirty="0">
                          <a:effectLst/>
                          <a:latin typeface="Aptos" panose="020B0004020202020204" pitchFamily="34" charset="0"/>
                          <a:ea typeface="Times New Roman" panose="02020603050405020304" pitchFamily="18" charset="0"/>
                          <a:cs typeface="Times New Roman" panose="02020603050405020304" pitchFamily="18" charset="0"/>
                        </a:rPr>
                        <a:t>Any member within the family </a:t>
                      </a:r>
                      <a:r>
                        <a:rPr lang="en-US" sz="1600" b="1" dirty="0">
                          <a:effectLst/>
                          <a:latin typeface="Aptos" panose="020B0004020202020204" pitchFamily="34" charset="0"/>
                          <a:ea typeface="Times New Roman" panose="02020603050405020304" pitchFamily="18" charset="0"/>
                          <a:cs typeface="Times New Roman" panose="02020603050405020304" pitchFamily="18" charset="0"/>
                        </a:rPr>
                        <a:t>(</a:t>
                      </a:r>
                      <a:r>
                        <a:rPr lang="en-US" sz="1600" b="1" dirty="0" err="1">
                          <a:effectLst/>
                          <a:latin typeface="Aptos" panose="020B0004020202020204" pitchFamily="34" charset="0"/>
                          <a:ea typeface="Times New Roman" panose="02020603050405020304" pitchFamily="18" charset="0"/>
                          <a:cs typeface="Times New Roman" panose="02020603050405020304" pitchFamily="18" charset="0"/>
                        </a:rPr>
                        <a:t>eg</a:t>
                      </a:r>
                      <a:r>
                        <a:rPr lang="en-US" sz="1600" b="1" dirty="0">
                          <a:effectLst/>
                          <a:latin typeface="Aptos" panose="020B0004020202020204" pitchFamily="34" charset="0"/>
                          <a:ea typeface="Times New Roman" panose="02020603050405020304" pitchFamily="18" charset="0"/>
                          <a:cs typeface="Times New Roman" panose="02020603050405020304" pitchFamily="18" charset="0"/>
                        </a:rPr>
                        <a:t>, parents, siblings) or social circle (</a:t>
                      </a:r>
                      <a:r>
                        <a:rPr lang="en-US" sz="1600" b="1" dirty="0" err="1">
                          <a:effectLst/>
                          <a:latin typeface="Aptos" panose="020B0004020202020204" pitchFamily="34" charset="0"/>
                          <a:ea typeface="Times New Roman" panose="02020603050405020304" pitchFamily="18" charset="0"/>
                          <a:cs typeface="Times New Roman" panose="02020603050405020304" pitchFamily="18" charset="0"/>
                        </a:rPr>
                        <a:t>eg</a:t>
                      </a:r>
                      <a:r>
                        <a:rPr lang="en-US" sz="1600" b="1" dirty="0">
                          <a:effectLst/>
                          <a:latin typeface="Aptos" panose="020B0004020202020204" pitchFamily="34" charset="0"/>
                          <a:ea typeface="Times New Roman" panose="02020603050405020304" pitchFamily="18" charset="0"/>
                          <a:cs typeface="Times New Roman" panose="02020603050405020304" pitchFamily="18" charset="0"/>
                        </a:rPr>
                        <a:t>, peers, friends) </a:t>
                      </a:r>
                      <a:r>
                        <a:rPr lang="en-US" sz="1600" dirty="0">
                          <a:effectLst/>
                          <a:latin typeface="Aptos" panose="020B0004020202020204" pitchFamily="34" charset="0"/>
                          <a:ea typeface="Times New Roman" panose="02020603050405020304" pitchFamily="18" charset="0"/>
                          <a:cs typeface="Times New Roman" panose="02020603050405020304" pitchFamily="18" charset="0"/>
                        </a:rPr>
                        <a:t>who can control or influence the PA opportunities and participation of children and adolescents in this environment.</a:t>
                      </a:r>
                      <a:endParaRPr lang="en-CA" sz="16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a:lnSpc>
                          <a:spcPct val="116000"/>
                        </a:lnSpc>
                        <a:spcAft>
                          <a:spcPts val="800"/>
                        </a:spcAft>
                        <a:buNone/>
                      </a:pPr>
                      <a:r>
                        <a:rPr lang="en-US" sz="1600" dirty="0">
                          <a:effectLst/>
                          <a:latin typeface="Aptos" panose="020B0004020202020204" pitchFamily="34" charset="0"/>
                          <a:ea typeface="Times New Roman" panose="02020603050405020304" pitchFamily="18" charset="0"/>
                          <a:cs typeface="Times New Roman" panose="02020603050405020304" pitchFamily="18" charset="0"/>
                        </a:rPr>
                        <a:t>Same definition for children and adolescents with disabilities or chronic conditions.</a:t>
                      </a:r>
                      <a:endParaRPr lang="en-CA" sz="16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128910157"/>
                  </a:ext>
                </a:extLst>
              </a:tr>
            </a:tbl>
          </a:graphicData>
        </a:graphic>
      </p:graphicFrame>
    </p:spTree>
    <p:extLst>
      <p:ext uri="{BB962C8B-B14F-4D97-AF65-F5344CB8AC3E}">
        <p14:creationId xmlns:p14="http://schemas.microsoft.com/office/powerpoint/2010/main" val="617296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8A685-2D24-7E7F-487E-0E82F01BEE6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1F263A2-A66C-BBF3-E89F-898B9E7A8B20}"/>
              </a:ext>
            </a:extLst>
          </p:cNvPr>
          <p:cNvSpPr>
            <a:spLocks noGrp="1"/>
          </p:cNvSpPr>
          <p:nvPr>
            <p:ph type="title"/>
          </p:nvPr>
        </p:nvSpPr>
        <p:spPr/>
        <p:txBody>
          <a:bodyPr/>
          <a:lstStyle/>
          <a:p>
            <a:r>
              <a:rPr lang="en-CA" dirty="0"/>
              <a:t>Family and Peers</a:t>
            </a:r>
          </a:p>
        </p:txBody>
      </p:sp>
      <p:sp>
        <p:nvSpPr>
          <p:cNvPr id="9" name="Slide Number Placeholder 8">
            <a:extLst>
              <a:ext uri="{FF2B5EF4-FFF2-40B4-BE49-F238E27FC236}">
                <a16:creationId xmlns:a16="http://schemas.microsoft.com/office/drawing/2014/main" id="{ECE98FB1-B3B8-4AB8-F0E7-EF91F8C5D666}"/>
              </a:ext>
            </a:extLst>
          </p:cNvPr>
          <p:cNvSpPr>
            <a:spLocks noGrp="1"/>
          </p:cNvSpPr>
          <p:nvPr>
            <p:ph type="sldNum" sz="quarter" idx="12"/>
          </p:nvPr>
        </p:nvSpPr>
        <p:spPr/>
        <p:txBody>
          <a:bodyPr/>
          <a:lstStyle/>
          <a:p>
            <a:fld id="{4914A248-E922-43B9-BA40-8EF25FD61E09}" type="slidenum">
              <a:rPr lang="en-CA" smtClean="0"/>
              <a:t>32</a:t>
            </a:fld>
            <a:endParaRPr lang="en-CA"/>
          </a:p>
        </p:txBody>
      </p:sp>
      <p:cxnSp>
        <p:nvCxnSpPr>
          <p:cNvPr id="10" name="Straight Connector 9">
            <a:extLst>
              <a:ext uri="{FF2B5EF4-FFF2-40B4-BE49-F238E27FC236}">
                <a16:creationId xmlns:a16="http://schemas.microsoft.com/office/drawing/2014/main" id="{A7ECC7D1-1691-FB77-EB7B-29F58E29DEF3}"/>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B1EAFEFF-B15C-A6A0-E9C8-B5E4195F3FD2}"/>
              </a:ext>
            </a:extLst>
          </p:cNvPr>
          <p:cNvSpPr txBox="1"/>
          <p:nvPr/>
        </p:nvSpPr>
        <p:spPr>
          <a:xfrm>
            <a:off x="838200" y="1591631"/>
            <a:ext cx="2569464" cy="523220"/>
          </a:xfrm>
          <a:prstGeom prst="rect">
            <a:avLst/>
          </a:prstGeom>
          <a:noFill/>
        </p:spPr>
        <p:txBody>
          <a:bodyPr wrap="square" rtlCol="0">
            <a:spAutoFit/>
          </a:bodyPr>
          <a:lstStyle/>
          <a:p>
            <a:r>
              <a:rPr lang="en-US" sz="2800" b="1" dirty="0"/>
              <a:t>Benchmark</a:t>
            </a:r>
          </a:p>
        </p:txBody>
      </p:sp>
      <p:graphicFrame>
        <p:nvGraphicFramePr>
          <p:cNvPr id="4" name="Table 3">
            <a:extLst>
              <a:ext uri="{FF2B5EF4-FFF2-40B4-BE49-F238E27FC236}">
                <a16:creationId xmlns:a16="http://schemas.microsoft.com/office/drawing/2014/main" id="{8A8EC866-5810-23D1-AD3C-738667EA5235}"/>
              </a:ext>
            </a:extLst>
          </p:cNvPr>
          <p:cNvGraphicFramePr>
            <a:graphicFrameLocks noGrp="1"/>
          </p:cNvGraphicFramePr>
          <p:nvPr>
            <p:extLst>
              <p:ext uri="{D42A27DB-BD31-4B8C-83A1-F6EECF244321}">
                <p14:modId xmlns:p14="http://schemas.microsoft.com/office/powerpoint/2010/main" val="3382516311"/>
              </p:ext>
            </p:extLst>
          </p:nvPr>
        </p:nvGraphicFramePr>
        <p:xfrm>
          <a:off x="3042919" y="2274890"/>
          <a:ext cx="6106161" cy="4213479"/>
        </p:xfrm>
        <a:graphic>
          <a:graphicData uri="http://schemas.openxmlformats.org/drawingml/2006/table">
            <a:tbl>
              <a:tblPr firstRow="1" bandRow="1">
                <a:tableStyleId>{17292A2E-F333-43FB-9621-5CBBE7FDCDCB}</a:tableStyleId>
              </a:tblPr>
              <a:tblGrid>
                <a:gridCol w="3212592">
                  <a:extLst>
                    <a:ext uri="{9D8B030D-6E8A-4147-A177-3AD203B41FA5}">
                      <a16:colId xmlns:a16="http://schemas.microsoft.com/office/drawing/2014/main" val="1094988868"/>
                    </a:ext>
                  </a:extLst>
                </a:gridCol>
                <a:gridCol w="2893569">
                  <a:extLst>
                    <a:ext uri="{9D8B030D-6E8A-4147-A177-3AD203B41FA5}">
                      <a16:colId xmlns:a16="http://schemas.microsoft.com/office/drawing/2014/main" val="4057045452"/>
                    </a:ext>
                  </a:extLst>
                </a:gridCol>
              </a:tblGrid>
              <a:tr h="431303">
                <a:tc>
                  <a:txBody>
                    <a:bodyPr/>
                    <a:lstStyle/>
                    <a:p>
                      <a:r>
                        <a:rPr lang="en-US" sz="2400" dirty="0"/>
                        <a:t>No changes</a:t>
                      </a:r>
                    </a:p>
                  </a:txBody>
                  <a:tcPr/>
                </a:tc>
                <a:tc>
                  <a:txBody>
                    <a:bodyPr/>
                    <a:lstStyle/>
                    <a:p>
                      <a:r>
                        <a:rPr lang="en-US" sz="2400" dirty="0"/>
                        <a:t>CAWD</a:t>
                      </a:r>
                    </a:p>
                  </a:txBody>
                  <a:tcPr/>
                </a:tc>
                <a:extLst>
                  <a:ext uri="{0D108BD9-81ED-4DB2-BD59-A6C34878D82A}">
                    <a16:rowId xmlns:a16="http://schemas.microsoft.com/office/drawing/2014/main" val="1279129122"/>
                  </a:ext>
                </a:extLst>
              </a:tr>
              <a:tr h="2430945">
                <a:tc>
                  <a:txBody>
                    <a:bodyPr/>
                    <a:lstStyle/>
                    <a:p>
                      <a:pPr marL="171450" indent="-171450">
                        <a:lnSpc>
                          <a:spcPct val="116000"/>
                        </a:lnSpc>
                        <a:spcAft>
                          <a:spcPts val="800"/>
                        </a:spcAft>
                        <a:buFont typeface="Arial" panose="020B0604020202020204" pitchFamily="34" charset="0"/>
                        <a:buChar char="•"/>
                      </a:pPr>
                      <a:r>
                        <a:rPr lang="en-US" sz="1000" dirty="0">
                          <a:effectLst/>
                          <a:latin typeface="Aptos" panose="020B0004020202020204" pitchFamily="34" charset="0"/>
                          <a:ea typeface="Times New Roman" panose="02020603050405020304" pitchFamily="18" charset="0"/>
                          <a:cs typeface="Times New Roman" panose="02020603050405020304" pitchFamily="18" charset="0"/>
                        </a:rPr>
                        <a:t>% of family members (</a:t>
                      </a:r>
                      <a:r>
                        <a:rPr lang="en-US" sz="1000" dirty="0" err="1">
                          <a:effectLst/>
                          <a:latin typeface="Aptos" panose="020B0004020202020204" pitchFamily="34" charset="0"/>
                          <a:ea typeface="Times New Roman" panose="02020603050405020304" pitchFamily="18" charset="0"/>
                          <a:cs typeface="Times New Roman" panose="02020603050405020304" pitchFamily="18" charset="0"/>
                        </a:rPr>
                        <a:t>eg</a:t>
                      </a:r>
                      <a:r>
                        <a:rPr lang="en-US" sz="1000" dirty="0">
                          <a:effectLst/>
                          <a:latin typeface="Aptos" panose="020B0004020202020204" pitchFamily="34" charset="0"/>
                          <a:ea typeface="Times New Roman" panose="02020603050405020304" pitchFamily="18" charset="0"/>
                          <a:cs typeface="Times New Roman" panose="02020603050405020304" pitchFamily="18" charset="0"/>
                        </a:rPr>
                        <a:t>, parents, guardians) who facilitate PA and sport opportunities for their children (</a:t>
                      </a:r>
                      <a:r>
                        <a:rPr lang="en-US" sz="1000" dirty="0" err="1">
                          <a:effectLst/>
                          <a:latin typeface="Aptos" panose="020B0004020202020204" pitchFamily="34" charset="0"/>
                          <a:ea typeface="Times New Roman" panose="02020603050405020304" pitchFamily="18" charset="0"/>
                          <a:cs typeface="Times New Roman" panose="02020603050405020304" pitchFamily="18" charset="0"/>
                        </a:rPr>
                        <a:t>eg</a:t>
                      </a:r>
                      <a:r>
                        <a:rPr lang="en-US" sz="1000" dirty="0">
                          <a:effectLst/>
                          <a:latin typeface="Aptos" panose="020B0004020202020204" pitchFamily="34" charset="0"/>
                          <a:ea typeface="Times New Roman" panose="02020603050405020304" pitchFamily="18" charset="0"/>
                          <a:cs typeface="Times New Roman" panose="02020603050405020304" pitchFamily="18" charset="0"/>
                        </a:rPr>
                        <a:t>, volunteering, coaching, driving, paying for membership fees, and equipment). </a:t>
                      </a:r>
                      <a:endParaRPr lang="en-CA" sz="1200" dirty="0">
                        <a:effectLst/>
                        <a:latin typeface="Aptos" panose="020B0004020202020204" pitchFamily="34" charset="0"/>
                        <a:ea typeface="Times New Roman" panose="02020603050405020304" pitchFamily="18" charset="0"/>
                        <a:cs typeface="Times New Roman" panose="02020603050405020304" pitchFamily="18" charset="0"/>
                      </a:endParaRPr>
                    </a:p>
                    <a:p>
                      <a:pPr marL="171450" indent="-171450">
                        <a:lnSpc>
                          <a:spcPct val="116000"/>
                        </a:lnSpc>
                        <a:spcAft>
                          <a:spcPts val="800"/>
                        </a:spcAft>
                        <a:buFont typeface="Arial" panose="020B0604020202020204" pitchFamily="34" charset="0"/>
                        <a:buChar char="•"/>
                      </a:pPr>
                      <a:r>
                        <a:rPr lang="en-US" sz="1000" dirty="0">
                          <a:effectLst/>
                          <a:latin typeface="Aptos" panose="020B0004020202020204" pitchFamily="34" charset="0"/>
                          <a:ea typeface="Times New Roman" panose="02020603050405020304" pitchFamily="18" charset="0"/>
                          <a:cs typeface="Times New Roman" panose="02020603050405020304" pitchFamily="18" charset="0"/>
                        </a:rPr>
                        <a:t>% of parents who meet the Global Recommendations on Physical Activity for Health, which recommend that adults accumulate at least 150 min of moderate-intensity aerobic PA throughout the week or do at least 75 min of vigorous-intensity aerobic PA throughout the week or an equivalent combination of moderate- and vigorous-intensity PA. </a:t>
                      </a:r>
                      <a:endParaRPr lang="en-CA" sz="1200" dirty="0">
                        <a:effectLst/>
                        <a:latin typeface="Aptos" panose="020B0004020202020204" pitchFamily="34" charset="0"/>
                        <a:ea typeface="Times New Roman" panose="02020603050405020304" pitchFamily="18" charset="0"/>
                        <a:cs typeface="Times New Roman" panose="02020603050405020304" pitchFamily="18" charset="0"/>
                      </a:endParaRPr>
                    </a:p>
                    <a:p>
                      <a:pPr marL="171450" indent="-171450">
                        <a:lnSpc>
                          <a:spcPct val="116000"/>
                        </a:lnSpc>
                        <a:spcAft>
                          <a:spcPts val="800"/>
                        </a:spcAft>
                        <a:buFont typeface="Arial" panose="020B0604020202020204" pitchFamily="34" charset="0"/>
                        <a:buChar char="•"/>
                      </a:pPr>
                      <a:r>
                        <a:rPr lang="en-US" sz="1000" dirty="0">
                          <a:effectLst/>
                          <a:latin typeface="Aptos" panose="020B0004020202020204" pitchFamily="34" charset="0"/>
                          <a:ea typeface="Times New Roman" panose="02020603050405020304" pitchFamily="18" charset="0"/>
                          <a:cs typeface="Times New Roman" panose="02020603050405020304" pitchFamily="18" charset="0"/>
                        </a:rPr>
                        <a:t>% of family members (</a:t>
                      </a:r>
                      <a:r>
                        <a:rPr lang="en-US" sz="1000" dirty="0" err="1">
                          <a:effectLst/>
                          <a:latin typeface="Aptos" panose="020B0004020202020204" pitchFamily="34" charset="0"/>
                          <a:ea typeface="Times New Roman" panose="02020603050405020304" pitchFamily="18" charset="0"/>
                          <a:cs typeface="Times New Roman" panose="02020603050405020304" pitchFamily="18" charset="0"/>
                        </a:rPr>
                        <a:t>eg</a:t>
                      </a:r>
                      <a:r>
                        <a:rPr lang="en-US" sz="1000" dirty="0">
                          <a:effectLst/>
                          <a:latin typeface="Aptos" panose="020B0004020202020204" pitchFamily="34" charset="0"/>
                          <a:ea typeface="Times New Roman" panose="02020603050405020304" pitchFamily="18" charset="0"/>
                          <a:cs typeface="Times New Roman" panose="02020603050405020304" pitchFamily="18" charset="0"/>
                        </a:rPr>
                        <a:t>, parents, guardians) who are physically active with their kids. </a:t>
                      </a:r>
                      <a:endParaRPr lang="en-CA" sz="1200" dirty="0">
                        <a:effectLst/>
                        <a:latin typeface="Aptos" panose="020B0004020202020204" pitchFamily="34" charset="0"/>
                        <a:ea typeface="Times New Roman" panose="02020603050405020304" pitchFamily="18" charset="0"/>
                        <a:cs typeface="Times New Roman" panose="02020603050405020304" pitchFamily="18" charset="0"/>
                      </a:endParaRPr>
                    </a:p>
                    <a:p>
                      <a:pPr marL="171450" indent="-171450">
                        <a:lnSpc>
                          <a:spcPct val="116000"/>
                        </a:lnSpc>
                        <a:spcAft>
                          <a:spcPts val="800"/>
                        </a:spcAft>
                        <a:buFont typeface="Arial" panose="020B0604020202020204" pitchFamily="34" charset="0"/>
                        <a:buChar char="•"/>
                      </a:pPr>
                      <a:r>
                        <a:rPr lang="en-US" sz="1000" dirty="0">
                          <a:effectLst/>
                          <a:latin typeface="Aptos" panose="020B0004020202020204" pitchFamily="34" charset="0"/>
                          <a:ea typeface="Times New Roman" panose="02020603050405020304" pitchFamily="18" charset="0"/>
                          <a:cs typeface="Times New Roman" panose="02020603050405020304" pitchFamily="18" charset="0"/>
                        </a:rPr>
                        <a:t>% of children and adolescents with friends and peers who encourage and support them to be physically active. </a:t>
                      </a:r>
                      <a:endParaRPr lang="en-CA" sz="1200" dirty="0">
                        <a:effectLst/>
                        <a:latin typeface="Aptos" panose="020B0004020202020204" pitchFamily="34" charset="0"/>
                        <a:ea typeface="Times New Roman" panose="02020603050405020304" pitchFamily="18" charset="0"/>
                        <a:cs typeface="Times New Roman" panose="02020603050405020304" pitchFamily="18" charset="0"/>
                      </a:endParaRPr>
                    </a:p>
                    <a:p>
                      <a:pPr marL="171450" indent="-171450">
                        <a:lnSpc>
                          <a:spcPct val="116000"/>
                        </a:lnSpc>
                        <a:spcAft>
                          <a:spcPts val="800"/>
                        </a:spcAft>
                        <a:buFont typeface="Arial" panose="020B0604020202020204" pitchFamily="34" charset="0"/>
                        <a:buChar char="•"/>
                      </a:pPr>
                      <a:r>
                        <a:rPr lang="en-US" sz="1000" dirty="0">
                          <a:effectLst/>
                          <a:latin typeface="Aptos" panose="020B0004020202020204" pitchFamily="34" charset="0"/>
                          <a:ea typeface="Times New Roman" panose="02020603050405020304" pitchFamily="18" charset="0"/>
                          <a:cs typeface="Times New Roman" panose="02020603050405020304" pitchFamily="18" charset="0"/>
                        </a:rPr>
                        <a:t>% of children and adolescents who encourage and support their friends and peers to be physically active.</a:t>
                      </a:r>
                      <a:endParaRPr lang="en-CA" sz="12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a:lnSpc>
                          <a:spcPct val="116000"/>
                        </a:lnSpc>
                        <a:spcAft>
                          <a:spcPts val="800"/>
                        </a:spcAft>
                        <a:buNone/>
                      </a:pPr>
                      <a:r>
                        <a:rPr lang="en-US" sz="1000" dirty="0">
                          <a:effectLst/>
                          <a:latin typeface="Aptos" panose="020B0004020202020204" pitchFamily="34" charset="0"/>
                          <a:ea typeface="Times New Roman" panose="02020603050405020304" pitchFamily="18" charset="0"/>
                          <a:cs typeface="Times New Roman" panose="02020603050405020304" pitchFamily="18" charset="0"/>
                        </a:rPr>
                        <a:t>Same benchmarks for children and adolescents with disabilities or chronic conditions.</a:t>
                      </a:r>
                      <a:endParaRPr lang="en-CA" sz="10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128910157"/>
                  </a:ext>
                </a:extLst>
              </a:tr>
            </a:tbl>
          </a:graphicData>
        </a:graphic>
      </p:graphicFrame>
    </p:spTree>
    <p:extLst>
      <p:ext uri="{BB962C8B-B14F-4D97-AF65-F5344CB8AC3E}">
        <p14:creationId xmlns:p14="http://schemas.microsoft.com/office/powerpoint/2010/main" val="624780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FF887-B5BC-D330-D6B1-2121572F004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8F0C6FA-0B25-DAC3-8FA4-C46049EA600B}"/>
              </a:ext>
            </a:extLst>
          </p:cNvPr>
          <p:cNvSpPr>
            <a:spLocks noGrp="1"/>
          </p:cNvSpPr>
          <p:nvPr>
            <p:ph type="title"/>
          </p:nvPr>
        </p:nvSpPr>
        <p:spPr/>
        <p:txBody>
          <a:bodyPr/>
          <a:lstStyle/>
          <a:p>
            <a:r>
              <a:rPr lang="en-CA" dirty="0"/>
              <a:t>School</a:t>
            </a:r>
          </a:p>
        </p:txBody>
      </p:sp>
      <p:sp>
        <p:nvSpPr>
          <p:cNvPr id="9" name="Slide Number Placeholder 8">
            <a:extLst>
              <a:ext uri="{FF2B5EF4-FFF2-40B4-BE49-F238E27FC236}">
                <a16:creationId xmlns:a16="http://schemas.microsoft.com/office/drawing/2014/main" id="{512D3703-B45C-60D7-09B5-B23ABFDEDAE2}"/>
              </a:ext>
            </a:extLst>
          </p:cNvPr>
          <p:cNvSpPr>
            <a:spLocks noGrp="1"/>
          </p:cNvSpPr>
          <p:nvPr>
            <p:ph type="sldNum" sz="quarter" idx="12"/>
          </p:nvPr>
        </p:nvSpPr>
        <p:spPr/>
        <p:txBody>
          <a:bodyPr/>
          <a:lstStyle/>
          <a:p>
            <a:fld id="{4914A248-E922-43B9-BA40-8EF25FD61E09}" type="slidenum">
              <a:rPr lang="en-CA" smtClean="0"/>
              <a:t>33</a:t>
            </a:fld>
            <a:endParaRPr lang="en-CA"/>
          </a:p>
        </p:txBody>
      </p:sp>
      <p:cxnSp>
        <p:nvCxnSpPr>
          <p:cNvPr id="10" name="Straight Connector 9">
            <a:extLst>
              <a:ext uri="{FF2B5EF4-FFF2-40B4-BE49-F238E27FC236}">
                <a16:creationId xmlns:a16="http://schemas.microsoft.com/office/drawing/2014/main" id="{E5E0501D-B16A-2064-307D-71FA7EAE3B12}"/>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BA442DD2-4420-12AE-73FD-76814E128ABB}"/>
              </a:ext>
            </a:extLst>
          </p:cNvPr>
          <p:cNvSpPr txBox="1"/>
          <p:nvPr/>
        </p:nvSpPr>
        <p:spPr>
          <a:xfrm>
            <a:off x="838200" y="1591631"/>
            <a:ext cx="2569464" cy="523220"/>
          </a:xfrm>
          <a:prstGeom prst="rect">
            <a:avLst/>
          </a:prstGeom>
          <a:noFill/>
        </p:spPr>
        <p:txBody>
          <a:bodyPr wrap="square" rtlCol="0">
            <a:spAutoFit/>
          </a:bodyPr>
          <a:lstStyle/>
          <a:p>
            <a:r>
              <a:rPr lang="en-US" sz="2800" b="1" dirty="0"/>
              <a:t>Definition</a:t>
            </a:r>
          </a:p>
        </p:txBody>
      </p:sp>
      <p:graphicFrame>
        <p:nvGraphicFramePr>
          <p:cNvPr id="4" name="Table 3">
            <a:extLst>
              <a:ext uri="{FF2B5EF4-FFF2-40B4-BE49-F238E27FC236}">
                <a16:creationId xmlns:a16="http://schemas.microsoft.com/office/drawing/2014/main" id="{736AC58B-F17B-3485-8B60-3A147674F014}"/>
              </a:ext>
            </a:extLst>
          </p:cNvPr>
          <p:cNvGraphicFramePr>
            <a:graphicFrameLocks noGrp="1"/>
          </p:cNvGraphicFramePr>
          <p:nvPr>
            <p:extLst>
              <p:ext uri="{D42A27DB-BD31-4B8C-83A1-F6EECF244321}">
                <p14:modId xmlns:p14="http://schemas.microsoft.com/office/powerpoint/2010/main" val="891792004"/>
              </p:ext>
            </p:extLst>
          </p:nvPr>
        </p:nvGraphicFramePr>
        <p:xfrm>
          <a:off x="3042919" y="2118891"/>
          <a:ext cx="6106161" cy="3271139"/>
        </p:xfrm>
        <a:graphic>
          <a:graphicData uri="http://schemas.openxmlformats.org/drawingml/2006/table">
            <a:tbl>
              <a:tblPr firstRow="1" bandRow="1">
                <a:tableStyleId>{17292A2E-F333-43FB-9621-5CBBE7FDCDCB}</a:tableStyleId>
              </a:tblPr>
              <a:tblGrid>
                <a:gridCol w="3212592">
                  <a:extLst>
                    <a:ext uri="{9D8B030D-6E8A-4147-A177-3AD203B41FA5}">
                      <a16:colId xmlns:a16="http://schemas.microsoft.com/office/drawing/2014/main" val="1094988868"/>
                    </a:ext>
                  </a:extLst>
                </a:gridCol>
                <a:gridCol w="2893569">
                  <a:extLst>
                    <a:ext uri="{9D8B030D-6E8A-4147-A177-3AD203B41FA5}">
                      <a16:colId xmlns:a16="http://schemas.microsoft.com/office/drawing/2014/main" val="4057045452"/>
                    </a:ext>
                  </a:extLst>
                </a:gridCol>
              </a:tblGrid>
              <a:tr h="431303">
                <a:tc>
                  <a:txBody>
                    <a:bodyPr/>
                    <a:lstStyle/>
                    <a:p>
                      <a:r>
                        <a:rPr lang="en-US" sz="2400" dirty="0"/>
                        <a:t>No changes</a:t>
                      </a:r>
                    </a:p>
                  </a:txBody>
                  <a:tcPr/>
                </a:tc>
                <a:tc>
                  <a:txBody>
                    <a:bodyPr/>
                    <a:lstStyle/>
                    <a:p>
                      <a:r>
                        <a:rPr lang="en-US" sz="2400" dirty="0"/>
                        <a:t>CAWD</a:t>
                      </a:r>
                    </a:p>
                  </a:txBody>
                  <a:tcPr/>
                </a:tc>
                <a:extLst>
                  <a:ext uri="{0D108BD9-81ED-4DB2-BD59-A6C34878D82A}">
                    <a16:rowId xmlns:a16="http://schemas.microsoft.com/office/drawing/2014/main" val="1279129122"/>
                  </a:ext>
                </a:extLst>
              </a:tr>
              <a:tr h="2430945">
                <a:tc>
                  <a:txBody>
                    <a:bodyPr/>
                    <a:lstStyle/>
                    <a:p>
                      <a:pPr marL="0" indent="0">
                        <a:lnSpc>
                          <a:spcPct val="116000"/>
                        </a:lnSpc>
                        <a:spcAft>
                          <a:spcPts val="800"/>
                        </a:spcAft>
                        <a:buFont typeface="Arial" panose="020B0604020202020204" pitchFamily="34" charset="0"/>
                        <a:buNone/>
                      </a:pPr>
                      <a:r>
                        <a:rPr lang="en-US" sz="1600" kern="1200" dirty="0">
                          <a:solidFill>
                            <a:schemeClr val="tx1"/>
                          </a:solidFill>
                          <a:effectLst/>
                          <a:latin typeface="+mn-lt"/>
                          <a:ea typeface="+mn-ea"/>
                          <a:cs typeface="+mn-cs"/>
                        </a:rPr>
                        <a:t>Any policies, organizational factors (</a:t>
                      </a:r>
                      <a:r>
                        <a:rPr lang="en-US" sz="1600" kern="1200" dirty="0" err="1">
                          <a:solidFill>
                            <a:schemeClr val="tx1"/>
                          </a:solidFill>
                          <a:effectLst/>
                          <a:latin typeface="+mn-lt"/>
                          <a:ea typeface="+mn-ea"/>
                          <a:cs typeface="+mn-cs"/>
                        </a:rPr>
                        <a:t>eg</a:t>
                      </a:r>
                      <a:r>
                        <a:rPr lang="en-US" sz="1600" kern="1200" dirty="0">
                          <a:solidFill>
                            <a:schemeClr val="tx1"/>
                          </a:solidFill>
                          <a:effectLst/>
                          <a:latin typeface="+mn-lt"/>
                          <a:ea typeface="+mn-ea"/>
                          <a:cs typeface="+mn-cs"/>
                        </a:rPr>
                        <a:t>, infrastructure, accountability for policy implementation), or student factors (</a:t>
                      </a:r>
                      <a:r>
                        <a:rPr lang="en-US" sz="1600" kern="1200" dirty="0" err="1">
                          <a:solidFill>
                            <a:schemeClr val="tx1"/>
                          </a:solidFill>
                          <a:effectLst/>
                          <a:latin typeface="+mn-lt"/>
                          <a:ea typeface="+mn-ea"/>
                          <a:cs typeface="+mn-cs"/>
                        </a:rPr>
                        <a:t>eg</a:t>
                      </a:r>
                      <a:r>
                        <a:rPr lang="en-US" sz="1600" kern="1200" dirty="0">
                          <a:solidFill>
                            <a:schemeClr val="tx1"/>
                          </a:solidFill>
                          <a:effectLst/>
                          <a:latin typeface="+mn-lt"/>
                          <a:ea typeface="+mn-ea"/>
                          <a:cs typeface="+mn-cs"/>
                        </a:rPr>
                        <a:t>, PA options based on age, gender or ethnicity) in the school environment that can influence the physical activity opportunities and participation of children and adolescents in this environment.</a:t>
                      </a:r>
                      <a:r>
                        <a:rPr lang="en-CA" sz="1600" dirty="0">
                          <a:effectLst/>
                        </a:rPr>
                        <a:t> </a:t>
                      </a:r>
                      <a:endParaRPr lang="en-CA" sz="16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marL="0" marR="0" lvl="0" indent="0" algn="l" defTabSz="914400" rtl="0" eaLnBrk="1" fontAlgn="auto" latinLnBrk="0" hangingPunct="1">
                        <a:lnSpc>
                          <a:spcPct val="116000"/>
                        </a:lnSpc>
                        <a:spcBef>
                          <a:spcPts val="0"/>
                        </a:spcBef>
                        <a:spcAft>
                          <a:spcPts val="800"/>
                        </a:spcAft>
                        <a:buClrTx/>
                        <a:buSzTx/>
                        <a:buFontTx/>
                        <a:buNone/>
                        <a:tabLst/>
                        <a:defRPr/>
                      </a:pPr>
                      <a:r>
                        <a:rPr lang="en-US" sz="1600" dirty="0">
                          <a:effectLst/>
                          <a:latin typeface="Aptos" panose="020B0004020202020204" pitchFamily="34" charset="0"/>
                          <a:ea typeface="Times New Roman" panose="02020603050405020304" pitchFamily="18" charset="0"/>
                          <a:cs typeface="Times New Roman" panose="02020603050405020304" pitchFamily="18" charset="0"/>
                        </a:rPr>
                        <a:t>Same definition for children and adolescents with disabilities or chronic conditions.</a:t>
                      </a:r>
                      <a:endParaRPr lang="en-CA" sz="16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6000"/>
                        </a:lnSpc>
                        <a:spcAft>
                          <a:spcPts val="800"/>
                        </a:spcAft>
                        <a:buNone/>
                      </a:pPr>
                      <a:endParaRPr lang="en-CA" sz="16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128910157"/>
                  </a:ext>
                </a:extLst>
              </a:tr>
            </a:tbl>
          </a:graphicData>
        </a:graphic>
      </p:graphicFrame>
    </p:spTree>
    <p:extLst>
      <p:ext uri="{BB962C8B-B14F-4D97-AF65-F5344CB8AC3E}">
        <p14:creationId xmlns:p14="http://schemas.microsoft.com/office/powerpoint/2010/main" val="30162483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1A6D8-75E9-3CBC-3530-C296922E364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A2F176C-A915-54A7-4259-FD052F910E06}"/>
              </a:ext>
            </a:extLst>
          </p:cNvPr>
          <p:cNvSpPr>
            <a:spLocks noGrp="1"/>
          </p:cNvSpPr>
          <p:nvPr>
            <p:ph type="title"/>
          </p:nvPr>
        </p:nvSpPr>
        <p:spPr/>
        <p:txBody>
          <a:bodyPr/>
          <a:lstStyle/>
          <a:p>
            <a:r>
              <a:rPr lang="en-CA" dirty="0"/>
              <a:t>School</a:t>
            </a:r>
          </a:p>
        </p:txBody>
      </p:sp>
      <p:sp>
        <p:nvSpPr>
          <p:cNvPr id="9" name="Slide Number Placeholder 8">
            <a:extLst>
              <a:ext uri="{FF2B5EF4-FFF2-40B4-BE49-F238E27FC236}">
                <a16:creationId xmlns:a16="http://schemas.microsoft.com/office/drawing/2014/main" id="{49EFFC38-FCE9-8254-A20B-7D040A48FD42}"/>
              </a:ext>
            </a:extLst>
          </p:cNvPr>
          <p:cNvSpPr>
            <a:spLocks noGrp="1"/>
          </p:cNvSpPr>
          <p:nvPr>
            <p:ph type="sldNum" sz="quarter" idx="12"/>
          </p:nvPr>
        </p:nvSpPr>
        <p:spPr/>
        <p:txBody>
          <a:bodyPr/>
          <a:lstStyle/>
          <a:p>
            <a:fld id="{4914A248-E922-43B9-BA40-8EF25FD61E09}" type="slidenum">
              <a:rPr lang="en-CA" smtClean="0"/>
              <a:t>34</a:t>
            </a:fld>
            <a:endParaRPr lang="en-CA"/>
          </a:p>
        </p:txBody>
      </p:sp>
      <p:cxnSp>
        <p:nvCxnSpPr>
          <p:cNvPr id="10" name="Straight Connector 9">
            <a:extLst>
              <a:ext uri="{FF2B5EF4-FFF2-40B4-BE49-F238E27FC236}">
                <a16:creationId xmlns:a16="http://schemas.microsoft.com/office/drawing/2014/main" id="{A46FC805-31F8-F3E4-91BB-DCFFEBC62674}"/>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00E5E781-C085-DA79-C948-59DAF72AA085}"/>
              </a:ext>
            </a:extLst>
          </p:cNvPr>
          <p:cNvSpPr txBox="1"/>
          <p:nvPr/>
        </p:nvSpPr>
        <p:spPr>
          <a:xfrm>
            <a:off x="838200" y="1539721"/>
            <a:ext cx="2569464" cy="523220"/>
          </a:xfrm>
          <a:prstGeom prst="rect">
            <a:avLst/>
          </a:prstGeom>
          <a:noFill/>
        </p:spPr>
        <p:txBody>
          <a:bodyPr wrap="square" rtlCol="0">
            <a:spAutoFit/>
          </a:bodyPr>
          <a:lstStyle/>
          <a:p>
            <a:r>
              <a:rPr lang="en-US" sz="2800" b="1" dirty="0"/>
              <a:t>Benchmark</a:t>
            </a:r>
          </a:p>
        </p:txBody>
      </p:sp>
      <p:graphicFrame>
        <p:nvGraphicFramePr>
          <p:cNvPr id="4" name="Table 3">
            <a:extLst>
              <a:ext uri="{FF2B5EF4-FFF2-40B4-BE49-F238E27FC236}">
                <a16:creationId xmlns:a16="http://schemas.microsoft.com/office/drawing/2014/main" id="{6EBCB8C2-1256-845A-13E7-33DC2EF39793}"/>
              </a:ext>
            </a:extLst>
          </p:cNvPr>
          <p:cNvGraphicFramePr>
            <a:graphicFrameLocks noGrp="1"/>
          </p:cNvGraphicFramePr>
          <p:nvPr>
            <p:extLst>
              <p:ext uri="{D42A27DB-BD31-4B8C-83A1-F6EECF244321}">
                <p14:modId xmlns:p14="http://schemas.microsoft.com/office/powerpoint/2010/main" val="556829005"/>
              </p:ext>
            </p:extLst>
          </p:nvPr>
        </p:nvGraphicFramePr>
        <p:xfrm>
          <a:off x="914400" y="2062941"/>
          <a:ext cx="10177272" cy="3718560"/>
        </p:xfrm>
        <a:graphic>
          <a:graphicData uri="http://schemas.openxmlformats.org/drawingml/2006/table">
            <a:tbl>
              <a:tblPr firstRow="1" bandRow="1">
                <a:tableStyleId>{17292A2E-F333-43FB-9621-5CBBE7FDCDCB}</a:tableStyleId>
              </a:tblPr>
              <a:tblGrid>
                <a:gridCol w="3212592">
                  <a:extLst>
                    <a:ext uri="{9D8B030D-6E8A-4147-A177-3AD203B41FA5}">
                      <a16:colId xmlns:a16="http://schemas.microsoft.com/office/drawing/2014/main" val="1094988868"/>
                    </a:ext>
                  </a:extLst>
                </a:gridCol>
                <a:gridCol w="4736592">
                  <a:extLst>
                    <a:ext uri="{9D8B030D-6E8A-4147-A177-3AD203B41FA5}">
                      <a16:colId xmlns:a16="http://schemas.microsoft.com/office/drawing/2014/main" val="2486183296"/>
                    </a:ext>
                  </a:extLst>
                </a:gridCol>
                <a:gridCol w="2228088">
                  <a:extLst>
                    <a:ext uri="{9D8B030D-6E8A-4147-A177-3AD203B41FA5}">
                      <a16:colId xmlns:a16="http://schemas.microsoft.com/office/drawing/2014/main" val="4057045452"/>
                    </a:ext>
                  </a:extLst>
                </a:gridCol>
              </a:tblGrid>
              <a:tr h="431303">
                <a:tc>
                  <a:txBody>
                    <a:bodyPr/>
                    <a:lstStyle/>
                    <a:p>
                      <a:r>
                        <a:rPr lang="en-US" sz="2400" dirty="0"/>
                        <a:t>No change to previous benchmarks</a:t>
                      </a:r>
                    </a:p>
                  </a:txBody>
                  <a:tcPr/>
                </a:tc>
                <a:tc>
                  <a:txBody>
                    <a:bodyPr/>
                    <a:lstStyle/>
                    <a:p>
                      <a:r>
                        <a:rPr lang="en-US" sz="2400" dirty="0"/>
                        <a:t>Additional benchmark for PE</a:t>
                      </a:r>
                    </a:p>
                  </a:txBody>
                  <a:tcPr/>
                </a:tc>
                <a:tc>
                  <a:txBody>
                    <a:bodyPr/>
                    <a:lstStyle/>
                    <a:p>
                      <a:r>
                        <a:rPr lang="en-US" sz="2400" dirty="0"/>
                        <a:t>CAWD</a:t>
                      </a:r>
                    </a:p>
                  </a:txBody>
                  <a:tcPr/>
                </a:tc>
                <a:extLst>
                  <a:ext uri="{0D108BD9-81ED-4DB2-BD59-A6C34878D82A}">
                    <a16:rowId xmlns:a16="http://schemas.microsoft.com/office/drawing/2014/main" val="1279129122"/>
                  </a:ext>
                </a:extLst>
              </a:tr>
              <a:tr h="2431406">
                <a:tc>
                  <a:txBody>
                    <a:bodyPr/>
                    <a:lstStyle/>
                    <a:p>
                      <a:pPr marL="171450" indent="-171450">
                        <a:buFont typeface="Arial" panose="020B0604020202020204" pitchFamily="34" charset="0"/>
                        <a:buChar char="•"/>
                      </a:pPr>
                      <a:r>
                        <a:rPr lang="en-US" sz="1000" kern="1200" dirty="0">
                          <a:solidFill>
                            <a:schemeClr val="tx1"/>
                          </a:solidFill>
                          <a:effectLst/>
                          <a:latin typeface="+mn-lt"/>
                          <a:ea typeface="+mn-ea"/>
                          <a:cs typeface="+mn-cs"/>
                        </a:rPr>
                        <a:t>% of schools with active school policies (</a:t>
                      </a:r>
                      <a:r>
                        <a:rPr lang="en-US" sz="1000" kern="1200" dirty="0" err="1">
                          <a:solidFill>
                            <a:schemeClr val="tx1"/>
                          </a:solidFill>
                          <a:effectLst/>
                          <a:latin typeface="+mn-lt"/>
                          <a:ea typeface="+mn-ea"/>
                          <a:cs typeface="+mn-cs"/>
                        </a:rPr>
                        <a:t>eg</a:t>
                      </a:r>
                      <a:r>
                        <a:rPr lang="en-US" sz="1000" kern="1200" dirty="0">
                          <a:solidFill>
                            <a:schemeClr val="tx1"/>
                          </a:solidFill>
                          <a:effectLst/>
                          <a:latin typeface="+mn-lt"/>
                          <a:ea typeface="+mn-ea"/>
                          <a:cs typeface="+mn-cs"/>
                        </a:rPr>
                        <a:t>, daily PE, daily PA, recess, “everyone plays” approach, bike racks at school, traffic calming on school property, outdoor time). </a:t>
                      </a:r>
                      <a:endParaRPr lang="en-CA" sz="10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000" kern="1200" dirty="0">
                          <a:solidFill>
                            <a:schemeClr val="tx1"/>
                          </a:solidFill>
                          <a:effectLst/>
                          <a:latin typeface="+mn-lt"/>
                          <a:ea typeface="+mn-ea"/>
                          <a:cs typeface="+mn-cs"/>
                        </a:rPr>
                        <a:t>% of schools where the majority (≥80%) of students are taught by a PE specialist. </a:t>
                      </a:r>
                      <a:endParaRPr lang="en-CA" sz="10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000" kern="1200" dirty="0">
                          <a:solidFill>
                            <a:schemeClr val="tx1"/>
                          </a:solidFill>
                          <a:effectLst/>
                          <a:latin typeface="+mn-lt"/>
                          <a:ea typeface="+mn-ea"/>
                          <a:cs typeface="+mn-cs"/>
                        </a:rPr>
                        <a:t>% of schools where the majority (≥80%) of students are offered the mandated amount of PE (for the given state/territory/region/country). </a:t>
                      </a:r>
                      <a:endParaRPr lang="en-CA" sz="10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000" kern="1200" dirty="0">
                          <a:solidFill>
                            <a:schemeClr val="tx1"/>
                          </a:solidFill>
                          <a:effectLst/>
                          <a:latin typeface="+mn-lt"/>
                          <a:ea typeface="+mn-ea"/>
                          <a:cs typeface="+mn-cs"/>
                        </a:rPr>
                        <a:t>% of schools that offer PA opportunities (excluding PE) to the majority (&gt;80%) of their students. </a:t>
                      </a:r>
                      <a:endParaRPr lang="en-CA" sz="10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000" kern="1200" dirty="0">
                          <a:solidFill>
                            <a:schemeClr val="tx1"/>
                          </a:solidFill>
                          <a:effectLst/>
                          <a:latin typeface="+mn-lt"/>
                          <a:ea typeface="+mn-ea"/>
                          <a:cs typeface="+mn-cs"/>
                        </a:rPr>
                        <a:t>% of parents who report their children and adolescents have access to PA opportunities at school in addition to PE classes. </a:t>
                      </a:r>
                      <a:endParaRPr lang="en-CA" sz="10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000" kern="1200" dirty="0">
                          <a:solidFill>
                            <a:schemeClr val="tx1"/>
                          </a:solidFill>
                          <a:effectLst/>
                          <a:latin typeface="+mn-lt"/>
                          <a:ea typeface="+mn-ea"/>
                          <a:cs typeface="+mn-cs"/>
                        </a:rPr>
                        <a:t>% of schools with students who have regular access to facilities and equipment that support PA (</a:t>
                      </a:r>
                      <a:r>
                        <a:rPr lang="en-US" sz="1000" kern="1200" dirty="0" err="1">
                          <a:solidFill>
                            <a:schemeClr val="tx1"/>
                          </a:solidFill>
                          <a:effectLst/>
                          <a:latin typeface="+mn-lt"/>
                          <a:ea typeface="+mn-ea"/>
                          <a:cs typeface="+mn-cs"/>
                        </a:rPr>
                        <a:t>eg</a:t>
                      </a:r>
                      <a:r>
                        <a:rPr lang="en-US" sz="1000" kern="1200" dirty="0">
                          <a:solidFill>
                            <a:schemeClr val="tx1"/>
                          </a:solidFill>
                          <a:effectLst/>
                          <a:latin typeface="+mn-lt"/>
                          <a:ea typeface="+mn-ea"/>
                          <a:cs typeface="+mn-cs"/>
                        </a:rPr>
                        <a:t>, gymnasium, outdoor playgrounds, sporting fields, multipurpose space for PA, equipment in good condition).</a:t>
                      </a:r>
                      <a:r>
                        <a:rPr lang="en-CA" sz="1000" dirty="0">
                          <a:effectLst/>
                        </a:rPr>
                        <a:t> </a:t>
                      </a:r>
                      <a:endParaRPr lang="en-CA" sz="10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r>
                        <a:rPr lang="en-US" sz="1000" kern="1200" dirty="0">
                          <a:solidFill>
                            <a:schemeClr val="tx1"/>
                          </a:solidFill>
                          <a:effectLst/>
                          <a:latin typeface="+mn-lt"/>
                          <a:ea typeface="+mn-ea"/>
                          <a:cs typeface="+mn-cs"/>
                        </a:rPr>
                        <a:t> </a:t>
                      </a:r>
                      <a:r>
                        <a:rPr lang="en-US" sz="1000" b="1" kern="1200" dirty="0">
                          <a:solidFill>
                            <a:schemeClr val="tx1"/>
                          </a:solidFill>
                          <a:effectLst/>
                          <a:latin typeface="+mn-lt"/>
                          <a:ea typeface="+mn-ea"/>
                          <a:cs typeface="+mn-cs"/>
                        </a:rPr>
                        <a:t>% reflecting the comprehensiveness of the PE curriculum. Recommended grading system for this benchmark:</a:t>
                      </a:r>
                      <a:endParaRPr lang="en-CA" sz="1000" b="1" kern="1200" dirty="0">
                        <a:solidFill>
                          <a:schemeClr val="tx1"/>
                        </a:solidFill>
                        <a:effectLst/>
                        <a:latin typeface="+mn-lt"/>
                        <a:ea typeface="+mn-ea"/>
                        <a:cs typeface="+mn-cs"/>
                      </a:endParaRPr>
                    </a:p>
                    <a:p>
                      <a:r>
                        <a:rPr lang="en-US" sz="1000" b="0" kern="1200" dirty="0">
                          <a:solidFill>
                            <a:schemeClr val="tx1"/>
                          </a:solidFill>
                          <a:effectLst/>
                          <a:latin typeface="+mn-lt"/>
                          <a:ea typeface="+mn-ea"/>
                          <a:cs typeface="+mn-cs"/>
                        </a:rPr>
                        <a:t>• 100% - a national PE curriculum exists, and it is comprehensive (includes minimum time requirements, clear objectives, health and performance focus, inclusivity for CAWD)</a:t>
                      </a:r>
                      <a:endParaRPr lang="en-CA" sz="1000" b="0" kern="1200" dirty="0">
                        <a:solidFill>
                          <a:schemeClr val="tx1"/>
                        </a:solidFill>
                        <a:effectLst/>
                        <a:latin typeface="+mn-lt"/>
                        <a:ea typeface="+mn-ea"/>
                        <a:cs typeface="+mn-cs"/>
                      </a:endParaRPr>
                    </a:p>
                    <a:p>
                      <a:r>
                        <a:rPr lang="en-US" sz="1000" b="0" kern="1200" dirty="0">
                          <a:solidFill>
                            <a:schemeClr val="tx1"/>
                          </a:solidFill>
                          <a:effectLst/>
                          <a:latin typeface="+mn-lt"/>
                          <a:ea typeface="+mn-ea"/>
                          <a:cs typeface="+mn-cs"/>
                        </a:rPr>
                        <a:t>• 75% - a national PE curriculum exists, but it lacks comprehensiveness (e.g., missing minimum time requirements, inclusivity for CAWD, or objectives are unclear)</a:t>
                      </a:r>
                      <a:endParaRPr lang="en-CA" sz="1000" b="0" kern="1200" dirty="0">
                        <a:solidFill>
                          <a:schemeClr val="tx1"/>
                        </a:solidFill>
                        <a:effectLst/>
                        <a:latin typeface="+mn-lt"/>
                        <a:ea typeface="+mn-ea"/>
                        <a:cs typeface="+mn-cs"/>
                      </a:endParaRPr>
                    </a:p>
                    <a:p>
                      <a:r>
                        <a:rPr lang="en-US" sz="1000" b="0" kern="1200" dirty="0">
                          <a:solidFill>
                            <a:schemeClr val="tx1"/>
                          </a:solidFill>
                          <a:effectLst/>
                          <a:latin typeface="+mn-lt"/>
                          <a:ea typeface="+mn-ea"/>
                          <a:cs typeface="+mn-cs"/>
                        </a:rPr>
                        <a:t>• 50% - a national PE curriculum exists, but it is weakly implemented (e.g., does not mandate minimum time or adherence is low across schools)</a:t>
                      </a:r>
                      <a:endParaRPr lang="en-CA" sz="1000" b="0" kern="1200" dirty="0">
                        <a:solidFill>
                          <a:schemeClr val="tx1"/>
                        </a:solidFill>
                        <a:effectLst/>
                        <a:latin typeface="+mn-lt"/>
                        <a:ea typeface="+mn-ea"/>
                        <a:cs typeface="+mn-cs"/>
                      </a:endParaRPr>
                    </a:p>
                    <a:p>
                      <a:r>
                        <a:rPr lang="en-US" sz="1000" b="0" kern="1200" dirty="0">
                          <a:solidFill>
                            <a:schemeClr val="tx1"/>
                          </a:solidFill>
                          <a:effectLst/>
                          <a:latin typeface="+mn-lt"/>
                          <a:ea typeface="+mn-ea"/>
                          <a:cs typeface="+mn-cs"/>
                        </a:rPr>
                        <a:t>• 25% - No national PE curriculum exists, but local or regional curricula are available and implemented to some extent</a:t>
                      </a:r>
                      <a:endParaRPr lang="en-CA" sz="1000" b="0" kern="1200" dirty="0">
                        <a:solidFill>
                          <a:schemeClr val="tx1"/>
                        </a:solidFill>
                        <a:effectLst/>
                        <a:latin typeface="+mn-lt"/>
                        <a:ea typeface="+mn-ea"/>
                        <a:cs typeface="+mn-cs"/>
                      </a:endParaRPr>
                    </a:p>
                    <a:p>
                      <a:r>
                        <a:rPr lang="en-US" sz="1000" b="0" kern="1200" dirty="0">
                          <a:solidFill>
                            <a:schemeClr val="tx1"/>
                          </a:solidFill>
                          <a:effectLst/>
                          <a:latin typeface="+mn-lt"/>
                          <a:ea typeface="+mn-ea"/>
                          <a:cs typeface="+mn-cs"/>
                        </a:rPr>
                        <a:t>• 0% - No national or regional PE curriculum exists</a:t>
                      </a:r>
                      <a:endParaRPr lang="en-CA" sz="1000" b="0" kern="1200" dirty="0">
                        <a:solidFill>
                          <a:schemeClr val="tx1"/>
                        </a:solidFill>
                        <a:effectLst/>
                        <a:latin typeface="+mn-lt"/>
                        <a:ea typeface="+mn-ea"/>
                        <a:cs typeface="+mn-cs"/>
                      </a:endParaRPr>
                    </a:p>
                  </a:txBody>
                  <a:tcPr marL="68580" marR="68580" marT="0" marB="0">
                    <a:solidFill>
                      <a:schemeClr val="bg1"/>
                    </a:solidFill>
                  </a:tcPr>
                </a:tc>
                <a:tc>
                  <a:txBody>
                    <a:bodyPr/>
                    <a:lstStyle/>
                    <a:p>
                      <a:pPr>
                        <a:lnSpc>
                          <a:spcPct val="116000"/>
                        </a:lnSpc>
                        <a:spcAft>
                          <a:spcPts val="800"/>
                        </a:spcAft>
                        <a:buNone/>
                      </a:pPr>
                      <a:r>
                        <a:rPr lang="en-CA" sz="1000" dirty="0">
                          <a:effectLst/>
                          <a:latin typeface="Aptos" panose="020B0004020202020204" pitchFamily="34" charset="0"/>
                          <a:ea typeface="Times New Roman" panose="02020603050405020304" pitchFamily="18" charset="0"/>
                          <a:cs typeface="Times New Roman" panose="02020603050405020304" pitchFamily="18" charset="0"/>
                        </a:rPr>
                        <a:t>% of the schools with sport facilities complying with accessibility norms. </a:t>
                      </a:r>
                    </a:p>
                  </a:txBody>
                  <a:tcPr marL="68580" marR="68580" marT="0" marB="0">
                    <a:solidFill>
                      <a:schemeClr val="bg1"/>
                    </a:solidFill>
                  </a:tcPr>
                </a:tc>
                <a:extLst>
                  <a:ext uri="{0D108BD9-81ED-4DB2-BD59-A6C34878D82A}">
                    <a16:rowId xmlns:a16="http://schemas.microsoft.com/office/drawing/2014/main" val="2128910157"/>
                  </a:ext>
                </a:extLst>
              </a:tr>
            </a:tbl>
          </a:graphicData>
        </a:graphic>
      </p:graphicFrame>
    </p:spTree>
    <p:extLst>
      <p:ext uri="{BB962C8B-B14F-4D97-AF65-F5344CB8AC3E}">
        <p14:creationId xmlns:p14="http://schemas.microsoft.com/office/powerpoint/2010/main" val="4538020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37C98-A8E7-6726-098A-84F49777A42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8124DCB-F4A5-12AD-EED6-8C9ED59B880D}"/>
              </a:ext>
            </a:extLst>
          </p:cNvPr>
          <p:cNvSpPr>
            <a:spLocks noGrp="1"/>
          </p:cNvSpPr>
          <p:nvPr>
            <p:ph type="title"/>
          </p:nvPr>
        </p:nvSpPr>
        <p:spPr/>
        <p:txBody>
          <a:bodyPr/>
          <a:lstStyle/>
          <a:p>
            <a:r>
              <a:rPr lang="en-CA" dirty="0"/>
              <a:t>Community and Environment</a:t>
            </a:r>
          </a:p>
        </p:txBody>
      </p:sp>
      <p:sp>
        <p:nvSpPr>
          <p:cNvPr id="9" name="Slide Number Placeholder 8">
            <a:extLst>
              <a:ext uri="{FF2B5EF4-FFF2-40B4-BE49-F238E27FC236}">
                <a16:creationId xmlns:a16="http://schemas.microsoft.com/office/drawing/2014/main" id="{9EAB4E97-E475-54DA-BF57-B811A0C00B7D}"/>
              </a:ext>
            </a:extLst>
          </p:cNvPr>
          <p:cNvSpPr>
            <a:spLocks noGrp="1"/>
          </p:cNvSpPr>
          <p:nvPr>
            <p:ph type="sldNum" sz="quarter" idx="12"/>
          </p:nvPr>
        </p:nvSpPr>
        <p:spPr/>
        <p:txBody>
          <a:bodyPr/>
          <a:lstStyle/>
          <a:p>
            <a:fld id="{4914A248-E922-43B9-BA40-8EF25FD61E09}" type="slidenum">
              <a:rPr lang="en-CA" smtClean="0"/>
              <a:t>35</a:t>
            </a:fld>
            <a:endParaRPr lang="en-CA"/>
          </a:p>
        </p:txBody>
      </p:sp>
      <p:cxnSp>
        <p:nvCxnSpPr>
          <p:cNvPr id="10" name="Straight Connector 9">
            <a:extLst>
              <a:ext uri="{FF2B5EF4-FFF2-40B4-BE49-F238E27FC236}">
                <a16:creationId xmlns:a16="http://schemas.microsoft.com/office/drawing/2014/main" id="{11ABF699-A76A-3904-7D9C-A20519738DED}"/>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5E76A8E8-7C11-FEB1-F150-CED46BFA44E9}"/>
              </a:ext>
            </a:extLst>
          </p:cNvPr>
          <p:cNvSpPr txBox="1"/>
          <p:nvPr/>
        </p:nvSpPr>
        <p:spPr>
          <a:xfrm>
            <a:off x="838200" y="1539721"/>
            <a:ext cx="2569464" cy="523220"/>
          </a:xfrm>
          <a:prstGeom prst="rect">
            <a:avLst/>
          </a:prstGeom>
          <a:noFill/>
        </p:spPr>
        <p:txBody>
          <a:bodyPr wrap="square" rtlCol="0">
            <a:spAutoFit/>
          </a:bodyPr>
          <a:lstStyle/>
          <a:p>
            <a:r>
              <a:rPr lang="en-US" sz="2800" b="1" dirty="0"/>
              <a:t>Definition</a:t>
            </a:r>
          </a:p>
        </p:txBody>
      </p:sp>
      <p:graphicFrame>
        <p:nvGraphicFramePr>
          <p:cNvPr id="4" name="Table 3">
            <a:extLst>
              <a:ext uri="{FF2B5EF4-FFF2-40B4-BE49-F238E27FC236}">
                <a16:creationId xmlns:a16="http://schemas.microsoft.com/office/drawing/2014/main" id="{2084E8F2-BB5B-D29D-2FC8-B0C57FC94700}"/>
              </a:ext>
            </a:extLst>
          </p:cNvPr>
          <p:cNvGraphicFramePr>
            <a:graphicFrameLocks noGrp="1"/>
          </p:cNvGraphicFramePr>
          <p:nvPr>
            <p:extLst>
              <p:ext uri="{D42A27DB-BD31-4B8C-83A1-F6EECF244321}">
                <p14:modId xmlns:p14="http://schemas.microsoft.com/office/powerpoint/2010/main" val="4027815141"/>
              </p:ext>
            </p:extLst>
          </p:nvPr>
        </p:nvGraphicFramePr>
        <p:xfrm>
          <a:off x="914400" y="2123346"/>
          <a:ext cx="10177272" cy="3139440"/>
        </p:xfrm>
        <a:graphic>
          <a:graphicData uri="http://schemas.openxmlformats.org/drawingml/2006/table">
            <a:tbl>
              <a:tblPr firstRow="1" bandRow="1">
                <a:tableStyleId>{17292A2E-F333-43FB-9621-5CBBE7FDCDCB}</a:tableStyleId>
              </a:tblPr>
              <a:tblGrid>
                <a:gridCol w="3212592">
                  <a:extLst>
                    <a:ext uri="{9D8B030D-6E8A-4147-A177-3AD203B41FA5}">
                      <a16:colId xmlns:a16="http://schemas.microsoft.com/office/drawing/2014/main" val="1094988868"/>
                    </a:ext>
                  </a:extLst>
                </a:gridCol>
                <a:gridCol w="3709416">
                  <a:extLst>
                    <a:ext uri="{9D8B030D-6E8A-4147-A177-3AD203B41FA5}">
                      <a16:colId xmlns:a16="http://schemas.microsoft.com/office/drawing/2014/main" val="2486183296"/>
                    </a:ext>
                  </a:extLst>
                </a:gridCol>
                <a:gridCol w="3255264">
                  <a:extLst>
                    <a:ext uri="{9D8B030D-6E8A-4147-A177-3AD203B41FA5}">
                      <a16:colId xmlns:a16="http://schemas.microsoft.com/office/drawing/2014/main" val="4057045452"/>
                    </a:ext>
                  </a:extLst>
                </a:gridCol>
              </a:tblGrid>
              <a:tr h="431303">
                <a:tc>
                  <a:txBody>
                    <a:bodyPr/>
                    <a:lstStyle/>
                    <a:p>
                      <a:r>
                        <a:rPr lang="en-US" sz="2400" dirty="0"/>
                        <a:t>Old</a:t>
                      </a:r>
                    </a:p>
                  </a:txBody>
                  <a:tcPr/>
                </a:tc>
                <a:tc>
                  <a:txBody>
                    <a:bodyPr/>
                    <a:lstStyle/>
                    <a:p>
                      <a:r>
                        <a:rPr lang="en-US" sz="2400" dirty="0"/>
                        <a:t>New</a:t>
                      </a:r>
                    </a:p>
                  </a:txBody>
                  <a:tcPr/>
                </a:tc>
                <a:tc>
                  <a:txBody>
                    <a:bodyPr/>
                    <a:lstStyle/>
                    <a:p>
                      <a:r>
                        <a:rPr lang="en-US" sz="2400" dirty="0"/>
                        <a:t>CAWD</a:t>
                      </a:r>
                    </a:p>
                  </a:txBody>
                  <a:tcPr/>
                </a:tc>
                <a:extLst>
                  <a:ext uri="{0D108BD9-81ED-4DB2-BD59-A6C34878D82A}">
                    <a16:rowId xmlns:a16="http://schemas.microsoft.com/office/drawing/2014/main" val="1279129122"/>
                  </a:ext>
                </a:extLst>
              </a:tr>
              <a:tr h="2431406">
                <a:tc>
                  <a:txBody>
                    <a:bodyPr/>
                    <a:lstStyle/>
                    <a:p>
                      <a:pPr marL="0" indent="0">
                        <a:buFont typeface="Arial" panose="020B0604020202020204" pitchFamily="34" charset="0"/>
                        <a:buNone/>
                      </a:pPr>
                      <a:r>
                        <a:rPr lang="en-US" sz="1600" kern="1200" dirty="0">
                          <a:solidFill>
                            <a:schemeClr val="tx1"/>
                          </a:solidFill>
                          <a:effectLst/>
                          <a:latin typeface="+mn-lt"/>
                          <a:ea typeface="+mn-ea"/>
                          <a:cs typeface="+mn-cs"/>
                        </a:rPr>
                        <a:t>Any policies or organizational factors (</a:t>
                      </a:r>
                      <a:r>
                        <a:rPr lang="en-US" sz="1600" kern="1200" dirty="0" err="1">
                          <a:solidFill>
                            <a:schemeClr val="tx1"/>
                          </a:solidFill>
                          <a:effectLst/>
                          <a:latin typeface="+mn-lt"/>
                          <a:ea typeface="+mn-ea"/>
                          <a:cs typeface="+mn-cs"/>
                        </a:rPr>
                        <a:t>eg</a:t>
                      </a:r>
                      <a:r>
                        <a:rPr lang="en-US" sz="1600" kern="1200" dirty="0">
                          <a:solidFill>
                            <a:schemeClr val="tx1"/>
                          </a:solidFill>
                          <a:effectLst/>
                          <a:latin typeface="+mn-lt"/>
                          <a:ea typeface="+mn-ea"/>
                          <a:cs typeface="+mn-cs"/>
                        </a:rPr>
                        <a:t>, infrastructure, accountability for policy implementation) in the municipal environment that can influence the PA opportunities and participation of children and adolescents in this environment.</a:t>
                      </a:r>
                      <a:r>
                        <a:rPr lang="en-CA" sz="1600" dirty="0">
                          <a:effectLst/>
                        </a:rPr>
                        <a:t> </a:t>
                      </a:r>
                      <a:endParaRPr lang="en-CA" sz="16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marL="0" indent="0">
                        <a:buFont typeface="Arial" panose="020B0604020202020204" pitchFamily="34" charset="0"/>
                        <a:buNone/>
                      </a:pPr>
                      <a:r>
                        <a:rPr lang="en-US" sz="1600" kern="1200" dirty="0">
                          <a:solidFill>
                            <a:schemeClr val="tx1"/>
                          </a:solidFill>
                          <a:effectLst/>
                          <a:latin typeface="+mn-lt"/>
                          <a:ea typeface="+mn-ea"/>
                          <a:cs typeface="+mn-cs"/>
                        </a:rPr>
                        <a:t>Any policies or organizational factors (</a:t>
                      </a:r>
                      <a:r>
                        <a:rPr lang="en-US" sz="1600" kern="1200" dirty="0" err="1">
                          <a:solidFill>
                            <a:schemeClr val="tx1"/>
                          </a:solidFill>
                          <a:effectLst/>
                          <a:latin typeface="+mn-lt"/>
                          <a:ea typeface="+mn-ea"/>
                          <a:cs typeface="+mn-cs"/>
                        </a:rPr>
                        <a:t>eg</a:t>
                      </a:r>
                      <a:r>
                        <a:rPr lang="en-US" sz="1600" kern="1200" dirty="0">
                          <a:solidFill>
                            <a:schemeClr val="tx1"/>
                          </a:solidFill>
                          <a:effectLst/>
                          <a:latin typeface="+mn-lt"/>
                          <a:ea typeface="+mn-ea"/>
                          <a:cs typeface="+mn-cs"/>
                        </a:rPr>
                        <a:t>, infrastructure, accountability for policy implementation) </a:t>
                      </a:r>
                      <a:r>
                        <a:rPr lang="en-US" sz="1600" b="1" kern="1200" dirty="0">
                          <a:solidFill>
                            <a:schemeClr val="tx1"/>
                          </a:solidFill>
                          <a:effectLst/>
                          <a:latin typeface="+mn-lt"/>
                          <a:ea typeface="+mn-ea"/>
                          <a:cs typeface="+mn-cs"/>
                        </a:rPr>
                        <a:t>in the local (</a:t>
                      </a:r>
                      <a:r>
                        <a:rPr lang="en-US" sz="1600" b="1" kern="1200" dirty="0" err="1">
                          <a:solidFill>
                            <a:schemeClr val="tx1"/>
                          </a:solidFill>
                          <a:effectLst/>
                          <a:latin typeface="+mn-lt"/>
                          <a:ea typeface="+mn-ea"/>
                          <a:cs typeface="+mn-cs"/>
                        </a:rPr>
                        <a:t>eg</a:t>
                      </a:r>
                      <a:r>
                        <a:rPr lang="en-US" sz="1600" b="1" kern="1200" dirty="0">
                          <a:solidFill>
                            <a:schemeClr val="tx1"/>
                          </a:solidFill>
                          <a:effectLst/>
                          <a:latin typeface="+mn-lt"/>
                          <a:ea typeface="+mn-ea"/>
                          <a:cs typeface="+mn-cs"/>
                        </a:rPr>
                        <a:t>, town, city, or </a:t>
                      </a:r>
                      <a:r>
                        <a:rPr lang="en-US" sz="1600" b="1" kern="1200" dirty="0" err="1">
                          <a:solidFill>
                            <a:schemeClr val="tx1"/>
                          </a:solidFill>
                          <a:effectLst/>
                          <a:latin typeface="+mn-lt"/>
                          <a:ea typeface="+mn-ea"/>
                          <a:cs typeface="+mn-cs"/>
                        </a:rPr>
                        <a:t>neighbourhood</a:t>
                      </a:r>
                      <a:r>
                        <a:rPr lang="en-US" sz="1600" b="1" kern="1200" dirty="0">
                          <a:solidFill>
                            <a:schemeClr val="tx1"/>
                          </a:solidFill>
                          <a:effectLst/>
                          <a:latin typeface="+mn-lt"/>
                          <a:ea typeface="+mn-ea"/>
                          <a:cs typeface="+mn-cs"/>
                        </a:rPr>
                        <a:t>) environment and residents’ perceptions about their local environment (</a:t>
                      </a:r>
                      <a:r>
                        <a:rPr lang="en-US" sz="1600" b="1" kern="1200" dirty="0" err="1">
                          <a:solidFill>
                            <a:schemeClr val="tx1"/>
                          </a:solidFill>
                          <a:effectLst/>
                          <a:latin typeface="+mn-lt"/>
                          <a:ea typeface="+mn-ea"/>
                          <a:cs typeface="+mn-cs"/>
                        </a:rPr>
                        <a:t>eg</a:t>
                      </a:r>
                      <a:r>
                        <a:rPr lang="en-US" sz="1600" b="1" kern="1200" dirty="0">
                          <a:solidFill>
                            <a:schemeClr val="tx1"/>
                          </a:solidFill>
                          <a:effectLst/>
                          <a:latin typeface="+mn-lt"/>
                          <a:ea typeface="+mn-ea"/>
                          <a:cs typeface="+mn-cs"/>
                        </a:rPr>
                        <a:t>, safety, access to green spaces) </a:t>
                      </a:r>
                      <a:r>
                        <a:rPr lang="en-US" sz="1600" kern="1200" dirty="0">
                          <a:solidFill>
                            <a:schemeClr val="tx1"/>
                          </a:solidFill>
                          <a:effectLst/>
                          <a:latin typeface="+mn-lt"/>
                          <a:ea typeface="+mn-ea"/>
                          <a:cs typeface="+mn-cs"/>
                        </a:rPr>
                        <a:t>that can influence the PA opportunities and participation of children and adolescents in this environment.</a:t>
                      </a:r>
                      <a:r>
                        <a:rPr lang="en-CA" sz="1600" dirty="0">
                          <a:effectLst/>
                        </a:rPr>
                        <a:t> </a:t>
                      </a:r>
                      <a:endParaRPr lang="en-CA" sz="1600" kern="1200" dirty="0">
                        <a:solidFill>
                          <a:schemeClr val="tx1"/>
                        </a:solidFill>
                        <a:effectLst/>
                        <a:latin typeface="+mn-lt"/>
                        <a:ea typeface="+mn-ea"/>
                        <a:cs typeface="+mn-cs"/>
                      </a:endParaRPr>
                    </a:p>
                  </a:txBody>
                  <a:tcPr marL="68580" marR="68580" marT="0" marB="0">
                    <a:solidFill>
                      <a:schemeClr val="bg1"/>
                    </a:solidFill>
                  </a:tcPr>
                </a:tc>
                <a:tc>
                  <a:txBody>
                    <a:bodyPr/>
                    <a:lstStyle/>
                    <a:p>
                      <a:r>
                        <a:rPr lang="en-US" sz="1600" kern="1200" dirty="0">
                          <a:solidFill>
                            <a:schemeClr val="tx1"/>
                          </a:solidFill>
                          <a:effectLst/>
                          <a:latin typeface="+mn-lt"/>
                          <a:ea typeface="+mn-ea"/>
                          <a:cs typeface="+mn-cs"/>
                        </a:rPr>
                        <a:t>Same definition for children and adolescents with disabilities or chronic conditions.</a:t>
                      </a:r>
                      <a:endParaRPr lang="en-CA" sz="1600" kern="1200" dirty="0">
                        <a:solidFill>
                          <a:schemeClr val="tx1"/>
                        </a:solidFill>
                        <a:effectLst/>
                        <a:latin typeface="+mn-lt"/>
                        <a:ea typeface="+mn-ea"/>
                        <a:cs typeface="+mn-cs"/>
                      </a:endParaRPr>
                    </a:p>
                  </a:txBody>
                  <a:tcPr marL="68580" marR="68580" marT="0" marB="0">
                    <a:solidFill>
                      <a:schemeClr val="bg1"/>
                    </a:solidFill>
                  </a:tcPr>
                </a:tc>
                <a:extLst>
                  <a:ext uri="{0D108BD9-81ED-4DB2-BD59-A6C34878D82A}">
                    <a16:rowId xmlns:a16="http://schemas.microsoft.com/office/drawing/2014/main" val="2128910157"/>
                  </a:ext>
                </a:extLst>
              </a:tr>
            </a:tbl>
          </a:graphicData>
        </a:graphic>
      </p:graphicFrame>
    </p:spTree>
    <p:extLst>
      <p:ext uri="{BB962C8B-B14F-4D97-AF65-F5344CB8AC3E}">
        <p14:creationId xmlns:p14="http://schemas.microsoft.com/office/powerpoint/2010/main" val="32226045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B9992-5D3E-020F-8D00-E4874F638E3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1F59558-99DE-0553-046B-B5F68BEAD7C4}"/>
              </a:ext>
            </a:extLst>
          </p:cNvPr>
          <p:cNvSpPr>
            <a:spLocks noGrp="1"/>
          </p:cNvSpPr>
          <p:nvPr>
            <p:ph type="title"/>
          </p:nvPr>
        </p:nvSpPr>
        <p:spPr/>
        <p:txBody>
          <a:bodyPr/>
          <a:lstStyle/>
          <a:p>
            <a:r>
              <a:rPr lang="en-CA" dirty="0"/>
              <a:t>Community and Environment</a:t>
            </a:r>
          </a:p>
        </p:txBody>
      </p:sp>
      <p:sp>
        <p:nvSpPr>
          <p:cNvPr id="9" name="Slide Number Placeholder 8">
            <a:extLst>
              <a:ext uri="{FF2B5EF4-FFF2-40B4-BE49-F238E27FC236}">
                <a16:creationId xmlns:a16="http://schemas.microsoft.com/office/drawing/2014/main" id="{EE405D24-074D-EBBD-56C8-39A7C71C36F8}"/>
              </a:ext>
            </a:extLst>
          </p:cNvPr>
          <p:cNvSpPr>
            <a:spLocks noGrp="1"/>
          </p:cNvSpPr>
          <p:nvPr>
            <p:ph type="sldNum" sz="quarter" idx="12"/>
          </p:nvPr>
        </p:nvSpPr>
        <p:spPr/>
        <p:txBody>
          <a:bodyPr/>
          <a:lstStyle/>
          <a:p>
            <a:fld id="{4914A248-E922-43B9-BA40-8EF25FD61E09}" type="slidenum">
              <a:rPr lang="en-CA" smtClean="0"/>
              <a:t>36</a:t>
            </a:fld>
            <a:endParaRPr lang="en-CA"/>
          </a:p>
        </p:txBody>
      </p:sp>
      <p:cxnSp>
        <p:nvCxnSpPr>
          <p:cNvPr id="10" name="Straight Connector 9">
            <a:extLst>
              <a:ext uri="{FF2B5EF4-FFF2-40B4-BE49-F238E27FC236}">
                <a16:creationId xmlns:a16="http://schemas.microsoft.com/office/drawing/2014/main" id="{8F350639-921D-589F-DB09-4C9C30D4B88D}"/>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89025E80-ACFD-F742-ADD5-F91C3F804FB2}"/>
              </a:ext>
            </a:extLst>
          </p:cNvPr>
          <p:cNvSpPr txBox="1"/>
          <p:nvPr/>
        </p:nvSpPr>
        <p:spPr>
          <a:xfrm>
            <a:off x="838200" y="1539721"/>
            <a:ext cx="2569464" cy="523220"/>
          </a:xfrm>
          <a:prstGeom prst="rect">
            <a:avLst/>
          </a:prstGeom>
          <a:noFill/>
        </p:spPr>
        <p:txBody>
          <a:bodyPr wrap="square" rtlCol="0">
            <a:spAutoFit/>
          </a:bodyPr>
          <a:lstStyle/>
          <a:p>
            <a:r>
              <a:rPr lang="en-US" sz="2800" b="1" dirty="0"/>
              <a:t>Benchmark</a:t>
            </a:r>
          </a:p>
        </p:txBody>
      </p:sp>
      <p:graphicFrame>
        <p:nvGraphicFramePr>
          <p:cNvPr id="4" name="Table 3">
            <a:extLst>
              <a:ext uri="{FF2B5EF4-FFF2-40B4-BE49-F238E27FC236}">
                <a16:creationId xmlns:a16="http://schemas.microsoft.com/office/drawing/2014/main" id="{F7AD4D29-35E9-C536-1F5B-31650A0C24B6}"/>
              </a:ext>
            </a:extLst>
          </p:cNvPr>
          <p:cNvGraphicFramePr>
            <a:graphicFrameLocks noGrp="1"/>
          </p:cNvGraphicFramePr>
          <p:nvPr>
            <p:extLst>
              <p:ext uri="{D42A27DB-BD31-4B8C-83A1-F6EECF244321}">
                <p14:modId xmlns:p14="http://schemas.microsoft.com/office/powerpoint/2010/main" val="3285404390"/>
              </p:ext>
            </p:extLst>
          </p:nvPr>
        </p:nvGraphicFramePr>
        <p:xfrm>
          <a:off x="2862072" y="2241550"/>
          <a:ext cx="6467856" cy="4114800"/>
        </p:xfrm>
        <a:graphic>
          <a:graphicData uri="http://schemas.openxmlformats.org/drawingml/2006/table">
            <a:tbl>
              <a:tblPr firstRow="1" bandRow="1">
                <a:tableStyleId>{17292A2E-F333-43FB-9621-5CBBE7FDCDCB}</a:tableStyleId>
              </a:tblPr>
              <a:tblGrid>
                <a:gridCol w="3212592">
                  <a:extLst>
                    <a:ext uri="{9D8B030D-6E8A-4147-A177-3AD203B41FA5}">
                      <a16:colId xmlns:a16="http://schemas.microsoft.com/office/drawing/2014/main" val="1094988868"/>
                    </a:ext>
                  </a:extLst>
                </a:gridCol>
                <a:gridCol w="3255264">
                  <a:extLst>
                    <a:ext uri="{9D8B030D-6E8A-4147-A177-3AD203B41FA5}">
                      <a16:colId xmlns:a16="http://schemas.microsoft.com/office/drawing/2014/main" val="4057045452"/>
                    </a:ext>
                  </a:extLst>
                </a:gridCol>
              </a:tblGrid>
              <a:tr h="431303">
                <a:tc>
                  <a:txBody>
                    <a:bodyPr/>
                    <a:lstStyle/>
                    <a:p>
                      <a:r>
                        <a:rPr lang="en-US" sz="2400" dirty="0"/>
                        <a:t>No changes</a:t>
                      </a:r>
                    </a:p>
                  </a:txBody>
                  <a:tcPr/>
                </a:tc>
                <a:tc>
                  <a:txBody>
                    <a:bodyPr/>
                    <a:lstStyle/>
                    <a:p>
                      <a:r>
                        <a:rPr lang="en-US" sz="2400" dirty="0"/>
                        <a:t>CAWD</a:t>
                      </a:r>
                    </a:p>
                  </a:txBody>
                  <a:tcPr/>
                </a:tc>
                <a:extLst>
                  <a:ext uri="{0D108BD9-81ED-4DB2-BD59-A6C34878D82A}">
                    <a16:rowId xmlns:a16="http://schemas.microsoft.com/office/drawing/2014/main" val="1279129122"/>
                  </a:ext>
                </a:extLst>
              </a:tr>
              <a:tr h="2431406">
                <a:tc>
                  <a: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 of children or parents who perceive their community/municipality is doing a good job at promoting physical activity (</a:t>
                      </a:r>
                      <a:r>
                        <a:rPr lang="en-US" sz="1200" kern="1200" dirty="0" err="1">
                          <a:solidFill>
                            <a:schemeClr val="tx1"/>
                          </a:solidFill>
                          <a:effectLst/>
                          <a:latin typeface="+mn-lt"/>
                          <a:ea typeface="+mn-ea"/>
                          <a:cs typeface="+mn-cs"/>
                        </a:rPr>
                        <a:t>eg</a:t>
                      </a:r>
                      <a:r>
                        <a:rPr lang="en-US" sz="1200" kern="1200" dirty="0">
                          <a:solidFill>
                            <a:schemeClr val="tx1"/>
                          </a:solidFill>
                          <a:effectLst/>
                          <a:latin typeface="+mn-lt"/>
                          <a:ea typeface="+mn-ea"/>
                          <a:cs typeface="+mn-cs"/>
                        </a:rPr>
                        <a:t>, variety, location, cost, quality). </a:t>
                      </a: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 of communities/municipalities that report they have policies promoting PA. </a:t>
                      </a: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 of communities/municipalities that report they have infrastructure (</a:t>
                      </a:r>
                      <a:r>
                        <a:rPr lang="en-US" sz="1200" kern="1200" dirty="0" err="1">
                          <a:solidFill>
                            <a:schemeClr val="tx1"/>
                          </a:solidFill>
                          <a:effectLst/>
                          <a:latin typeface="+mn-lt"/>
                          <a:ea typeface="+mn-ea"/>
                          <a:cs typeface="+mn-cs"/>
                        </a:rPr>
                        <a:t>eg</a:t>
                      </a:r>
                      <a:r>
                        <a:rPr lang="en-US" sz="1200" kern="1200" dirty="0">
                          <a:solidFill>
                            <a:schemeClr val="tx1"/>
                          </a:solidFill>
                          <a:effectLst/>
                          <a:latin typeface="+mn-lt"/>
                          <a:ea typeface="+mn-ea"/>
                          <a:cs typeface="+mn-cs"/>
                        </a:rPr>
                        <a:t>, sidewalks, trails, paths, bike lanes) specifically geared toward promoting PA. </a:t>
                      </a: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 of children or parents who report having facilities, programs, parks, and playgrounds available to them in their community. </a:t>
                      </a: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 of children or parents who report living in a safe neighborhood where they can be physically active. </a:t>
                      </a: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 of children or parents who report having well-maintained facilities, parks, and playgrounds in their community that are safe to use.</a:t>
                      </a:r>
                      <a:r>
                        <a:rPr lang="en-CA" sz="1200" dirty="0">
                          <a:effectLst/>
                        </a:rPr>
                        <a:t> </a:t>
                      </a:r>
                      <a:endParaRPr lang="en-CA" sz="12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r>
                        <a:rPr lang="en-US" sz="1200" kern="1200" dirty="0">
                          <a:solidFill>
                            <a:schemeClr val="tx1"/>
                          </a:solidFill>
                          <a:effectLst/>
                          <a:latin typeface="+mn-lt"/>
                          <a:ea typeface="+mn-ea"/>
                          <a:cs typeface="+mn-cs"/>
                        </a:rPr>
                        <a:t>Same benchmarks for children and adolescents with disabilities or chronic conditions.</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Additional benchmarks: </a:t>
                      </a:r>
                    </a:p>
                    <a:p>
                      <a:pPr marL="285750" indent="-285750">
                        <a:buFont typeface="Arial" panose="020B0604020202020204" pitchFamily="34" charset="0"/>
                        <a:buChar char="•"/>
                      </a:pPr>
                      <a:r>
                        <a:rPr lang="en-US" sz="1200" kern="1200" dirty="0">
                          <a:solidFill>
                            <a:schemeClr val="tx1"/>
                          </a:solidFill>
                          <a:effectLst/>
                          <a:latin typeface="+mn-lt"/>
                          <a:ea typeface="+mn-ea"/>
                          <a:cs typeface="+mn-cs"/>
                        </a:rPr>
                        <a:t>% of children or parents who report having accessible, adapted and inclusive programs, parks, and playgrounds in their community </a:t>
                      </a:r>
                      <a:endParaRPr lang="en-CA" sz="120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200" kern="1200" dirty="0">
                          <a:solidFill>
                            <a:schemeClr val="tx1"/>
                          </a:solidFill>
                          <a:effectLst/>
                          <a:latin typeface="+mn-lt"/>
                          <a:ea typeface="+mn-ea"/>
                          <a:cs typeface="+mn-cs"/>
                        </a:rPr>
                        <a:t>% of communities/municipalities with accessible infrastructure for children with disabilities</a:t>
                      </a:r>
                      <a:r>
                        <a:rPr lang="en-CA" sz="1200" dirty="0">
                          <a:effectLst/>
                        </a:rPr>
                        <a:t> </a:t>
                      </a:r>
                      <a:endParaRPr lang="en-CA" sz="12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128910157"/>
                  </a:ext>
                </a:extLst>
              </a:tr>
            </a:tbl>
          </a:graphicData>
        </a:graphic>
      </p:graphicFrame>
    </p:spTree>
    <p:extLst>
      <p:ext uri="{BB962C8B-B14F-4D97-AF65-F5344CB8AC3E}">
        <p14:creationId xmlns:p14="http://schemas.microsoft.com/office/powerpoint/2010/main" val="21256671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E5BB6-20E6-7AD9-D597-F62643391AE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ABA5951-9004-B859-6AAF-CB0F3ADBF01E}"/>
              </a:ext>
            </a:extLst>
          </p:cNvPr>
          <p:cNvSpPr>
            <a:spLocks noGrp="1"/>
          </p:cNvSpPr>
          <p:nvPr>
            <p:ph type="title"/>
          </p:nvPr>
        </p:nvSpPr>
        <p:spPr/>
        <p:txBody>
          <a:bodyPr/>
          <a:lstStyle/>
          <a:p>
            <a:r>
              <a:rPr lang="en-CA" dirty="0"/>
              <a:t>Government</a:t>
            </a:r>
          </a:p>
        </p:txBody>
      </p:sp>
      <p:sp>
        <p:nvSpPr>
          <p:cNvPr id="9" name="Slide Number Placeholder 8">
            <a:extLst>
              <a:ext uri="{FF2B5EF4-FFF2-40B4-BE49-F238E27FC236}">
                <a16:creationId xmlns:a16="http://schemas.microsoft.com/office/drawing/2014/main" id="{C151460E-88E5-326D-41B4-DBF739EA02CA}"/>
              </a:ext>
            </a:extLst>
          </p:cNvPr>
          <p:cNvSpPr>
            <a:spLocks noGrp="1"/>
          </p:cNvSpPr>
          <p:nvPr>
            <p:ph type="sldNum" sz="quarter" idx="12"/>
          </p:nvPr>
        </p:nvSpPr>
        <p:spPr/>
        <p:txBody>
          <a:bodyPr/>
          <a:lstStyle/>
          <a:p>
            <a:fld id="{4914A248-E922-43B9-BA40-8EF25FD61E09}" type="slidenum">
              <a:rPr lang="en-CA" smtClean="0"/>
              <a:t>37</a:t>
            </a:fld>
            <a:endParaRPr lang="en-CA"/>
          </a:p>
        </p:txBody>
      </p:sp>
      <p:cxnSp>
        <p:nvCxnSpPr>
          <p:cNvPr id="10" name="Straight Connector 9">
            <a:extLst>
              <a:ext uri="{FF2B5EF4-FFF2-40B4-BE49-F238E27FC236}">
                <a16:creationId xmlns:a16="http://schemas.microsoft.com/office/drawing/2014/main" id="{D0E29171-A5B7-BA5A-3132-4576458F5DBD}"/>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0DDAA574-3AFD-073A-D560-07F49C35C37B}"/>
              </a:ext>
            </a:extLst>
          </p:cNvPr>
          <p:cNvSpPr txBox="1"/>
          <p:nvPr/>
        </p:nvSpPr>
        <p:spPr>
          <a:xfrm>
            <a:off x="838200" y="1539721"/>
            <a:ext cx="2569464" cy="523220"/>
          </a:xfrm>
          <a:prstGeom prst="rect">
            <a:avLst/>
          </a:prstGeom>
          <a:noFill/>
        </p:spPr>
        <p:txBody>
          <a:bodyPr wrap="square" rtlCol="0">
            <a:spAutoFit/>
          </a:bodyPr>
          <a:lstStyle/>
          <a:p>
            <a:r>
              <a:rPr lang="en-US" sz="2800" b="1" dirty="0"/>
              <a:t>Definition</a:t>
            </a:r>
          </a:p>
        </p:txBody>
      </p:sp>
      <p:graphicFrame>
        <p:nvGraphicFramePr>
          <p:cNvPr id="4" name="Table 3">
            <a:extLst>
              <a:ext uri="{FF2B5EF4-FFF2-40B4-BE49-F238E27FC236}">
                <a16:creationId xmlns:a16="http://schemas.microsoft.com/office/drawing/2014/main" id="{9FBC2151-0057-B831-C380-DAD0933A6147}"/>
              </a:ext>
            </a:extLst>
          </p:cNvPr>
          <p:cNvGraphicFramePr>
            <a:graphicFrameLocks noGrp="1"/>
          </p:cNvGraphicFramePr>
          <p:nvPr>
            <p:extLst>
              <p:ext uri="{D42A27DB-BD31-4B8C-83A1-F6EECF244321}">
                <p14:modId xmlns:p14="http://schemas.microsoft.com/office/powerpoint/2010/main" val="971141964"/>
              </p:ext>
            </p:extLst>
          </p:nvPr>
        </p:nvGraphicFramePr>
        <p:xfrm>
          <a:off x="2613660" y="2373257"/>
          <a:ext cx="6964680" cy="2888606"/>
        </p:xfrm>
        <a:graphic>
          <a:graphicData uri="http://schemas.openxmlformats.org/drawingml/2006/table">
            <a:tbl>
              <a:tblPr firstRow="1" bandRow="1">
                <a:tableStyleId>{17292A2E-F333-43FB-9621-5CBBE7FDCDCB}</a:tableStyleId>
              </a:tblPr>
              <a:tblGrid>
                <a:gridCol w="3709416">
                  <a:extLst>
                    <a:ext uri="{9D8B030D-6E8A-4147-A177-3AD203B41FA5}">
                      <a16:colId xmlns:a16="http://schemas.microsoft.com/office/drawing/2014/main" val="2486183296"/>
                    </a:ext>
                  </a:extLst>
                </a:gridCol>
                <a:gridCol w="3255264">
                  <a:extLst>
                    <a:ext uri="{9D8B030D-6E8A-4147-A177-3AD203B41FA5}">
                      <a16:colId xmlns:a16="http://schemas.microsoft.com/office/drawing/2014/main" val="4057045452"/>
                    </a:ext>
                  </a:extLst>
                </a:gridCol>
              </a:tblGrid>
              <a:tr h="431303">
                <a:tc>
                  <a:txBody>
                    <a:bodyPr/>
                    <a:lstStyle/>
                    <a:p>
                      <a:r>
                        <a:rPr lang="en-US" sz="2400" dirty="0"/>
                        <a:t>New</a:t>
                      </a:r>
                    </a:p>
                  </a:txBody>
                  <a:tcPr/>
                </a:tc>
                <a:tc>
                  <a:txBody>
                    <a:bodyPr/>
                    <a:lstStyle/>
                    <a:p>
                      <a:r>
                        <a:rPr lang="en-US" sz="2400" dirty="0"/>
                        <a:t>CAWD</a:t>
                      </a:r>
                    </a:p>
                  </a:txBody>
                  <a:tcPr/>
                </a:tc>
                <a:extLst>
                  <a:ext uri="{0D108BD9-81ED-4DB2-BD59-A6C34878D82A}">
                    <a16:rowId xmlns:a16="http://schemas.microsoft.com/office/drawing/2014/main" val="1279129122"/>
                  </a:ext>
                </a:extLst>
              </a:tr>
              <a:tr h="2431406">
                <a:tc>
                  <a:txBody>
                    <a:bodyPr/>
                    <a:lstStyle/>
                    <a:p>
                      <a:pPr marL="0" indent="0">
                        <a:buFont typeface="Arial" panose="020B0604020202020204" pitchFamily="34" charset="0"/>
                        <a:buNone/>
                      </a:pPr>
                      <a:r>
                        <a:rPr lang="en-US" sz="1600" kern="1200" dirty="0">
                          <a:solidFill>
                            <a:schemeClr val="tx1"/>
                          </a:solidFill>
                          <a:effectLst/>
                          <a:latin typeface="+mn-lt"/>
                          <a:ea typeface="+mn-ea"/>
                          <a:cs typeface="+mn-cs"/>
                        </a:rPr>
                        <a:t>Any governmental body with authority to influence physical activity opportunities or participation of children and adolescents through policy, legislation, or regulation.</a:t>
                      </a:r>
                      <a:r>
                        <a:rPr lang="en-CA" sz="1600" dirty="0">
                          <a:effectLst/>
                        </a:rPr>
                        <a:t> </a:t>
                      </a:r>
                      <a:endParaRPr lang="en-CA" sz="1600" kern="1200" dirty="0">
                        <a:solidFill>
                          <a:schemeClr val="tx1"/>
                        </a:solidFill>
                        <a:effectLst/>
                        <a:latin typeface="+mn-lt"/>
                        <a:ea typeface="+mn-ea"/>
                        <a:cs typeface="+mn-cs"/>
                      </a:endParaRPr>
                    </a:p>
                  </a:txBody>
                  <a:tcPr marL="68580" marR="68580" marT="0" marB="0">
                    <a:solidFill>
                      <a:schemeClr val="bg1"/>
                    </a:solidFill>
                  </a:tcPr>
                </a:tc>
                <a:tc>
                  <a:txBody>
                    <a:bodyPr/>
                    <a:lstStyle/>
                    <a:p>
                      <a:r>
                        <a:rPr lang="en-US" sz="1600" kern="1200" dirty="0">
                          <a:solidFill>
                            <a:schemeClr val="tx1"/>
                          </a:solidFill>
                          <a:effectLst/>
                          <a:latin typeface="+mn-lt"/>
                          <a:ea typeface="+mn-ea"/>
                          <a:cs typeface="+mn-cs"/>
                        </a:rPr>
                        <a:t>Same definition for children and adolescents with disabilities or</a:t>
                      </a:r>
                      <a:endParaRPr lang="en-CA"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chronic conditions provided specific inclusion of accessibility clauses.</a:t>
                      </a:r>
                      <a:r>
                        <a:rPr lang="en-CA" sz="1600" dirty="0">
                          <a:effectLst/>
                        </a:rPr>
                        <a:t> </a:t>
                      </a:r>
                      <a:endParaRPr lang="en-CA" sz="16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128910157"/>
                  </a:ext>
                </a:extLst>
              </a:tr>
            </a:tbl>
          </a:graphicData>
        </a:graphic>
      </p:graphicFrame>
    </p:spTree>
    <p:extLst>
      <p:ext uri="{BB962C8B-B14F-4D97-AF65-F5344CB8AC3E}">
        <p14:creationId xmlns:p14="http://schemas.microsoft.com/office/powerpoint/2010/main" val="21569028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72B6E-C5CA-8985-6CD1-2094CFF878B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EF56518-80AD-84B8-0883-B53655F89D74}"/>
              </a:ext>
            </a:extLst>
          </p:cNvPr>
          <p:cNvSpPr>
            <a:spLocks noGrp="1"/>
          </p:cNvSpPr>
          <p:nvPr>
            <p:ph type="title"/>
          </p:nvPr>
        </p:nvSpPr>
        <p:spPr/>
        <p:txBody>
          <a:bodyPr/>
          <a:lstStyle/>
          <a:p>
            <a:r>
              <a:rPr lang="en-CA" dirty="0"/>
              <a:t>Government</a:t>
            </a:r>
          </a:p>
        </p:txBody>
      </p:sp>
      <p:sp>
        <p:nvSpPr>
          <p:cNvPr id="9" name="Slide Number Placeholder 8">
            <a:extLst>
              <a:ext uri="{FF2B5EF4-FFF2-40B4-BE49-F238E27FC236}">
                <a16:creationId xmlns:a16="http://schemas.microsoft.com/office/drawing/2014/main" id="{CDC24DA1-3194-5FB4-4C66-274F4823761F}"/>
              </a:ext>
            </a:extLst>
          </p:cNvPr>
          <p:cNvSpPr>
            <a:spLocks noGrp="1"/>
          </p:cNvSpPr>
          <p:nvPr>
            <p:ph type="sldNum" sz="quarter" idx="12"/>
          </p:nvPr>
        </p:nvSpPr>
        <p:spPr/>
        <p:txBody>
          <a:bodyPr/>
          <a:lstStyle/>
          <a:p>
            <a:fld id="{4914A248-E922-43B9-BA40-8EF25FD61E09}" type="slidenum">
              <a:rPr lang="en-CA" smtClean="0"/>
              <a:t>38</a:t>
            </a:fld>
            <a:endParaRPr lang="en-CA"/>
          </a:p>
        </p:txBody>
      </p:sp>
      <p:cxnSp>
        <p:nvCxnSpPr>
          <p:cNvPr id="10" name="Straight Connector 9">
            <a:extLst>
              <a:ext uri="{FF2B5EF4-FFF2-40B4-BE49-F238E27FC236}">
                <a16:creationId xmlns:a16="http://schemas.microsoft.com/office/drawing/2014/main" id="{9A9BC835-2694-DFF8-C139-E601FA46EC73}"/>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6F45BB59-00A8-46D9-4049-EDE56EA846DB}"/>
              </a:ext>
            </a:extLst>
          </p:cNvPr>
          <p:cNvSpPr txBox="1"/>
          <p:nvPr/>
        </p:nvSpPr>
        <p:spPr>
          <a:xfrm>
            <a:off x="838200" y="1539721"/>
            <a:ext cx="2569464" cy="523220"/>
          </a:xfrm>
          <a:prstGeom prst="rect">
            <a:avLst/>
          </a:prstGeom>
          <a:noFill/>
        </p:spPr>
        <p:txBody>
          <a:bodyPr wrap="square" rtlCol="0">
            <a:spAutoFit/>
          </a:bodyPr>
          <a:lstStyle/>
          <a:p>
            <a:r>
              <a:rPr lang="en-US" sz="2800" b="1" dirty="0"/>
              <a:t>Benchmark</a:t>
            </a:r>
          </a:p>
        </p:txBody>
      </p:sp>
      <p:graphicFrame>
        <p:nvGraphicFramePr>
          <p:cNvPr id="4" name="Table 3">
            <a:extLst>
              <a:ext uri="{FF2B5EF4-FFF2-40B4-BE49-F238E27FC236}">
                <a16:creationId xmlns:a16="http://schemas.microsoft.com/office/drawing/2014/main" id="{A98BA7F6-A8A6-488A-E3B4-FE2DCB4579ED}"/>
              </a:ext>
            </a:extLst>
          </p:cNvPr>
          <p:cNvGraphicFramePr>
            <a:graphicFrameLocks noGrp="1"/>
          </p:cNvGraphicFramePr>
          <p:nvPr>
            <p:extLst>
              <p:ext uri="{D42A27DB-BD31-4B8C-83A1-F6EECF244321}">
                <p14:modId xmlns:p14="http://schemas.microsoft.com/office/powerpoint/2010/main" val="2967689179"/>
              </p:ext>
            </p:extLst>
          </p:nvPr>
        </p:nvGraphicFramePr>
        <p:xfrm>
          <a:off x="914400" y="2062941"/>
          <a:ext cx="10177272" cy="4724400"/>
        </p:xfrm>
        <a:graphic>
          <a:graphicData uri="http://schemas.openxmlformats.org/drawingml/2006/table">
            <a:tbl>
              <a:tblPr firstRow="1" bandRow="1">
                <a:tableStyleId>{17292A2E-F333-43FB-9621-5CBBE7FDCDCB}</a:tableStyleId>
              </a:tblPr>
              <a:tblGrid>
                <a:gridCol w="3212592">
                  <a:extLst>
                    <a:ext uri="{9D8B030D-6E8A-4147-A177-3AD203B41FA5}">
                      <a16:colId xmlns:a16="http://schemas.microsoft.com/office/drawing/2014/main" val="1094988868"/>
                    </a:ext>
                  </a:extLst>
                </a:gridCol>
                <a:gridCol w="3709416">
                  <a:extLst>
                    <a:ext uri="{9D8B030D-6E8A-4147-A177-3AD203B41FA5}">
                      <a16:colId xmlns:a16="http://schemas.microsoft.com/office/drawing/2014/main" val="2486183296"/>
                    </a:ext>
                  </a:extLst>
                </a:gridCol>
                <a:gridCol w="3255264">
                  <a:extLst>
                    <a:ext uri="{9D8B030D-6E8A-4147-A177-3AD203B41FA5}">
                      <a16:colId xmlns:a16="http://schemas.microsoft.com/office/drawing/2014/main" val="4057045452"/>
                    </a:ext>
                  </a:extLst>
                </a:gridCol>
              </a:tblGrid>
              <a:tr h="431303">
                <a:tc>
                  <a:txBody>
                    <a:bodyPr/>
                    <a:lstStyle/>
                    <a:p>
                      <a:r>
                        <a:rPr lang="en-US" sz="2400" dirty="0"/>
                        <a:t>Old</a:t>
                      </a:r>
                    </a:p>
                  </a:txBody>
                  <a:tcPr/>
                </a:tc>
                <a:tc>
                  <a:txBody>
                    <a:bodyPr/>
                    <a:lstStyle/>
                    <a:p>
                      <a:r>
                        <a:rPr lang="en-US" sz="2400" dirty="0"/>
                        <a:t>New</a:t>
                      </a:r>
                    </a:p>
                  </a:txBody>
                  <a:tcPr/>
                </a:tc>
                <a:tc>
                  <a:txBody>
                    <a:bodyPr/>
                    <a:lstStyle/>
                    <a:p>
                      <a:r>
                        <a:rPr lang="en-US" sz="2400" dirty="0"/>
                        <a:t>CAWD</a:t>
                      </a:r>
                    </a:p>
                  </a:txBody>
                  <a:tcPr/>
                </a:tc>
                <a:extLst>
                  <a:ext uri="{0D108BD9-81ED-4DB2-BD59-A6C34878D82A}">
                    <a16:rowId xmlns:a16="http://schemas.microsoft.com/office/drawing/2014/main" val="1279129122"/>
                  </a:ext>
                </a:extLst>
              </a:tr>
              <a:tr h="2431406">
                <a:tc>
                  <a:txBody>
                    <a:bodyPr/>
                    <a:lstStyle/>
                    <a:p>
                      <a:pPr marL="171450" indent="-171450">
                        <a:buFont typeface="Arial" panose="020B0604020202020204" pitchFamily="34" charset="0"/>
                        <a:buChar char="•"/>
                      </a:pPr>
                      <a:r>
                        <a:rPr lang="en-US" sz="1400" kern="1200" dirty="0">
                          <a:solidFill>
                            <a:schemeClr val="tx1"/>
                          </a:solidFill>
                          <a:effectLst/>
                          <a:latin typeface="+mn-lt"/>
                          <a:ea typeface="+mn-ea"/>
                          <a:cs typeface="+mn-cs"/>
                        </a:rPr>
                        <a:t>Evidence of leadership and commitment in providing PA opportunities for all children and adolescents. </a:t>
                      </a:r>
                      <a:endParaRPr lang="en-CA" sz="14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400" kern="1200" dirty="0">
                          <a:solidFill>
                            <a:schemeClr val="tx1"/>
                          </a:solidFill>
                          <a:effectLst/>
                          <a:latin typeface="+mn-lt"/>
                          <a:ea typeface="+mn-ea"/>
                          <a:cs typeface="+mn-cs"/>
                        </a:rPr>
                        <a:t>Allocated funds and resources for the implementation of PA promotion strategies and initiatives for all children and adolescents. Demonstrated progress through the key stages of public policy making (</a:t>
                      </a:r>
                      <a:r>
                        <a:rPr lang="en-US" sz="1400" kern="1200" dirty="0" err="1">
                          <a:solidFill>
                            <a:schemeClr val="tx1"/>
                          </a:solidFill>
                          <a:effectLst/>
                          <a:latin typeface="+mn-lt"/>
                          <a:ea typeface="+mn-ea"/>
                          <a:cs typeface="+mn-cs"/>
                        </a:rPr>
                        <a:t>ie</a:t>
                      </a:r>
                      <a:r>
                        <a:rPr lang="en-US" sz="1400" kern="1200" dirty="0">
                          <a:solidFill>
                            <a:schemeClr val="tx1"/>
                          </a:solidFill>
                          <a:effectLst/>
                          <a:latin typeface="+mn-lt"/>
                          <a:ea typeface="+mn-ea"/>
                          <a:cs typeface="+mn-cs"/>
                        </a:rPr>
                        <a:t>, policy agenda, policy formation, policy implementation, policy evaluation, and decisions about the future). </a:t>
                      </a:r>
                      <a:endParaRPr lang="en-CA" sz="14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400" kern="1200" dirty="0">
                          <a:solidFill>
                            <a:schemeClr val="tx1"/>
                          </a:solidFill>
                          <a:effectLst/>
                          <a:latin typeface="+mn-lt"/>
                          <a:ea typeface="+mn-ea"/>
                          <a:cs typeface="+mn-cs"/>
                        </a:rPr>
                        <a:t>HEPA PAT (version 2) and the scoring rubric published by Ward et al. </a:t>
                      </a:r>
                      <a:endParaRPr lang="en-CA" sz="14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r>
                        <a:rPr lang="en-US" sz="1400" b="1" kern="1200" dirty="0">
                          <a:solidFill>
                            <a:schemeClr val="tx1"/>
                          </a:solidFill>
                          <a:effectLst/>
                          <a:latin typeface="+mn-lt"/>
                          <a:ea typeface="+mn-ea"/>
                          <a:cs typeface="+mn-cs"/>
                        </a:rPr>
                        <a:t>Consensus-based grade taking into account the following: </a:t>
                      </a:r>
                      <a:endParaRPr lang="en-CA" sz="1400" b="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400" kern="1200" dirty="0">
                          <a:solidFill>
                            <a:schemeClr val="tx1"/>
                          </a:solidFill>
                          <a:effectLst/>
                          <a:latin typeface="+mn-lt"/>
                          <a:ea typeface="+mn-ea"/>
                          <a:cs typeface="+mn-cs"/>
                        </a:rPr>
                        <a:t>Evidence of leadership and commitment in providing PA opportunities for all children and adolescents. </a:t>
                      </a:r>
                      <a:endParaRPr lang="en-CA" sz="14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400" kern="1200" dirty="0">
                          <a:solidFill>
                            <a:schemeClr val="tx1"/>
                          </a:solidFill>
                          <a:effectLst/>
                          <a:latin typeface="+mn-lt"/>
                          <a:ea typeface="+mn-ea"/>
                          <a:cs typeface="+mn-cs"/>
                        </a:rPr>
                        <a:t>Allocated funds and resources for the implementation of PA promotion strategies and initiatives for all children and adolescents. </a:t>
                      </a:r>
                      <a:endParaRPr lang="en-CA" sz="14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400" kern="1200" dirty="0">
                          <a:solidFill>
                            <a:schemeClr val="tx1"/>
                          </a:solidFill>
                          <a:effectLst/>
                          <a:latin typeface="+mn-lt"/>
                          <a:ea typeface="+mn-ea"/>
                          <a:cs typeface="+mn-cs"/>
                        </a:rPr>
                        <a:t>Demonstrated progress through the key stages of public policy making (</a:t>
                      </a:r>
                      <a:r>
                        <a:rPr lang="en-US" sz="1400" kern="1200" dirty="0" err="1">
                          <a:solidFill>
                            <a:schemeClr val="tx1"/>
                          </a:solidFill>
                          <a:effectLst/>
                          <a:latin typeface="+mn-lt"/>
                          <a:ea typeface="+mn-ea"/>
                          <a:cs typeface="+mn-cs"/>
                        </a:rPr>
                        <a:t>ie</a:t>
                      </a:r>
                      <a:r>
                        <a:rPr lang="en-US" sz="1400" kern="1200" dirty="0">
                          <a:solidFill>
                            <a:schemeClr val="tx1"/>
                          </a:solidFill>
                          <a:effectLst/>
                          <a:latin typeface="+mn-lt"/>
                          <a:ea typeface="+mn-ea"/>
                          <a:cs typeface="+mn-cs"/>
                        </a:rPr>
                        <a:t>, policy agenda, policy formation, policy implementation, policy evaluation, and decisions about the future). </a:t>
                      </a:r>
                      <a:endParaRPr lang="en-CA"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 </a:t>
                      </a:r>
                      <a:endParaRPr lang="en-CA"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An additional approach to grading (optional):</a:t>
                      </a:r>
                      <a:endParaRPr lang="en-CA"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HEPA PAT (version 2) and the scoring rubric (https://academic.oup.com/heapro/article-abstract/36/4/1151/5961615) published by Ward et al., 2021.</a:t>
                      </a:r>
                      <a:r>
                        <a:rPr lang="en-CA" sz="1400" dirty="0">
                          <a:effectLst/>
                        </a:rPr>
                        <a:t>  </a:t>
                      </a:r>
                      <a:endParaRPr lang="en-CA" sz="1400" kern="1200" dirty="0">
                        <a:solidFill>
                          <a:schemeClr val="tx1"/>
                        </a:solidFill>
                        <a:effectLst/>
                        <a:latin typeface="+mn-lt"/>
                        <a:ea typeface="+mn-ea"/>
                        <a:cs typeface="+mn-cs"/>
                      </a:endParaRPr>
                    </a:p>
                  </a:txBody>
                  <a:tcPr marL="68580" marR="68580" marT="0" marB="0">
                    <a:solidFill>
                      <a:schemeClr val="bg1"/>
                    </a:solidFill>
                  </a:tcPr>
                </a:tc>
                <a:tc>
                  <a:txBody>
                    <a:bodyPr/>
                    <a:lstStyle/>
                    <a:p>
                      <a:r>
                        <a:rPr lang="en-US" sz="1400" kern="1200" dirty="0">
                          <a:solidFill>
                            <a:schemeClr val="tx1"/>
                          </a:solidFill>
                          <a:effectLst/>
                          <a:latin typeface="+mn-lt"/>
                          <a:ea typeface="+mn-ea"/>
                          <a:cs typeface="+mn-cs"/>
                        </a:rPr>
                        <a:t>Same benchmarks for children and adolescents with disabilities or</a:t>
                      </a:r>
                      <a:endParaRPr lang="en-CA"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chronic conditions provided specific inclusion of accessibility clauses.</a:t>
                      </a:r>
                      <a:r>
                        <a:rPr lang="en-CA" sz="1400" dirty="0">
                          <a:effectLst/>
                        </a:rPr>
                        <a:t> </a:t>
                      </a:r>
                      <a:endParaRPr lang="en-CA" sz="1400" dirty="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128910157"/>
                  </a:ext>
                </a:extLst>
              </a:tr>
            </a:tbl>
          </a:graphicData>
        </a:graphic>
      </p:graphicFrame>
    </p:spTree>
    <p:extLst>
      <p:ext uri="{BB962C8B-B14F-4D97-AF65-F5344CB8AC3E}">
        <p14:creationId xmlns:p14="http://schemas.microsoft.com/office/powerpoint/2010/main" val="21493985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E46FF-9149-6111-B042-3410C2A9138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932D5C4-51E6-0D67-AF11-58D047B65575}"/>
              </a:ext>
            </a:extLst>
          </p:cNvPr>
          <p:cNvSpPr>
            <a:spLocks noGrp="1"/>
          </p:cNvSpPr>
          <p:nvPr>
            <p:ph type="title"/>
          </p:nvPr>
        </p:nvSpPr>
        <p:spPr/>
        <p:txBody>
          <a:bodyPr>
            <a:normAutofit/>
          </a:bodyPr>
          <a:lstStyle/>
          <a:p>
            <a:r>
              <a:rPr lang="en-CA" sz="3500" dirty="0"/>
              <a:t>General instructions for all indicators</a:t>
            </a:r>
          </a:p>
        </p:txBody>
      </p:sp>
      <p:sp>
        <p:nvSpPr>
          <p:cNvPr id="9" name="Slide Number Placeholder 8">
            <a:extLst>
              <a:ext uri="{FF2B5EF4-FFF2-40B4-BE49-F238E27FC236}">
                <a16:creationId xmlns:a16="http://schemas.microsoft.com/office/drawing/2014/main" id="{D024F494-5970-C35D-1FFB-ECB02B19549D}"/>
              </a:ext>
            </a:extLst>
          </p:cNvPr>
          <p:cNvSpPr>
            <a:spLocks noGrp="1"/>
          </p:cNvSpPr>
          <p:nvPr>
            <p:ph type="sldNum" sz="quarter" idx="12"/>
          </p:nvPr>
        </p:nvSpPr>
        <p:spPr/>
        <p:txBody>
          <a:bodyPr/>
          <a:lstStyle/>
          <a:p>
            <a:fld id="{4914A248-E922-43B9-BA40-8EF25FD61E09}" type="slidenum">
              <a:rPr lang="en-CA" smtClean="0"/>
              <a:t>39</a:t>
            </a:fld>
            <a:endParaRPr lang="en-CA"/>
          </a:p>
        </p:txBody>
      </p:sp>
      <p:cxnSp>
        <p:nvCxnSpPr>
          <p:cNvPr id="10" name="Straight Connector 9">
            <a:extLst>
              <a:ext uri="{FF2B5EF4-FFF2-40B4-BE49-F238E27FC236}">
                <a16:creationId xmlns:a16="http://schemas.microsoft.com/office/drawing/2014/main" id="{74B4613F-B1AD-3560-A8F8-79196F11DFDB}"/>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0886A0E3-21F3-3A27-798F-7FE7249465D5}"/>
              </a:ext>
            </a:extLst>
          </p:cNvPr>
          <p:cNvSpPr txBox="1"/>
          <p:nvPr/>
        </p:nvSpPr>
        <p:spPr>
          <a:xfrm>
            <a:off x="838200" y="1690688"/>
            <a:ext cx="8689848" cy="4239430"/>
          </a:xfrm>
          <a:prstGeom prst="rect">
            <a:avLst/>
          </a:prstGeom>
          <a:noFill/>
        </p:spPr>
        <p:txBody>
          <a:bodyPr wrap="square" rtlCol="0">
            <a:spAutoFit/>
          </a:bodyPr>
          <a:lstStyle/>
          <a:p>
            <a:pPr marL="342900" indent="-342900">
              <a:lnSpc>
                <a:spcPct val="116000"/>
              </a:lnSpc>
              <a:spcAft>
                <a:spcPts val="800"/>
              </a:spcAft>
              <a:buAutoNum type="arabicPeriod"/>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When multiple benchmarks are available, use as many as possible based on the data availability in your country/jurisdiction to calculate the indicator grade. </a:t>
            </a:r>
            <a:r>
              <a:rPr lang="en-US" sz="1800" b="1" dirty="0">
                <a:effectLst/>
                <a:latin typeface="Aptos" panose="020B0004020202020204" pitchFamily="34" charset="0"/>
                <a:ea typeface="Times New Roman" panose="02020603050405020304" pitchFamily="18" charset="0"/>
                <a:cs typeface="Times New Roman" panose="02020603050405020304" pitchFamily="18" charset="0"/>
              </a:rPr>
              <a:t>Exception:</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Overall PA indicator - use one of the two benchmarks, depending on the data availability in your country/jurisdiction.</a:t>
            </a:r>
            <a:endParaRPr lang="en-CA" dirty="0">
              <a:latin typeface="Aptos" panose="020B0004020202020204" pitchFamily="34" charset="0"/>
              <a:ea typeface="Times New Roman" panose="02020603050405020304" pitchFamily="18" charset="0"/>
              <a:cs typeface="Times New Roman" panose="02020603050405020304" pitchFamily="18" charset="0"/>
            </a:endParaRPr>
          </a:p>
          <a:p>
            <a:pPr marL="342900" indent="-342900">
              <a:lnSpc>
                <a:spcPct val="116000"/>
              </a:lnSpc>
              <a:spcAft>
                <a:spcPts val="800"/>
              </a:spcAft>
              <a:buAutoNum type="arabicPeriod"/>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To calculate the indicator grade, use a simple average of the percentages across all benchmarks for which data are available in your country/jurisdiction. Your team may choose to use a weighted average if clearly justified (e.g., by giving more weight to more representative or recent data).</a:t>
            </a:r>
            <a:endParaRPr lang="en-CA" dirty="0">
              <a:latin typeface="Aptos" panose="020B0004020202020204" pitchFamily="34" charset="0"/>
              <a:ea typeface="Times New Roman" panose="02020603050405020304" pitchFamily="18" charset="0"/>
              <a:cs typeface="Times New Roman" panose="02020603050405020304" pitchFamily="18" charset="0"/>
            </a:endParaRPr>
          </a:p>
          <a:p>
            <a:pPr marL="342900" indent="-342900">
              <a:lnSpc>
                <a:spcPct val="116000"/>
              </a:lnSpc>
              <a:spcAft>
                <a:spcPts val="800"/>
              </a:spcAft>
              <a:buAutoNum type="arabicPeriod"/>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If you have any additional relevant data not covered by existing benchmarks (e.g., accelerometer-measured sedentary time data, information on frequency/duration of active transportation), consider reporting it in your Report Card.</a:t>
            </a:r>
            <a:endParaRPr lang="en-CA" dirty="0">
              <a:latin typeface="Aptos" panose="020B0004020202020204" pitchFamily="34" charset="0"/>
              <a:ea typeface="Times New Roman" panose="02020603050405020304" pitchFamily="18" charset="0"/>
              <a:cs typeface="Times New Roman" panose="02020603050405020304" pitchFamily="18" charset="0"/>
            </a:endParaRPr>
          </a:p>
          <a:p>
            <a:pPr marL="342900" indent="-342900">
              <a:lnSpc>
                <a:spcPct val="116000"/>
              </a:lnSpc>
              <a:spcAft>
                <a:spcPts val="800"/>
              </a:spcAft>
              <a:buAutoNum type="arabicPeriod"/>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For all indicators, include device-measured data when possible.</a:t>
            </a:r>
            <a:endParaRPr lang="en-CA" sz="180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0505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64F31-D744-FAEB-8ADB-A940A6F9436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95FBAEB-87C0-4656-8EBE-29E6C4E71323}"/>
              </a:ext>
            </a:extLst>
          </p:cNvPr>
          <p:cNvSpPr>
            <a:spLocks noGrp="1"/>
          </p:cNvSpPr>
          <p:nvPr>
            <p:ph type="title"/>
          </p:nvPr>
        </p:nvSpPr>
        <p:spPr/>
        <p:txBody>
          <a:bodyPr/>
          <a:lstStyle/>
          <a:p>
            <a:r>
              <a:rPr lang="en-CA" dirty="0"/>
              <a:t>Publication Plan</a:t>
            </a:r>
          </a:p>
        </p:txBody>
      </p:sp>
      <p:sp>
        <p:nvSpPr>
          <p:cNvPr id="4" name="Content Placeholder 3">
            <a:extLst>
              <a:ext uri="{FF2B5EF4-FFF2-40B4-BE49-F238E27FC236}">
                <a16:creationId xmlns:a16="http://schemas.microsoft.com/office/drawing/2014/main" id="{30217D60-095D-626C-F2EF-E658DF2F9514}"/>
              </a:ext>
            </a:extLst>
          </p:cNvPr>
          <p:cNvSpPr>
            <a:spLocks noGrp="1"/>
          </p:cNvSpPr>
          <p:nvPr>
            <p:ph idx="1"/>
          </p:nvPr>
        </p:nvSpPr>
        <p:spPr/>
        <p:txBody>
          <a:bodyPr>
            <a:normAutofit fontScale="62500" lnSpcReduction="20000"/>
          </a:bodyPr>
          <a:lstStyle/>
          <a:p>
            <a:pPr marL="0" indent="0">
              <a:lnSpc>
                <a:spcPct val="115000"/>
              </a:lnSpc>
              <a:spcAft>
                <a:spcPts val="800"/>
              </a:spcAft>
              <a:buNone/>
            </a:pPr>
            <a:r>
              <a:rPr lang="en-CA" sz="28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AHKGA Commitments</a:t>
            </a:r>
            <a:endParaRPr lang="en-CA"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CA" sz="2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Partnership with JPAH</a:t>
            </a:r>
            <a:endParaRPr lang="en-CA"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CA" sz="2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One paper reporting global findings on children and adolescents with disabilities in APAQ Journal</a:t>
            </a:r>
            <a:endParaRPr lang="en-CA"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CA" sz="2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AHKGA Fellow (Iryna) to lead the “main Global Matrix paper” that will be submitted to JPAH</a:t>
            </a:r>
          </a:p>
          <a:p>
            <a:pPr marL="0" lvl="0" indent="0">
              <a:lnSpc>
                <a:spcPct val="115000"/>
              </a:lnSpc>
              <a:spcAft>
                <a:spcPts val="800"/>
              </a:spcAft>
              <a:buNone/>
            </a:pPr>
            <a:endParaRPr lang="en-CA" sz="2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Aft>
                <a:spcPts val="800"/>
              </a:spcAft>
              <a:buNone/>
            </a:pPr>
            <a:r>
              <a:rPr lang="en-CA" sz="2800" b="1" kern="100" dirty="0">
                <a:effectLst/>
                <a:latin typeface="Aptos" panose="020B0004020202020204" pitchFamily="34" charset="0"/>
                <a:ea typeface="Aptos" panose="020B0004020202020204" pitchFamily="34" charset="0"/>
                <a:cs typeface="Times New Roman" panose="02020603050405020304" pitchFamily="18" charset="0"/>
              </a:rPr>
              <a:t>Objectives</a:t>
            </a:r>
            <a:endParaRPr lang="en-CA"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CA" sz="2800" b="1" kern="100" dirty="0">
                <a:effectLst/>
                <a:latin typeface="Aptos" panose="020B0004020202020204" pitchFamily="34" charset="0"/>
                <a:ea typeface="Aptos" panose="020B0004020202020204" pitchFamily="34" charset="0"/>
                <a:cs typeface="Times New Roman" panose="02020603050405020304" pitchFamily="18" charset="0"/>
              </a:rPr>
              <a:t>Designing an ambitious, impactful, and innovative/novel publication plan, but also (and above all) feasible within our timeline.</a:t>
            </a:r>
            <a:endParaRPr lang="en-CA"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CA" sz="2800" b="1" kern="100" dirty="0">
                <a:effectLst/>
                <a:latin typeface="Aptos" panose="020B0004020202020204" pitchFamily="34" charset="0"/>
                <a:ea typeface="Aptos" panose="020B0004020202020204" pitchFamily="34" charset="0"/>
                <a:cs typeface="Times New Roman" panose="02020603050405020304" pitchFamily="18" charset="0"/>
              </a:rPr>
              <a:t>Designing writing process and authorship strategies to ensure fairness, feasibility, respect of co-authorship guidelines, and successful completion of the Global Matrix 5.0 publication plan.</a:t>
            </a:r>
            <a:endParaRPr lang="en-CA"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Slide Number Placeholder 8">
            <a:extLst>
              <a:ext uri="{FF2B5EF4-FFF2-40B4-BE49-F238E27FC236}">
                <a16:creationId xmlns:a16="http://schemas.microsoft.com/office/drawing/2014/main" id="{BD565E5C-439A-32D3-CFE0-86A0B3829ECD}"/>
              </a:ext>
            </a:extLst>
          </p:cNvPr>
          <p:cNvSpPr>
            <a:spLocks noGrp="1"/>
          </p:cNvSpPr>
          <p:nvPr>
            <p:ph type="sldNum" sz="quarter" idx="12"/>
          </p:nvPr>
        </p:nvSpPr>
        <p:spPr/>
        <p:txBody>
          <a:bodyPr/>
          <a:lstStyle/>
          <a:p>
            <a:fld id="{4914A248-E922-43B9-BA40-8EF25FD61E09}" type="slidenum">
              <a:rPr lang="en-CA" smtClean="0"/>
              <a:t>4</a:t>
            </a:fld>
            <a:endParaRPr lang="en-CA"/>
          </a:p>
        </p:txBody>
      </p:sp>
      <p:cxnSp>
        <p:nvCxnSpPr>
          <p:cNvPr id="10" name="Straight Connector 9">
            <a:extLst>
              <a:ext uri="{FF2B5EF4-FFF2-40B4-BE49-F238E27FC236}">
                <a16:creationId xmlns:a16="http://schemas.microsoft.com/office/drawing/2014/main" id="{4ED866BD-8055-F67D-16FF-BE74D4F32648}"/>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04447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E46FF-9149-6111-B042-3410C2A9138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932D5C4-51E6-0D67-AF11-58D047B65575}"/>
              </a:ext>
            </a:extLst>
          </p:cNvPr>
          <p:cNvSpPr>
            <a:spLocks noGrp="1"/>
          </p:cNvSpPr>
          <p:nvPr>
            <p:ph type="title"/>
          </p:nvPr>
        </p:nvSpPr>
        <p:spPr>
          <a:xfrm>
            <a:off x="805543" y="395277"/>
            <a:ext cx="10515600" cy="1325563"/>
          </a:xfrm>
        </p:spPr>
        <p:txBody>
          <a:bodyPr>
            <a:normAutofit/>
          </a:bodyPr>
          <a:lstStyle/>
          <a:p>
            <a:r>
              <a:rPr lang="en-CA" sz="3500" dirty="0"/>
              <a:t>General approach to </a:t>
            </a:r>
            <a:br>
              <a:rPr lang="en-CA" sz="3500" dirty="0"/>
            </a:br>
            <a:r>
              <a:rPr lang="en-CA" sz="3500" dirty="0"/>
              <a:t>grading</a:t>
            </a:r>
          </a:p>
        </p:txBody>
      </p:sp>
      <p:sp>
        <p:nvSpPr>
          <p:cNvPr id="9" name="Slide Number Placeholder 8">
            <a:extLst>
              <a:ext uri="{FF2B5EF4-FFF2-40B4-BE49-F238E27FC236}">
                <a16:creationId xmlns:a16="http://schemas.microsoft.com/office/drawing/2014/main" id="{D024F494-5970-C35D-1FFB-ECB02B19549D}"/>
              </a:ext>
            </a:extLst>
          </p:cNvPr>
          <p:cNvSpPr>
            <a:spLocks noGrp="1"/>
          </p:cNvSpPr>
          <p:nvPr>
            <p:ph type="sldNum" sz="quarter" idx="12"/>
          </p:nvPr>
        </p:nvSpPr>
        <p:spPr/>
        <p:txBody>
          <a:bodyPr/>
          <a:lstStyle/>
          <a:p>
            <a:fld id="{4914A248-E922-43B9-BA40-8EF25FD61E09}" type="slidenum">
              <a:rPr lang="en-CA" smtClean="0"/>
              <a:t>40</a:t>
            </a:fld>
            <a:endParaRPr lang="en-CA"/>
          </a:p>
        </p:txBody>
      </p:sp>
      <p:cxnSp>
        <p:nvCxnSpPr>
          <p:cNvPr id="10" name="Straight Connector 9">
            <a:extLst>
              <a:ext uri="{FF2B5EF4-FFF2-40B4-BE49-F238E27FC236}">
                <a16:creationId xmlns:a16="http://schemas.microsoft.com/office/drawing/2014/main" id="{74B4613F-B1AD-3560-A8F8-79196F11DFDB}"/>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0886A0E3-21F3-3A27-798F-7FE7249465D5}"/>
              </a:ext>
            </a:extLst>
          </p:cNvPr>
          <p:cNvSpPr txBox="1"/>
          <p:nvPr/>
        </p:nvSpPr>
        <p:spPr>
          <a:xfrm>
            <a:off x="751113" y="1929750"/>
            <a:ext cx="6285413" cy="2585323"/>
          </a:xfrm>
          <a:prstGeom prst="rect">
            <a:avLst/>
          </a:prstGeom>
          <a:noFill/>
        </p:spPr>
        <p:txBody>
          <a:bodyPr wrap="square" rtlCol="0">
            <a:spAutoFit/>
          </a:bodyPr>
          <a:lstStyle/>
          <a:p>
            <a:pPr marL="342900" lvl="0" indent="-342900">
              <a:buAutoNum type="arabicPeriod"/>
            </a:pPr>
            <a:r>
              <a:rPr lang="en-CA" dirty="0"/>
              <a:t>Assign </a:t>
            </a:r>
            <a:r>
              <a:rPr lang="en-CA" b="1" dirty="0"/>
              <a:t>one grade </a:t>
            </a:r>
            <a:r>
              <a:rPr lang="en-CA" dirty="0"/>
              <a:t>for each indicator (according to the grading rubric)</a:t>
            </a:r>
          </a:p>
          <a:p>
            <a:pPr lvl="0"/>
            <a:endParaRPr lang="en-CA" dirty="0"/>
          </a:p>
          <a:p>
            <a:pPr lvl="0"/>
            <a:r>
              <a:rPr lang="en-CA" dirty="0"/>
              <a:t>2. Within that grade provide the following </a:t>
            </a:r>
            <a:r>
              <a:rPr lang="en-CA" b="1" dirty="0"/>
              <a:t>subset</a:t>
            </a:r>
            <a:r>
              <a:rPr lang="en-CA" dirty="0"/>
              <a:t> </a:t>
            </a:r>
            <a:r>
              <a:rPr lang="en-CA" b="1" dirty="0"/>
              <a:t>of data and sub-grades</a:t>
            </a:r>
            <a:r>
              <a:rPr lang="en-CA" dirty="0"/>
              <a:t>:</a:t>
            </a:r>
          </a:p>
          <a:p>
            <a:pPr marL="742950" lvl="1" indent="-285750">
              <a:buFont typeface="Arial" panose="020B0604020202020204" pitchFamily="34" charset="0"/>
              <a:buChar char="•"/>
            </a:pPr>
            <a:r>
              <a:rPr lang="en-CA" dirty="0"/>
              <a:t>for the </a:t>
            </a:r>
            <a:r>
              <a:rPr lang="en-CA" dirty="0" err="1"/>
              <a:t>CAWD</a:t>
            </a:r>
            <a:r>
              <a:rPr lang="en-CA" dirty="0"/>
              <a:t> </a:t>
            </a:r>
            <a:r>
              <a:rPr lang="en-CA"/>
              <a:t>subgroup </a:t>
            </a:r>
          </a:p>
          <a:p>
            <a:pPr marL="742950" lvl="1" indent="-285750">
              <a:buFont typeface="Arial" panose="020B0604020202020204" pitchFamily="34" charset="0"/>
              <a:buChar char="•"/>
            </a:pPr>
            <a:r>
              <a:rPr lang="en-CA"/>
              <a:t>for </a:t>
            </a:r>
            <a:r>
              <a:rPr lang="en-CA" dirty="0"/>
              <a:t>gender subgroups (where possible)</a:t>
            </a:r>
          </a:p>
          <a:p>
            <a:pPr marL="742950" lvl="1" indent="-285750">
              <a:buFont typeface="Arial" panose="020B0604020202020204" pitchFamily="34" charset="0"/>
              <a:buChar char="•"/>
            </a:pPr>
            <a:r>
              <a:rPr lang="en-CA" dirty="0"/>
              <a:t>for other equity subgroups (e.g., SES, urban/rural)(where possible)</a:t>
            </a:r>
          </a:p>
        </p:txBody>
      </p:sp>
      <p:graphicFrame>
        <p:nvGraphicFramePr>
          <p:cNvPr id="2" name="Table 1"/>
          <p:cNvGraphicFramePr>
            <a:graphicFrameLocks noGrp="1"/>
          </p:cNvGraphicFramePr>
          <p:nvPr>
            <p:extLst>
              <p:ext uri="{D42A27DB-BD31-4B8C-83A1-F6EECF244321}">
                <p14:modId xmlns:p14="http://schemas.microsoft.com/office/powerpoint/2010/main" val="3712342249"/>
              </p:ext>
            </p:extLst>
          </p:nvPr>
        </p:nvGraphicFramePr>
        <p:xfrm>
          <a:off x="7404571" y="274866"/>
          <a:ext cx="4632959" cy="6176412"/>
        </p:xfrm>
        <a:graphic>
          <a:graphicData uri="http://schemas.openxmlformats.org/drawingml/2006/table">
            <a:tbl>
              <a:tblPr firstRow="1" firstCol="1" bandRow="1">
                <a:tableStyleId>{5C22544A-7EE6-4342-B048-85BDC9FD1C3A}</a:tableStyleId>
              </a:tblPr>
              <a:tblGrid>
                <a:gridCol w="703353">
                  <a:extLst>
                    <a:ext uri="{9D8B030D-6E8A-4147-A177-3AD203B41FA5}">
                      <a16:colId xmlns:a16="http://schemas.microsoft.com/office/drawing/2014/main" val="216317738"/>
                    </a:ext>
                  </a:extLst>
                </a:gridCol>
                <a:gridCol w="3929606">
                  <a:extLst>
                    <a:ext uri="{9D8B030D-6E8A-4147-A177-3AD203B41FA5}">
                      <a16:colId xmlns:a16="http://schemas.microsoft.com/office/drawing/2014/main" val="4292610742"/>
                    </a:ext>
                  </a:extLst>
                </a:gridCol>
              </a:tblGrid>
              <a:tr h="235094">
                <a:tc>
                  <a:txBody>
                    <a:bodyPr/>
                    <a:lstStyle/>
                    <a:p>
                      <a:pPr>
                        <a:lnSpc>
                          <a:spcPct val="100000"/>
                        </a:lnSpc>
                      </a:pPr>
                      <a:r>
                        <a:rPr lang="en-US" sz="1200" dirty="0">
                          <a:effectLst/>
                        </a:rPr>
                        <a:t>Grade</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8648" marR="108648" marT="27162" marB="27162" anchor="ctr"/>
                </a:tc>
                <a:tc>
                  <a:txBody>
                    <a:bodyPr/>
                    <a:lstStyle/>
                    <a:p>
                      <a:pPr algn="just">
                        <a:lnSpc>
                          <a:spcPct val="100000"/>
                        </a:lnSpc>
                      </a:pPr>
                      <a:r>
                        <a:rPr lang="en-US" sz="1200" dirty="0">
                          <a:effectLst/>
                        </a:rPr>
                        <a:t>Interpretation</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08648" marR="108648" marT="27162" marB="27162" anchor="ctr"/>
                </a:tc>
                <a:extLst>
                  <a:ext uri="{0D108BD9-81ED-4DB2-BD59-A6C34878D82A}">
                    <a16:rowId xmlns:a16="http://schemas.microsoft.com/office/drawing/2014/main" val="1621647363"/>
                  </a:ext>
                </a:extLst>
              </a:tr>
              <a:tr h="330514">
                <a:tc>
                  <a:txBody>
                    <a:bodyPr/>
                    <a:lstStyle/>
                    <a:p>
                      <a:pPr>
                        <a:lnSpc>
                          <a:spcPct val="100000"/>
                        </a:lnSpc>
                      </a:pPr>
                      <a:r>
                        <a:rPr lang="en-US" sz="1200" dirty="0">
                          <a:effectLst/>
                        </a:rPr>
                        <a:t>A+</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1486" marR="81486" marT="81486" marB="81486"/>
                </a:tc>
                <a:tc>
                  <a:txBody>
                    <a:bodyPr/>
                    <a:lstStyle/>
                    <a:p>
                      <a:pPr>
                        <a:lnSpc>
                          <a:spcPct val="100000"/>
                        </a:lnSpc>
                      </a:pPr>
                      <a:r>
                        <a:rPr lang="en-US" sz="1200" dirty="0">
                          <a:effectLst/>
                        </a:rPr>
                        <a:t>94%–100%</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1486" marR="81486" marT="81486" marB="81486"/>
                </a:tc>
                <a:extLst>
                  <a:ext uri="{0D108BD9-81ED-4DB2-BD59-A6C34878D82A}">
                    <a16:rowId xmlns:a16="http://schemas.microsoft.com/office/drawing/2014/main" val="1607244281"/>
                  </a:ext>
                </a:extLst>
              </a:tr>
              <a:tr h="517898">
                <a:tc>
                  <a:txBody>
                    <a:bodyPr/>
                    <a:lstStyle/>
                    <a:p>
                      <a:pPr>
                        <a:lnSpc>
                          <a:spcPct val="100000"/>
                        </a:lnSpc>
                      </a:pPr>
                      <a:r>
                        <a:rPr lang="en-US" sz="1200">
                          <a:effectLst/>
                        </a:rPr>
                        <a:t>A</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81486" marR="81486" marT="81486" marB="81486"/>
                </a:tc>
                <a:tc>
                  <a:txBody>
                    <a:bodyPr/>
                    <a:lstStyle/>
                    <a:p>
                      <a:pPr>
                        <a:lnSpc>
                          <a:spcPct val="100000"/>
                        </a:lnSpc>
                      </a:pPr>
                      <a:r>
                        <a:rPr lang="en-US" sz="1200" dirty="0">
                          <a:effectLst/>
                        </a:rPr>
                        <a:t>We are succeeding with a large majority of children and adolescents (87%–93%)</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1486" marR="81486" marT="81486" marB="81486"/>
                </a:tc>
                <a:extLst>
                  <a:ext uri="{0D108BD9-81ED-4DB2-BD59-A6C34878D82A}">
                    <a16:rowId xmlns:a16="http://schemas.microsoft.com/office/drawing/2014/main" val="486135361"/>
                  </a:ext>
                </a:extLst>
              </a:tr>
              <a:tr h="330514">
                <a:tc>
                  <a:txBody>
                    <a:bodyPr/>
                    <a:lstStyle/>
                    <a:p>
                      <a:pPr>
                        <a:lnSpc>
                          <a:spcPct val="100000"/>
                        </a:lnSpc>
                      </a:pPr>
                      <a:r>
                        <a:rPr lang="en-US" sz="1200">
                          <a:effectLst/>
                        </a:rPr>
                        <a:t>A−</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81486" marR="81486" marT="81486" marB="81486"/>
                </a:tc>
                <a:tc>
                  <a:txBody>
                    <a:bodyPr/>
                    <a:lstStyle/>
                    <a:p>
                      <a:pPr>
                        <a:lnSpc>
                          <a:spcPct val="100000"/>
                        </a:lnSpc>
                      </a:pPr>
                      <a:r>
                        <a:rPr lang="en-US" sz="1200" dirty="0">
                          <a:effectLst/>
                        </a:rPr>
                        <a:t>80%–86%</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1486" marR="81486" marT="81486" marB="81486"/>
                </a:tc>
                <a:extLst>
                  <a:ext uri="{0D108BD9-81ED-4DB2-BD59-A6C34878D82A}">
                    <a16:rowId xmlns:a16="http://schemas.microsoft.com/office/drawing/2014/main" val="1957178938"/>
                  </a:ext>
                </a:extLst>
              </a:tr>
              <a:tr h="330514">
                <a:tc>
                  <a:txBody>
                    <a:bodyPr/>
                    <a:lstStyle/>
                    <a:p>
                      <a:pPr>
                        <a:lnSpc>
                          <a:spcPct val="100000"/>
                        </a:lnSpc>
                      </a:pPr>
                      <a:r>
                        <a:rPr lang="en-US" sz="1200">
                          <a:effectLst/>
                        </a:rPr>
                        <a:t>B+</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81486" marR="81486" marT="81486" marB="81486"/>
                </a:tc>
                <a:tc>
                  <a:txBody>
                    <a:bodyPr/>
                    <a:lstStyle/>
                    <a:p>
                      <a:pPr>
                        <a:lnSpc>
                          <a:spcPct val="100000"/>
                        </a:lnSpc>
                      </a:pPr>
                      <a:r>
                        <a:rPr lang="en-US" sz="1200" dirty="0">
                          <a:effectLst/>
                        </a:rPr>
                        <a:t>74%–79%</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1486" marR="81486" marT="81486" marB="81486"/>
                </a:tc>
                <a:extLst>
                  <a:ext uri="{0D108BD9-81ED-4DB2-BD59-A6C34878D82A}">
                    <a16:rowId xmlns:a16="http://schemas.microsoft.com/office/drawing/2014/main" val="2896115896"/>
                  </a:ext>
                </a:extLst>
              </a:tr>
              <a:tr h="517898">
                <a:tc>
                  <a:txBody>
                    <a:bodyPr/>
                    <a:lstStyle/>
                    <a:p>
                      <a:pPr>
                        <a:lnSpc>
                          <a:spcPct val="100000"/>
                        </a:lnSpc>
                      </a:pPr>
                      <a:r>
                        <a:rPr lang="en-US" sz="1200">
                          <a:effectLst/>
                        </a:rPr>
                        <a:t>B</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81486" marR="81486" marT="81486" marB="81486"/>
                </a:tc>
                <a:tc>
                  <a:txBody>
                    <a:bodyPr/>
                    <a:lstStyle/>
                    <a:p>
                      <a:pPr>
                        <a:lnSpc>
                          <a:spcPct val="100000"/>
                        </a:lnSpc>
                      </a:pPr>
                      <a:r>
                        <a:rPr lang="en-US" sz="1200" dirty="0">
                          <a:effectLst/>
                        </a:rPr>
                        <a:t>We are succeeding with well over half of children and adolescents (67%–73%)</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1486" marR="81486" marT="81486" marB="81486"/>
                </a:tc>
                <a:extLst>
                  <a:ext uri="{0D108BD9-81ED-4DB2-BD59-A6C34878D82A}">
                    <a16:rowId xmlns:a16="http://schemas.microsoft.com/office/drawing/2014/main" val="352729345"/>
                  </a:ext>
                </a:extLst>
              </a:tr>
              <a:tr h="330514">
                <a:tc>
                  <a:txBody>
                    <a:bodyPr/>
                    <a:lstStyle/>
                    <a:p>
                      <a:pPr>
                        <a:lnSpc>
                          <a:spcPct val="100000"/>
                        </a:lnSpc>
                      </a:pPr>
                      <a:r>
                        <a:rPr lang="en-US" sz="1200">
                          <a:effectLst/>
                        </a:rPr>
                        <a:t>B−</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81486" marR="81486" marT="81486" marB="81486"/>
                </a:tc>
                <a:tc>
                  <a:txBody>
                    <a:bodyPr/>
                    <a:lstStyle/>
                    <a:p>
                      <a:pPr>
                        <a:lnSpc>
                          <a:spcPct val="100000"/>
                        </a:lnSpc>
                      </a:pPr>
                      <a:r>
                        <a:rPr lang="en-US" sz="1200" dirty="0">
                          <a:effectLst/>
                        </a:rPr>
                        <a:t>60%–66%</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1486" marR="81486" marT="81486" marB="81486"/>
                </a:tc>
                <a:extLst>
                  <a:ext uri="{0D108BD9-81ED-4DB2-BD59-A6C34878D82A}">
                    <a16:rowId xmlns:a16="http://schemas.microsoft.com/office/drawing/2014/main" val="2691603731"/>
                  </a:ext>
                </a:extLst>
              </a:tr>
              <a:tr h="330514">
                <a:tc>
                  <a:txBody>
                    <a:bodyPr/>
                    <a:lstStyle/>
                    <a:p>
                      <a:pPr>
                        <a:lnSpc>
                          <a:spcPct val="100000"/>
                        </a:lnSpc>
                      </a:pPr>
                      <a:r>
                        <a:rPr lang="en-US" sz="1200">
                          <a:effectLst/>
                        </a:rPr>
                        <a:t>C+</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81486" marR="81486" marT="81486" marB="81486"/>
                </a:tc>
                <a:tc>
                  <a:txBody>
                    <a:bodyPr/>
                    <a:lstStyle/>
                    <a:p>
                      <a:pPr>
                        <a:lnSpc>
                          <a:spcPct val="100000"/>
                        </a:lnSpc>
                      </a:pPr>
                      <a:r>
                        <a:rPr lang="en-US" sz="1200" dirty="0">
                          <a:effectLst/>
                        </a:rPr>
                        <a:t>54%–59%</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1486" marR="81486" marT="81486" marB="81486"/>
                </a:tc>
                <a:extLst>
                  <a:ext uri="{0D108BD9-81ED-4DB2-BD59-A6C34878D82A}">
                    <a16:rowId xmlns:a16="http://schemas.microsoft.com/office/drawing/2014/main" val="2340819988"/>
                  </a:ext>
                </a:extLst>
              </a:tr>
              <a:tr h="517898">
                <a:tc>
                  <a:txBody>
                    <a:bodyPr/>
                    <a:lstStyle/>
                    <a:p>
                      <a:pPr>
                        <a:lnSpc>
                          <a:spcPct val="100000"/>
                        </a:lnSpc>
                      </a:pPr>
                      <a:r>
                        <a:rPr lang="en-US" sz="1200">
                          <a:effectLst/>
                        </a:rPr>
                        <a:t>C</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81486" marR="81486" marT="81486" marB="81486"/>
                </a:tc>
                <a:tc>
                  <a:txBody>
                    <a:bodyPr/>
                    <a:lstStyle/>
                    <a:p>
                      <a:pPr>
                        <a:lnSpc>
                          <a:spcPct val="100000"/>
                        </a:lnSpc>
                      </a:pPr>
                      <a:r>
                        <a:rPr lang="en-US" sz="1200" dirty="0">
                          <a:effectLst/>
                        </a:rPr>
                        <a:t>We are succeeding with about half of children and adolescents (47%–53%)</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1486" marR="81486" marT="81486" marB="81486"/>
                </a:tc>
                <a:extLst>
                  <a:ext uri="{0D108BD9-81ED-4DB2-BD59-A6C34878D82A}">
                    <a16:rowId xmlns:a16="http://schemas.microsoft.com/office/drawing/2014/main" val="1934226150"/>
                  </a:ext>
                </a:extLst>
              </a:tr>
              <a:tr h="330514">
                <a:tc>
                  <a:txBody>
                    <a:bodyPr/>
                    <a:lstStyle/>
                    <a:p>
                      <a:pPr>
                        <a:lnSpc>
                          <a:spcPct val="100000"/>
                        </a:lnSpc>
                      </a:pPr>
                      <a:r>
                        <a:rPr lang="en-US" sz="1200">
                          <a:effectLst/>
                        </a:rPr>
                        <a:t>C−</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81486" marR="81486" marT="81486" marB="81486"/>
                </a:tc>
                <a:tc>
                  <a:txBody>
                    <a:bodyPr/>
                    <a:lstStyle/>
                    <a:p>
                      <a:pPr>
                        <a:lnSpc>
                          <a:spcPct val="100000"/>
                        </a:lnSpc>
                      </a:pPr>
                      <a:r>
                        <a:rPr lang="en-US" sz="1200" dirty="0">
                          <a:effectLst/>
                        </a:rPr>
                        <a:t>40%–46%</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1486" marR="81486" marT="81486" marB="81486"/>
                </a:tc>
                <a:extLst>
                  <a:ext uri="{0D108BD9-81ED-4DB2-BD59-A6C34878D82A}">
                    <a16:rowId xmlns:a16="http://schemas.microsoft.com/office/drawing/2014/main" val="2566181296"/>
                  </a:ext>
                </a:extLst>
              </a:tr>
              <a:tr h="330514">
                <a:tc>
                  <a:txBody>
                    <a:bodyPr/>
                    <a:lstStyle/>
                    <a:p>
                      <a:pPr>
                        <a:lnSpc>
                          <a:spcPct val="100000"/>
                        </a:lnSpc>
                      </a:pPr>
                      <a:r>
                        <a:rPr lang="en-US" sz="1200">
                          <a:effectLst/>
                        </a:rPr>
                        <a:t>D+</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81486" marR="81486" marT="81486" marB="81486"/>
                </a:tc>
                <a:tc>
                  <a:txBody>
                    <a:bodyPr/>
                    <a:lstStyle/>
                    <a:p>
                      <a:pPr>
                        <a:lnSpc>
                          <a:spcPct val="100000"/>
                        </a:lnSpc>
                      </a:pPr>
                      <a:r>
                        <a:rPr lang="en-US" sz="1200" dirty="0">
                          <a:effectLst/>
                        </a:rPr>
                        <a:t>34%–39%</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1486" marR="81486" marT="81486" marB="81486"/>
                </a:tc>
                <a:extLst>
                  <a:ext uri="{0D108BD9-81ED-4DB2-BD59-A6C34878D82A}">
                    <a16:rowId xmlns:a16="http://schemas.microsoft.com/office/drawing/2014/main" val="3957843972"/>
                  </a:ext>
                </a:extLst>
              </a:tr>
              <a:tr h="517898">
                <a:tc>
                  <a:txBody>
                    <a:bodyPr/>
                    <a:lstStyle/>
                    <a:p>
                      <a:pPr>
                        <a:lnSpc>
                          <a:spcPct val="100000"/>
                        </a:lnSpc>
                      </a:pPr>
                      <a:r>
                        <a:rPr lang="en-US" sz="1200" dirty="0">
                          <a:effectLst/>
                        </a:rPr>
                        <a:t>D</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1486" marR="81486" marT="81486" marB="81486"/>
                </a:tc>
                <a:tc>
                  <a:txBody>
                    <a:bodyPr/>
                    <a:lstStyle/>
                    <a:p>
                      <a:pPr>
                        <a:lnSpc>
                          <a:spcPct val="100000"/>
                        </a:lnSpc>
                      </a:pPr>
                      <a:r>
                        <a:rPr lang="en-US" sz="1200" dirty="0">
                          <a:effectLst/>
                        </a:rPr>
                        <a:t>We are succeeding with less than half but some children and adolescents (27%–33%)</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1486" marR="81486" marT="81486" marB="81486"/>
                </a:tc>
                <a:extLst>
                  <a:ext uri="{0D108BD9-81ED-4DB2-BD59-A6C34878D82A}">
                    <a16:rowId xmlns:a16="http://schemas.microsoft.com/office/drawing/2014/main" val="2541478255"/>
                  </a:ext>
                </a:extLst>
              </a:tr>
              <a:tr h="330514">
                <a:tc>
                  <a:txBody>
                    <a:bodyPr/>
                    <a:lstStyle/>
                    <a:p>
                      <a:pPr>
                        <a:lnSpc>
                          <a:spcPct val="100000"/>
                        </a:lnSpc>
                      </a:pPr>
                      <a:r>
                        <a:rPr lang="en-US" sz="1200">
                          <a:effectLst/>
                        </a:rPr>
                        <a:t>D−</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81486" marR="81486" marT="81486" marB="81486"/>
                </a:tc>
                <a:tc>
                  <a:txBody>
                    <a:bodyPr/>
                    <a:lstStyle/>
                    <a:p>
                      <a:pPr>
                        <a:lnSpc>
                          <a:spcPct val="100000"/>
                        </a:lnSpc>
                      </a:pPr>
                      <a:r>
                        <a:rPr lang="en-US" sz="1200" dirty="0">
                          <a:effectLst/>
                        </a:rPr>
                        <a:t>20%–26%</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1486" marR="81486" marT="81486" marB="81486"/>
                </a:tc>
                <a:extLst>
                  <a:ext uri="{0D108BD9-81ED-4DB2-BD59-A6C34878D82A}">
                    <a16:rowId xmlns:a16="http://schemas.microsoft.com/office/drawing/2014/main" val="1315818292"/>
                  </a:ext>
                </a:extLst>
              </a:tr>
              <a:tr h="517898">
                <a:tc>
                  <a:txBody>
                    <a:bodyPr/>
                    <a:lstStyle/>
                    <a:p>
                      <a:pPr>
                        <a:lnSpc>
                          <a:spcPct val="100000"/>
                        </a:lnSpc>
                      </a:pPr>
                      <a:r>
                        <a:rPr lang="en-US" sz="1200">
                          <a:effectLst/>
                        </a:rPr>
                        <a:t>F</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81486" marR="81486" marT="81486" marB="81486"/>
                </a:tc>
                <a:tc>
                  <a:txBody>
                    <a:bodyPr/>
                    <a:lstStyle/>
                    <a:p>
                      <a:pPr>
                        <a:lnSpc>
                          <a:spcPct val="100000"/>
                        </a:lnSpc>
                      </a:pPr>
                      <a:r>
                        <a:rPr lang="en-US" sz="1200" dirty="0">
                          <a:effectLst/>
                        </a:rPr>
                        <a:t>We are succeeding with very few children and adolescents (&lt;20%)</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1486" marR="81486" marT="81486" marB="81486"/>
                </a:tc>
                <a:extLst>
                  <a:ext uri="{0D108BD9-81ED-4DB2-BD59-A6C34878D82A}">
                    <a16:rowId xmlns:a16="http://schemas.microsoft.com/office/drawing/2014/main" val="3342129068"/>
                  </a:ext>
                </a:extLst>
              </a:tr>
              <a:tr h="517898">
                <a:tc>
                  <a:txBody>
                    <a:bodyPr/>
                    <a:lstStyle/>
                    <a:p>
                      <a:pPr>
                        <a:lnSpc>
                          <a:spcPct val="100000"/>
                        </a:lnSpc>
                      </a:pPr>
                      <a:r>
                        <a:rPr lang="en-US" sz="1200">
                          <a:effectLst/>
                        </a:rPr>
                        <a:t>INC</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81486" marR="81486" marT="81486" marB="81486"/>
                </a:tc>
                <a:tc>
                  <a:txBody>
                    <a:bodyPr/>
                    <a:lstStyle/>
                    <a:p>
                      <a:pPr>
                        <a:lnSpc>
                          <a:spcPct val="100000"/>
                        </a:lnSpc>
                      </a:pPr>
                      <a:r>
                        <a:rPr lang="en-US" sz="1200" dirty="0">
                          <a:effectLst/>
                        </a:rPr>
                        <a:t>Incomplete—insufficient or inadequate information to assign a grade</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1486" marR="81486" marT="81486" marB="81486"/>
                </a:tc>
                <a:extLst>
                  <a:ext uri="{0D108BD9-81ED-4DB2-BD59-A6C34878D82A}">
                    <a16:rowId xmlns:a16="http://schemas.microsoft.com/office/drawing/2014/main" val="2220103963"/>
                  </a:ext>
                </a:extLst>
              </a:tr>
            </a:tbl>
          </a:graphicData>
        </a:graphic>
      </p:graphicFrame>
    </p:spTree>
    <p:extLst>
      <p:ext uri="{BB962C8B-B14F-4D97-AF65-F5344CB8AC3E}">
        <p14:creationId xmlns:p14="http://schemas.microsoft.com/office/powerpoint/2010/main" val="25290714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EC7865C-FF67-F43A-BE4F-89B5773C23C9}"/>
              </a:ext>
            </a:extLst>
          </p:cNvPr>
          <p:cNvSpPr>
            <a:spLocks noGrp="1"/>
          </p:cNvSpPr>
          <p:nvPr>
            <p:ph type="title"/>
          </p:nvPr>
        </p:nvSpPr>
        <p:spPr>
          <a:xfrm>
            <a:off x="650629" y="2545617"/>
            <a:ext cx="10515600" cy="1325563"/>
          </a:xfrm>
        </p:spPr>
        <p:txBody>
          <a:bodyPr>
            <a:normAutofit/>
          </a:bodyPr>
          <a:lstStyle/>
          <a:p>
            <a:r>
              <a:rPr lang="fr-FR" sz="8000" dirty="0" err="1">
                <a:latin typeface="Aptos Display" panose="02110004020202020204"/>
              </a:rPr>
              <a:t>Any</a:t>
            </a:r>
            <a:r>
              <a:rPr lang="fr-FR" sz="8000" dirty="0">
                <a:latin typeface="Aptos Display" panose="02110004020202020204"/>
              </a:rPr>
              <a:t> questions?</a:t>
            </a:r>
            <a:endParaRPr lang="en-CA" sz="8000" dirty="0"/>
          </a:p>
        </p:txBody>
      </p:sp>
      <p:sp>
        <p:nvSpPr>
          <p:cNvPr id="9" name="Slide Number Placeholder 8">
            <a:extLst>
              <a:ext uri="{FF2B5EF4-FFF2-40B4-BE49-F238E27FC236}">
                <a16:creationId xmlns:a16="http://schemas.microsoft.com/office/drawing/2014/main" id="{6AF66D43-64CD-46B0-978E-FF00DF3EAAC6}"/>
              </a:ext>
            </a:extLst>
          </p:cNvPr>
          <p:cNvSpPr>
            <a:spLocks noGrp="1"/>
          </p:cNvSpPr>
          <p:nvPr>
            <p:ph type="sldNum" sz="quarter" idx="12"/>
          </p:nvPr>
        </p:nvSpPr>
        <p:spPr/>
        <p:txBody>
          <a:bodyPr/>
          <a:lstStyle/>
          <a:p>
            <a:fld id="{4914A248-E922-43B9-BA40-8EF25FD61E09}" type="slidenum">
              <a:rPr lang="en-CA" smtClean="0"/>
              <a:t>41</a:t>
            </a:fld>
            <a:endParaRPr lang="en-CA"/>
          </a:p>
        </p:txBody>
      </p:sp>
    </p:spTree>
    <p:extLst>
      <p:ext uri="{BB962C8B-B14F-4D97-AF65-F5344CB8AC3E}">
        <p14:creationId xmlns:p14="http://schemas.microsoft.com/office/powerpoint/2010/main" val="2718976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2EF73-D4F4-2B95-9AFE-77B7434FBB7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6BD42A9-6459-A51E-77AE-D48FD714209A}"/>
              </a:ext>
            </a:extLst>
          </p:cNvPr>
          <p:cNvSpPr>
            <a:spLocks noGrp="1"/>
          </p:cNvSpPr>
          <p:nvPr>
            <p:ph type="title"/>
          </p:nvPr>
        </p:nvSpPr>
        <p:spPr/>
        <p:txBody>
          <a:bodyPr/>
          <a:lstStyle/>
          <a:p>
            <a:r>
              <a:rPr lang="en-CA" dirty="0"/>
              <a:t>Publication Plan</a:t>
            </a:r>
          </a:p>
        </p:txBody>
      </p:sp>
      <p:sp>
        <p:nvSpPr>
          <p:cNvPr id="4" name="Content Placeholder 3">
            <a:extLst>
              <a:ext uri="{FF2B5EF4-FFF2-40B4-BE49-F238E27FC236}">
                <a16:creationId xmlns:a16="http://schemas.microsoft.com/office/drawing/2014/main" id="{26ED0349-FAFF-3E0C-F9DD-B5000E5E25AD}"/>
              </a:ext>
            </a:extLst>
          </p:cNvPr>
          <p:cNvSpPr>
            <a:spLocks noGrp="1"/>
          </p:cNvSpPr>
          <p:nvPr>
            <p:ph idx="1"/>
          </p:nvPr>
        </p:nvSpPr>
        <p:spPr/>
        <p:txBody>
          <a:bodyPr>
            <a:normAutofit fontScale="92500"/>
          </a:bodyPr>
          <a:lstStyle/>
          <a:p>
            <a:pPr marL="0" indent="0">
              <a:lnSpc>
                <a:spcPct val="115000"/>
              </a:lnSpc>
              <a:spcAft>
                <a:spcPts val="800"/>
              </a:spcAft>
              <a:buNone/>
            </a:pPr>
            <a:r>
              <a:rPr lang="en-CA" sz="28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AHKGA Publication Committee proposal for the Global Matrix 5.0</a:t>
            </a:r>
            <a:endParaRPr lang="en-CA" b="1" kern="100" dirty="0">
              <a:solidFill>
                <a:srgbClr val="000000"/>
              </a:solidFill>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CA" sz="1800" b="1" kern="100" dirty="0">
                <a:effectLst/>
                <a:latin typeface="Aptos" panose="020B0004020202020204" pitchFamily="34" charset="0"/>
                <a:ea typeface="Aptos" panose="020B0004020202020204" pitchFamily="34" charset="0"/>
                <a:cs typeface="Times New Roman" panose="02020603050405020304" pitchFamily="18" charset="0"/>
              </a:rPr>
              <a:t>Main paper (led by AHKGA fellow – Iryna)</a:t>
            </a:r>
            <a:r>
              <a:rPr lang="en-CA" sz="1800" kern="100" dirty="0">
                <a:effectLst/>
                <a:latin typeface="Aptos" panose="020B0004020202020204" pitchFamily="34" charset="0"/>
                <a:ea typeface="Aptos" panose="020B0004020202020204" pitchFamily="34" charset="0"/>
                <a:cs typeface="Times New Roman" panose="02020603050405020304" pitchFamily="18" charset="0"/>
              </a:rPr>
              <a:t> presenting overall global findings, general analysis/findings by world region, HDI, level of income, </a:t>
            </a:r>
            <a:r>
              <a:rPr lang="en-CA" sz="1800" kern="100" dirty="0" err="1">
                <a:effectLst/>
                <a:latin typeface="Aptos" panose="020B0004020202020204" pitchFamily="34" charset="0"/>
                <a:ea typeface="Aptos" panose="020B0004020202020204" pitchFamily="34" charset="0"/>
                <a:cs typeface="Times New Roman" panose="02020603050405020304" pitchFamily="18" charset="0"/>
              </a:rPr>
              <a:t>etc</a:t>
            </a:r>
            <a:r>
              <a:rPr lang="en-CA" sz="1800" kern="100" dirty="0">
                <a:effectLst/>
                <a:latin typeface="Aptos" panose="020B0004020202020204" pitchFamily="34" charset="0"/>
                <a:ea typeface="Aptos" panose="020B0004020202020204" pitchFamily="34" charset="0"/>
                <a:cs typeface="Times New Roman" panose="02020603050405020304" pitchFamily="18" charset="0"/>
              </a:rPr>
              <a:t>, and digging deeper in the Overall Physical Activity indicator – submitted in JPAH.</a:t>
            </a:r>
          </a:p>
          <a:p>
            <a:pPr>
              <a:lnSpc>
                <a:spcPct val="115000"/>
              </a:lnSpc>
              <a:spcAft>
                <a:spcPts val="800"/>
              </a:spcAft>
            </a:pPr>
            <a:r>
              <a:rPr lang="en-CA" sz="1800" kern="100" dirty="0">
                <a:latin typeface="Aptos" panose="020B0004020202020204" pitchFamily="34" charset="0"/>
                <a:ea typeface="Aptos" panose="020B0004020202020204" pitchFamily="34" charset="0"/>
                <a:cs typeface="Times New Roman" panose="02020603050405020304" pitchFamily="18" charset="0"/>
              </a:rPr>
              <a:t>One </a:t>
            </a:r>
            <a:r>
              <a:rPr lang="en-CA" sz="1800" b="1" kern="100" dirty="0">
                <a:latin typeface="Aptos" panose="020B0004020202020204" pitchFamily="34" charset="0"/>
                <a:ea typeface="Aptos" panose="020B0004020202020204" pitchFamily="34" charset="0"/>
                <a:cs typeface="Times New Roman" panose="02020603050405020304" pitchFamily="18" charset="0"/>
              </a:rPr>
              <a:t>global disability paper submitted </a:t>
            </a:r>
            <a:r>
              <a:rPr lang="en-CA" sz="1800" kern="100" dirty="0">
                <a:latin typeface="Aptos" panose="020B0004020202020204" pitchFamily="34" charset="0"/>
                <a:ea typeface="Aptos" panose="020B0004020202020204" pitchFamily="34" charset="0"/>
                <a:cs typeface="Times New Roman" panose="02020603050405020304" pitchFamily="18" charset="0"/>
              </a:rPr>
              <a:t>in APAQ journal</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CA" sz="1800" b="1" kern="100" dirty="0">
                <a:effectLst/>
                <a:latin typeface="Calibri" panose="020F0502020204030204" pitchFamily="34" charset="0"/>
                <a:ea typeface="Calibri" panose="020F0502020204030204" pitchFamily="34" charset="0"/>
                <a:cs typeface="Times New Roman" panose="02020603050405020304" pitchFamily="18" charset="0"/>
              </a:rPr>
              <a:t>9 other </a:t>
            </a:r>
            <a:r>
              <a:rPr lang="en-CA" sz="1800" b="1" kern="100" dirty="0">
                <a:latin typeface="Calibri" panose="020F0502020204030204" pitchFamily="34" charset="0"/>
                <a:ea typeface="Calibri" panose="020F0502020204030204" pitchFamily="34" charset="0"/>
                <a:cs typeface="Times New Roman" panose="02020603050405020304" pitchFamily="18" charset="0"/>
              </a:rPr>
              <a:t>global </a:t>
            </a:r>
            <a:r>
              <a:rPr lang="en-CA" sz="1800" b="1" kern="100" dirty="0">
                <a:effectLst/>
                <a:latin typeface="Calibri" panose="020F0502020204030204" pitchFamily="34" charset="0"/>
                <a:ea typeface="Calibri" panose="020F0502020204030204" pitchFamily="34" charset="0"/>
                <a:cs typeface="Times New Roman" panose="02020603050405020304" pitchFamily="18" charset="0"/>
              </a:rPr>
              <a:t>papers </a:t>
            </a: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 one for each Global Matrix remaining indicators</a:t>
            </a:r>
          </a:p>
          <a:p>
            <a:pPr lvl="1">
              <a:lnSpc>
                <a:spcPct val="107000"/>
              </a:lnSpc>
              <a:spcAft>
                <a:spcPts val="800"/>
              </a:spcAft>
              <a:buFont typeface="Courier New" panose="02070309020205020404" pitchFamily="49" charset="0"/>
              <a:buChar char="o"/>
            </a:pPr>
            <a:r>
              <a:rPr lang="en-CA" sz="1800" b="1" u="sng" dirty="0">
                <a:effectLst/>
                <a:latin typeface="Aptos" panose="020B0004020202020204" pitchFamily="34" charset="0"/>
                <a:ea typeface="Aptos" panose="020B0004020202020204" pitchFamily="34" charset="0"/>
                <a:cs typeface="Times New Roman" panose="02020603050405020304" pitchFamily="18" charset="0"/>
              </a:rPr>
              <a:t>Consistent content across papers </a:t>
            </a:r>
            <a:r>
              <a:rPr lang="en-CA" sz="1800" dirty="0">
                <a:effectLst/>
                <a:latin typeface="Aptos" panose="020B0004020202020204" pitchFamily="34" charset="0"/>
                <a:ea typeface="Aptos" panose="020B0004020202020204" pitchFamily="34" charset="0"/>
                <a:cs typeface="Times New Roman" panose="02020603050405020304" pitchFamily="18" charset="0"/>
              </a:rPr>
              <a:t>(e.g., overall findings and exploring surveillance &amp; standardisation challenges, equities and inequities – at multiple levels country, region, gender, disability, research gaps, priorities and recommendation) </a:t>
            </a:r>
          </a:p>
          <a:p>
            <a:pPr lvl="1">
              <a:lnSpc>
                <a:spcPct val="107000"/>
              </a:lnSpc>
              <a:spcAft>
                <a:spcPts val="800"/>
              </a:spcAft>
              <a:buFont typeface="Courier New" panose="02070309020205020404" pitchFamily="49" charset="0"/>
              <a:buChar char="o"/>
            </a:pPr>
            <a:r>
              <a:rPr lang="en-CA" sz="1800" b="1" u="sng" dirty="0">
                <a:effectLst/>
                <a:latin typeface="Aptos" panose="020B0004020202020204" pitchFamily="34" charset="0"/>
                <a:ea typeface="Aptos" panose="020B0004020202020204" pitchFamily="34" charset="0"/>
                <a:cs typeface="Times New Roman" panose="02020603050405020304" pitchFamily="18" charset="0"/>
              </a:rPr>
              <a:t>Additional analysis </a:t>
            </a:r>
            <a:r>
              <a:rPr lang="en-CA" sz="1800" dirty="0">
                <a:effectLst/>
                <a:latin typeface="Aptos" panose="020B0004020202020204" pitchFamily="34" charset="0"/>
                <a:ea typeface="Aptos" panose="020B0004020202020204" pitchFamily="34" charset="0"/>
                <a:cs typeface="Times New Roman" panose="02020603050405020304" pitchFamily="18" charset="0"/>
              </a:rPr>
              <a:t>, links, discussions that would be relevant for each specific indicator</a:t>
            </a:r>
          </a:p>
        </p:txBody>
      </p:sp>
      <p:sp>
        <p:nvSpPr>
          <p:cNvPr id="9" name="Slide Number Placeholder 8">
            <a:extLst>
              <a:ext uri="{FF2B5EF4-FFF2-40B4-BE49-F238E27FC236}">
                <a16:creationId xmlns:a16="http://schemas.microsoft.com/office/drawing/2014/main" id="{34E6EB69-819C-CA70-17F9-EB3C5170356B}"/>
              </a:ext>
            </a:extLst>
          </p:cNvPr>
          <p:cNvSpPr>
            <a:spLocks noGrp="1"/>
          </p:cNvSpPr>
          <p:nvPr>
            <p:ph type="sldNum" sz="quarter" idx="12"/>
          </p:nvPr>
        </p:nvSpPr>
        <p:spPr/>
        <p:txBody>
          <a:bodyPr/>
          <a:lstStyle/>
          <a:p>
            <a:fld id="{4914A248-E922-43B9-BA40-8EF25FD61E09}" type="slidenum">
              <a:rPr lang="en-CA" smtClean="0"/>
              <a:t>5</a:t>
            </a:fld>
            <a:endParaRPr lang="en-CA"/>
          </a:p>
        </p:txBody>
      </p:sp>
      <p:cxnSp>
        <p:nvCxnSpPr>
          <p:cNvPr id="10" name="Straight Connector 9">
            <a:extLst>
              <a:ext uri="{FF2B5EF4-FFF2-40B4-BE49-F238E27FC236}">
                <a16:creationId xmlns:a16="http://schemas.microsoft.com/office/drawing/2014/main" id="{C2C03BEB-899E-8988-2641-B6EA17093BA0}"/>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054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B7314-0DB0-B55D-02AB-EAE8D3DFEFA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AA63E8B-5AEB-EA11-DC23-BC95569C447A}"/>
              </a:ext>
            </a:extLst>
          </p:cNvPr>
          <p:cNvSpPr>
            <a:spLocks noGrp="1"/>
          </p:cNvSpPr>
          <p:nvPr>
            <p:ph type="title"/>
          </p:nvPr>
        </p:nvSpPr>
        <p:spPr/>
        <p:txBody>
          <a:bodyPr/>
          <a:lstStyle/>
          <a:p>
            <a:r>
              <a:rPr lang="en-CA" dirty="0"/>
              <a:t>Publication Plan</a:t>
            </a:r>
          </a:p>
        </p:txBody>
      </p:sp>
      <p:sp>
        <p:nvSpPr>
          <p:cNvPr id="4" name="Content Placeholder 3">
            <a:extLst>
              <a:ext uri="{FF2B5EF4-FFF2-40B4-BE49-F238E27FC236}">
                <a16:creationId xmlns:a16="http://schemas.microsoft.com/office/drawing/2014/main" id="{3BCDA071-E09A-DC52-CD4C-D0CB7C7D4811}"/>
              </a:ext>
            </a:extLst>
          </p:cNvPr>
          <p:cNvSpPr>
            <a:spLocks noGrp="1"/>
          </p:cNvSpPr>
          <p:nvPr>
            <p:ph idx="1"/>
          </p:nvPr>
        </p:nvSpPr>
        <p:spPr/>
        <p:txBody>
          <a:bodyPr>
            <a:normAutofit fontScale="92500" lnSpcReduction="20000"/>
          </a:bodyPr>
          <a:lstStyle/>
          <a:p>
            <a:pPr marL="0" indent="0">
              <a:lnSpc>
                <a:spcPct val="115000"/>
              </a:lnSpc>
              <a:spcAft>
                <a:spcPts val="800"/>
              </a:spcAft>
              <a:buNone/>
            </a:pPr>
            <a:r>
              <a:rPr lang="en-CA" sz="28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Example 1: Organized Sport and Physical Activity</a:t>
            </a:r>
            <a:endParaRPr lang="en-CA" sz="2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CA" sz="2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Cultural practices: Regional and cultural variations in organized sports, including traditional sports and their preservation in modern contexts.</a:t>
            </a:r>
          </a:p>
          <a:p>
            <a:pPr>
              <a:lnSpc>
                <a:spcPct val="115000"/>
              </a:lnSpc>
              <a:spcAft>
                <a:spcPts val="800"/>
              </a:spcAft>
            </a:pPr>
            <a:r>
              <a:rPr lang="en-CA" sz="2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Sport for peace: The role of organized sport in conflict resolution, fostering social inclusion, and promoting mental well-being in post-conflict or fragile settings.</a:t>
            </a:r>
          </a:p>
          <a:p>
            <a:pPr>
              <a:lnSpc>
                <a:spcPct val="115000"/>
              </a:lnSpc>
              <a:spcAft>
                <a:spcPts val="800"/>
              </a:spcAft>
            </a:pPr>
            <a:r>
              <a:rPr lang="en-CA" sz="2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Impact of major sporting events: Influence of global/regional sporting events (Olympics, Youth Games) on youth physical activity, link between country Olympic medal counts and grades</a:t>
            </a:r>
          </a:p>
        </p:txBody>
      </p:sp>
      <p:sp>
        <p:nvSpPr>
          <p:cNvPr id="9" name="Slide Number Placeholder 8">
            <a:extLst>
              <a:ext uri="{FF2B5EF4-FFF2-40B4-BE49-F238E27FC236}">
                <a16:creationId xmlns:a16="http://schemas.microsoft.com/office/drawing/2014/main" id="{A57948DE-512A-524A-888B-A16EDE947E16}"/>
              </a:ext>
            </a:extLst>
          </p:cNvPr>
          <p:cNvSpPr>
            <a:spLocks noGrp="1"/>
          </p:cNvSpPr>
          <p:nvPr>
            <p:ph type="sldNum" sz="quarter" idx="12"/>
          </p:nvPr>
        </p:nvSpPr>
        <p:spPr/>
        <p:txBody>
          <a:bodyPr/>
          <a:lstStyle/>
          <a:p>
            <a:fld id="{4914A248-E922-43B9-BA40-8EF25FD61E09}" type="slidenum">
              <a:rPr lang="en-CA" smtClean="0"/>
              <a:t>6</a:t>
            </a:fld>
            <a:endParaRPr lang="en-CA"/>
          </a:p>
        </p:txBody>
      </p:sp>
      <p:cxnSp>
        <p:nvCxnSpPr>
          <p:cNvPr id="10" name="Straight Connector 9">
            <a:extLst>
              <a:ext uri="{FF2B5EF4-FFF2-40B4-BE49-F238E27FC236}">
                <a16:creationId xmlns:a16="http://schemas.microsoft.com/office/drawing/2014/main" id="{49F239A1-9824-7D91-901B-D8181FE1D427}"/>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1937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A11B2-1D9B-E41E-D49F-9487743EEF4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5668D6E-D62E-2EE9-80F8-C5DD4D9B2EF5}"/>
              </a:ext>
            </a:extLst>
          </p:cNvPr>
          <p:cNvSpPr>
            <a:spLocks noGrp="1"/>
          </p:cNvSpPr>
          <p:nvPr>
            <p:ph type="title"/>
          </p:nvPr>
        </p:nvSpPr>
        <p:spPr/>
        <p:txBody>
          <a:bodyPr/>
          <a:lstStyle/>
          <a:p>
            <a:r>
              <a:rPr lang="en-CA" dirty="0"/>
              <a:t>Publication Plan</a:t>
            </a:r>
          </a:p>
        </p:txBody>
      </p:sp>
      <p:sp>
        <p:nvSpPr>
          <p:cNvPr id="4" name="Content Placeholder 3">
            <a:extLst>
              <a:ext uri="{FF2B5EF4-FFF2-40B4-BE49-F238E27FC236}">
                <a16:creationId xmlns:a16="http://schemas.microsoft.com/office/drawing/2014/main" id="{EDE9C10A-D513-70EB-54F2-57F25CFD20D9}"/>
              </a:ext>
            </a:extLst>
          </p:cNvPr>
          <p:cNvSpPr>
            <a:spLocks noGrp="1"/>
          </p:cNvSpPr>
          <p:nvPr>
            <p:ph idx="1"/>
          </p:nvPr>
        </p:nvSpPr>
        <p:spPr/>
        <p:txBody>
          <a:bodyPr>
            <a:normAutofit fontScale="92500"/>
          </a:bodyPr>
          <a:lstStyle/>
          <a:p>
            <a:pPr>
              <a:lnSpc>
                <a:spcPct val="115000"/>
              </a:lnSpc>
              <a:spcAft>
                <a:spcPts val="800"/>
              </a:spcAft>
              <a:buNone/>
            </a:pPr>
            <a:r>
              <a:rPr lang="en-CA" sz="2400" b="1" kern="100" dirty="0">
                <a:effectLst/>
                <a:latin typeface="Aptos" panose="020B0004020202020204" pitchFamily="34" charset="0"/>
                <a:ea typeface="Aptos" panose="020B0004020202020204" pitchFamily="34" charset="0"/>
                <a:cs typeface="Times New Roman" panose="02020603050405020304" pitchFamily="18" charset="0"/>
              </a:rPr>
              <a:t>Example 2: Community and Environment Activity paper potential additional analysis</a:t>
            </a:r>
            <a:endParaRPr lang="en-CA"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CA" sz="2400" kern="100" dirty="0">
                <a:effectLst/>
                <a:latin typeface="Aptos" panose="020B0004020202020204" pitchFamily="34" charset="0"/>
                <a:ea typeface="Aptos" panose="020B0004020202020204" pitchFamily="34" charset="0"/>
                <a:cs typeface="Times New Roman" panose="02020603050405020304" pitchFamily="18" charset="0"/>
              </a:rPr>
              <a:t>Link with climate change impacts</a:t>
            </a:r>
          </a:p>
          <a:p>
            <a:pPr marL="342900" lvl="0" indent="-342900">
              <a:lnSpc>
                <a:spcPct val="115000"/>
              </a:lnSpc>
              <a:buFont typeface="Symbol" panose="05050102010706020507" pitchFamily="18" charset="2"/>
              <a:buChar char=""/>
            </a:pPr>
            <a:r>
              <a:rPr lang="en-CA" sz="2400" kern="100" dirty="0">
                <a:effectLst/>
                <a:latin typeface="Aptos" panose="020B0004020202020204" pitchFamily="34" charset="0"/>
                <a:ea typeface="Aptos" panose="020B0004020202020204" pitchFamily="34" charset="0"/>
                <a:cs typeface="Times New Roman" panose="02020603050405020304" pitchFamily="18" charset="0"/>
              </a:rPr>
              <a:t>Link with access to nature: The role of green spaces and outdoor environments in promoting PA and the disparities in access between urban and rural areas.</a:t>
            </a:r>
          </a:p>
          <a:p>
            <a:pPr marL="342900" lvl="0" indent="-342900">
              <a:lnSpc>
                <a:spcPct val="115000"/>
              </a:lnSpc>
              <a:buFont typeface="Symbol" panose="05050102010706020507" pitchFamily="18" charset="2"/>
              <a:buChar char=""/>
            </a:pPr>
            <a:r>
              <a:rPr lang="en-CA" sz="2400" kern="100" dirty="0">
                <a:effectLst/>
                <a:latin typeface="Aptos" panose="020B0004020202020204" pitchFamily="34" charset="0"/>
                <a:ea typeface="Aptos" panose="020B0004020202020204" pitchFamily="34" charset="0"/>
                <a:cs typeface="Times New Roman" panose="02020603050405020304" pitchFamily="18" charset="0"/>
              </a:rPr>
              <a:t>Community-level interventions: Examples of successful community programs and urban design initiatives that foster active living (e.g., outdoor gyms, walking groups).</a:t>
            </a:r>
          </a:p>
          <a:p>
            <a:pPr marL="342900" lvl="0" indent="-342900">
              <a:lnSpc>
                <a:spcPct val="115000"/>
              </a:lnSpc>
              <a:spcAft>
                <a:spcPts val="800"/>
              </a:spcAft>
              <a:buFont typeface="Symbol" panose="05050102010706020507" pitchFamily="18" charset="2"/>
              <a:buChar char=""/>
            </a:pPr>
            <a:r>
              <a:rPr lang="en-CA" sz="2400" kern="100" dirty="0">
                <a:effectLst/>
                <a:latin typeface="Aptos" panose="020B0004020202020204" pitchFamily="34" charset="0"/>
                <a:ea typeface="Aptos" panose="020B0004020202020204" pitchFamily="34" charset="0"/>
                <a:cs typeface="Times New Roman" panose="02020603050405020304" pitchFamily="18" charset="0"/>
              </a:rPr>
              <a:t>Urban vs. Rural Settings</a:t>
            </a:r>
          </a:p>
        </p:txBody>
      </p:sp>
      <p:sp>
        <p:nvSpPr>
          <p:cNvPr id="9" name="Slide Number Placeholder 8">
            <a:extLst>
              <a:ext uri="{FF2B5EF4-FFF2-40B4-BE49-F238E27FC236}">
                <a16:creationId xmlns:a16="http://schemas.microsoft.com/office/drawing/2014/main" id="{61279146-F0C0-9AB1-72FE-8DEACF975205}"/>
              </a:ext>
            </a:extLst>
          </p:cNvPr>
          <p:cNvSpPr>
            <a:spLocks noGrp="1"/>
          </p:cNvSpPr>
          <p:nvPr>
            <p:ph type="sldNum" sz="quarter" idx="12"/>
          </p:nvPr>
        </p:nvSpPr>
        <p:spPr/>
        <p:txBody>
          <a:bodyPr/>
          <a:lstStyle/>
          <a:p>
            <a:fld id="{4914A248-E922-43B9-BA40-8EF25FD61E09}" type="slidenum">
              <a:rPr lang="en-CA" smtClean="0"/>
              <a:t>7</a:t>
            </a:fld>
            <a:endParaRPr lang="en-CA"/>
          </a:p>
        </p:txBody>
      </p:sp>
      <p:cxnSp>
        <p:nvCxnSpPr>
          <p:cNvPr id="10" name="Straight Connector 9">
            <a:extLst>
              <a:ext uri="{FF2B5EF4-FFF2-40B4-BE49-F238E27FC236}">
                <a16:creationId xmlns:a16="http://schemas.microsoft.com/office/drawing/2014/main" id="{C8C0D783-07B4-82C8-E09C-36E13752040D}"/>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8951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1377D-8C4E-C048-1FF9-29E9B24103A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8CCE111-6CA5-4196-19BA-77C96898B4E9}"/>
              </a:ext>
            </a:extLst>
          </p:cNvPr>
          <p:cNvSpPr>
            <a:spLocks noGrp="1"/>
          </p:cNvSpPr>
          <p:nvPr>
            <p:ph type="title"/>
          </p:nvPr>
        </p:nvSpPr>
        <p:spPr/>
        <p:txBody>
          <a:bodyPr/>
          <a:lstStyle/>
          <a:p>
            <a:r>
              <a:rPr lang="en-CA" dirty="0"/>
              <a:t>Publication Plan</a:t>
            </a:r>
          </a:p>
        </p:txBody>
      </p:sp>
      <p:sp>
        <p:nvSpPr>
          <p:cNvPr id="4" name="Content Placeholder 3">
            <a:extLst>
              <a:ext uri="{FF2B5EF4-FFF2-40B4-BE49-F238E27FC236}">
                <a16:creationId xmlns:a16="http://schemas.microsoft.com/office/drawing/2014/main" id="{0397C4CA-627D-F410-5A05-A95AA64E2C25}"/>
              </a:ext>
            </a:extLst>
          </p:cNvPr>
          <p:cNvSpPr>
            <a:spLocks noGrp="1"/>
          </p:cNvSpPr>
          <p:nvPr>
            <p:ph idx="1"/>
          </p:nvPr>
        </p:nvSpPr>
        <p:spPr/>
        <p:txBody>
          <a:bodyPr>
            <a:normAutofit fontScale="85000" lnSpcReduction="20000"/>
          </a:bodyPr>
          <a:lstStyle/>
          <a:p>
            <a:pPr marL="0" indent="0">
              <a:lnSpc>
                <a:spcPct val="115000"/>
              </a:lnSpc>
              <a:spcAft>
                <a:spcPts val="800"/>
              </a:spcAft>
              <a:buNone/>
            </a:pPr>
            <a:r>
              <a:rPr lang="en-CA" sz="1800" b="1" u="sng" kern="100" dirty="0">
                <a:effectLst/>
                <a:latin typeface="Aptos" panose="020B0004020202020204" pitchFamily="34" charset="0"/>
                <a:ea typeface="Aptos" panose="020B0004020202020204" pitchFamily="34" charset="0"/>
                <a:cs typeface="Times New Roman" panose="02020603050405020304" pitchFamily="18" charset="0"/>
              </a:rPr>
              <a:t>Impactful standardized title</a:t>
            </a:r>
            <a:r>
              <a:rPr lang="en-CA" sz="1800" b="1" kern="100" dirty="0">
                <a:effectLst/>
                <a:latin typeface="Aptos" panose="020B0004020202020204" pitchFamily="34" charset="0"/>
                <a:ea typeface="Aptos" panose="020B0004020202020204" pitchFamily="34" charset="0"/>
                <a:cs typeface="Times New Roman" panose="02020603050405020304" pitchFamily="18" charset="0"/>
              </a:rPr>
              <a:t> for each paper</a:t>
            </a:r>
          </a:p>
          <a:p>
            <a:pPr>
              <a:lnSpc>
                <a:spcPct val="115000"/>
              </a:lnSpc>
              <a:spcAft>
                <a:spcPts val="800"/>
              </a:spcAf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a:t>
            </a:r>
            <a:r>
              <a:rPr lang="en-CA" sz="1800" i="1" kern="100" dirty="0">
                <a:effectLst/>
                <a:latin typeface="Aptos" panose="020B0004020202020204" pitchFamily="34" charset="0"/>
                <a:ea typeface="Aptos" panose="020B0004020202020204" pitchFamily="34" charset="0"/>
                <a:cs typeface="Times New Roman" panose="02020603050405020304" pitchFamily="18" charset="0"/>
              </a:rPr>
              <a:t>Global state of </a:t>
            </a:r>
            <a:r>
              <a:rPr lang="en-CA" sz="1800" i="1" kern="100" dirty="0">
                <a:latin typeface="Aptos" panose="020B0004020202020204" pitchFamily="34" charset="0"/>
                <a:ea typeface="Aptos" panose="020B0004020202020204" pitchFamily="34" charset="0"/>
                <a:cs typeface="Times New Roman" panose="02020603050405020304" pitchFamily="18" charset="0"/>
              </a:rPr>
              <a:t>p</a:t>
            </a:r>
            <a:r>
              <a:rPr lang="en-CA" sz="1800" i="1" kern="100" dirty="0">
                <a:effectLst/>
                <a:latin typeface="Aptos" panose="020B0004020202020204" pitchFamily="34" charset="0"/>
                <a:ea typeface="Aptos" panose="020B0004020202020204" pitchFamily="34" charset="0"/>
                <a:cs typeface="Times New Roman" panose="02020603050405020304" pitchFamily="18" charset="0"/>
              </a:rPr>
              <a:t>hysical activity in children and adolescents, insights from the Global Matrix 5.0</a:t>
            </a:r>
            <a:r>
              <a:rPr lang="en-CA" sz="1800" kern="100" dirty="0">
                <a:effectLst/>
                <a:latin typeface="Aptos" panose="020B0004020202020204" pitchFamily="34" charset="0"/>
                <a:ea typeface="Aptos" panose="020B0004020202020204" pitchFamily="34" charset="0"/>
                <a:cs typeface="Times New Roman" panose="02020603050405020304" pitchFamily="18" charset="0"/>
              </a:rPr>
              <a:t>” &amp; “</a:t>
            </a:r>
            <a:r>
              <a:rPr lang="en-CA" sz="1800" i="1" kern="100" dirty="0">
                <a:effectLst/>
                <a:latin typeface="Aptos" panose="020B0004020202020204" pitchFamily="34" charset="0"/>
                <a:ea typeface="Aptos" panose="020B0004020202020204" pitchFamily="34" charset="0"/>
                <a:cs typeface="Times New Roman" panose="02020603050405020304" pitchFamily="18" charset="0"/>
              </a:rPr>
              <a:t>Global state of </a:t>
            </a:r>
            <a:r>
              <a:rPr lang="en-CA" sz="1800" i="1" kern="100" dirty="0">
                <a:latin typeface="Aptos" panose="020B0004020202020204" pitchFamily="34" charset="0"/>
                <a:ea typeface="Aptos" panose="020B0004020202020204" pitchFamily="34" charset="0"/>
                <a:cs typeface="Times New Roman" panose="02020603050405020304" pitchFamily="18" charset="0"/>
              </a:rPr>
              <a:t>p</a:t>
            </a:r>
            <a:r>
              <a:rPr lang="en-CA" sz="1800" i="1" kern="100" dirty="0">
                <a:effectLst/>
                <a:latin typeface="Aptos" panose="020B0004020202020204" pitchFamily="34" charset="0"/>
                <a:ea typeface="Aptos" panose="020B0004020202020204" pitchFamily="34" charset="0"/>
                <a:cs typeface="Times New Roman" panose="02020603050405020304" pitchFamily="18" charset="0"/>
              </a:rPr>
              <a:t>hysical activity in children and adolescents with disabilities, insights from the Global Matrix 5.0</a:t>
            </a:r>
            <a:r>
              <a:rPr lang="en-CA" sz="18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15000"/>
              </a:lnSpc>
              <a:spcAft>
                <a:spcPts val="800"/>
              </a:spcAf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a:t>
            </a:r>
            <a:r>
              <a:rPr lang="en-CA" sz="1800" i="1" kern="100" dirty="0">
                <a:effectLst/>
                <a:latin typeface="Aptos" panose="020B0004020202020204" pitchFamily="34" charset="0"/>
                <a:ea typeface="Aptos" panose="020B0004020202020204" pitchFamily="34" charset="0"/>
                <a:cs typeface="Times New Roman" panose="02020603050405020304" pitchFamily="18" charset="0"/>
              </a:rPr>
              <a:t>Global state of organized </a:t>
            </a:r>
            <a:r>
              <a:rPr lang="en-CA" sz="1800" i="1" kern="100" dirty="0">
                <a:latin typeface="Aptos" panose="020B0004020202020204" pitchFamily="34" charset="0"/>
                <a:ea typeface="Aptos" panose="020B0004020202020204" pitchFamily="34" charset="0"/>
                <a:cs typeface="Times New Roman" panose="02020603050405020304" pitchFamily="18" charset="0"/>
              </a:rPr>
              <a:t>s</a:t>
            </a:r>
            <a:r>
              <a:rPr lang="en-CA" sz="1800" i="1" kern="100" dirty="0">
                <a:effectLst/>
                <a:latin typeface="Aptos" panose="020B0004020202020204" pitchFamily="34" charset="0"/>
                <a:ea typeface="Aptos" panose="020B0004020202020204" pitchFamily="34" charset="0"/>
                <a:cs typeface="Times New Roman" panose="02020603050405020304" pitchFamily="18" charset="0"/>
              </a:rPr>
              <a:t>port and physical </a:t>
            </a:r>
            <a:r>
              <a:rPr lang="en-CA" sz="1800" i="1" kern="100" dirty="0">
                <a:latin typeface="Aptos" panose="020B0004020202020204" pitchFamily="34" charset="0"/>
                <a:ea typeface="Aptos" panose="020B0004020202020204" pitchFamily="34" charset="0"/>
                <a:cs typeface="Times New Roman" panose="02020603050405020304" pitchFamily="18" charset="0"/>
              </a:rPr>
              <a:t>a</a:t>
            </a:r>
            <a:r>
              <a:rPr lang="en-CA" sz="1800" i="1" kern="100" dirty="0">
                <a:effectLst/>
                <a:latin typeface="Aptos" panose="020B0004020202020204" pitchFamily="34" charset="0"/>
                <a:ea typeface="Aptos" panose="020B0004020202020204" pitchFamily="34" charset="0"/>
                <a:cs typeface="Times New Roman" panose="02020603050405020304" pitchFamily="18" charset="0"/>
              </a:rPr>
              <a:t>ctivity in children and adolescents/ </a:t>
            </a:r>
            <a:r>
              <a:rPr lang="en-CA" sz="1800" i="1" kern="100" dirty="0">
                <a:latin typeface="Aptos" panose="020B0004020202020204" pitchFamily="34" charset="0"/>
                <a:ea typeface="Aptos" panose="020B0004020202020204" pitchFamily="34" charset="0"/>
                <a:cs typeface="Times New Roman" panose="02020603050405020304" pitchFamily="18" charset="0"/>
              </a:rPr>
              <a:t>s</a:t>
            </a:r>
            <a:r>
              <a:rPr lang="en-CA" sz="1800" i="1" kern="100" dirty="0">
                <a:effectLst/>
                <a:latin typeface="Aptos" panose="020B0004020202020204" pitchFamily="34" charset="0"/>
                <a:ea typeface="Aptos" panose="020B0004020202020204" pitchFamily="34" charset="0"/>
                <a:cs typeface="Times New Roman" panose="02020603050405020304" pitchFamily="18" charset="0"/>
              </a:rPr>
              <a:t>edentary </a:t>
            </a:r>
            <a:r>
              <a:rPr lang="en-CA" sz="1800" i="1" kern="100" dirty="0">
                <a:latin typeface="Aptos" panose="020B0004020202020204" pitchFamily="34" charset="0"/>
                <a:ea typeface="Aptos" panose="020B0004020202020204" pitchFamily="34" charset="0"/>
                <a:cs typeface="Times New Roman" panose="02020603050405020304" pitchFamily="18" charset="0"/>
              </a:rPr>
              <a:t>b</a:t>
            </a:r>
            <a:r>
              <a:rPr lang="en-CA" sz="1800" i="1" kern="100" dirty="0">
                <a:effectLst/>
                <a:latin typeface="Aptos" panose="020B0004020202020204" pitchFamily="34" charset="0"/>
                <a:ea typeface="Aptos" panose="020B0004020202020204" pitchFamily="34" charset="0"/>
                <a:cs typeface="Times New Roman" panose="02020603050405020304" pitchFamily="18" charset="0"/>
              </a:rPr>
              <a:t>ehaviour/ active play/ physical fitness in children and adolescents, insights from the Global Matrix 5.0</a:t>
            </a:r>
            <a:r>
              <a:rPr lang="en-CA" sz="18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15000"/>
              </a:lnSpc>
              <a:spcAft>
                <a:spcPts val="800"/>
              </a:spcAf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a:t>
            </a:r>
            <a:r>
              <a:rPr lang="en-CA" sz="1800" i="1" kern="100" dirty="0">
                <a:effectLst/>
                <a:latin typeface="Aptos" panose="020B0004020202020204" pitchFamily="34" charset="0"/>
                <a:ea typeface="Aptos" panose="020B0004020202020204" pitchFamily="34" charset="0"/>
                <a:cs typeface="Times New Roman" panose="02020603050405020304" pitchFamily="18" charset="0"/>
              </a:rPr>
              <a:t>Global state of school physical activity promoting characteristics  in children and adolescents, insights from the Global Matrix 5.0</a:t>
            </a:r>
            <a:r>
              <a:rPr lang="en-CA" sz="18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15000"/>
              </a:lnSpc>
              <a:spcAft>
                <a:spcPts val="800"/>
              </a:spcAf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a:t>
            </a:r>
            <a:r>
              <a:rPr lang="en-CA" sz="1800" i="1" kern="100" dirty="0">
                <a:effectLst/>
                <a:latin typeface="Aptos" panose="020B0004020202020204" pitchFamily="34" charset="0"/>
                <a:ea typeface="Aptos" panose="020B0004020202020204" pitchFamily="34" charset="0"/>
                <a:cs typeface="Times New Roman" panose="02020603050405020304" pitchFamily="18" charset="0"/>
              </a:rPr>
              <a:t>Global state of environment and community physical activity promoting characteristics  in children and adolescents, insights from the Global Matrix 5.0</a:t>
            </a:r>
            <a:r>
              <a:rPr lang="en-CA" sz="18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15000"/>
              </a:lnSpc>
              <a:spcAft>
                <a:spcPts val="800"/>
              </a:spcAf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a:t>
            </a:r>
            <a:r>
              <a:rPr lang="en-CA" sz="1800" i="1" kern="100" dirty="0">
                <a:effectLst/>
                <a:latin typeface="Aptos" panose="020B0004020202020204" pitchFamily="34" charset="0"/>
                <a:ea typeface="Aptos" panose="020B0004020202020204" pitchFamily="34" charset="0"/>
                <a:cs typeface="Times New Roman" panose="02020603050405020304" pitchFamily="18" charset="0"/>
              </a:rPr>
              <a:t>Global state of family and peers' physical activity promoting characteristics  in children and adolescents, insights from the Global Matrix 5.0</a:t>
            </a:r>
            <a:r>
              <a:rPr lang="en-CA" sz="18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15000"/>
              </a:lnSpc>
              <a:spcAft>
                <a:spcPts val="800"/>
              </a:spcAf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a:t>
            </a:r>
            <a:r>
              <a:rPr lang="en-CA" sz="1800" i="1" kern="100" dirty="0">
                <a:effectLst/>
                <a:latin typeface="Aptos" panose="020B0004020202020204" pitchFamily="34" charset="0"/>
                <a:ea typeface="Aptos" panose="020B0004020202020204" pitchFamily="34" charset="0"/>
                <a:cs typeface="Times New Roman" panose="02020603050405020304" pitchFamily="18" charset="0"/>
              </a:rPr>
              <a:t>Global state of government &amp; policy physical activity promoting characteristics  in children and adolescents, insights from the Global Matrix 5.0</a:t>
            </a:r>
            <a:r>
              <a:rPr lang="en-CA" sz="1800" kern="100" dirty="0">
                <a:effectLst/>
                <a:latin typeface="Aptos" panose="020B0004020202020204" pitchFamily="34" charset="0"/>
                <a:ea typeface="Aptos" panose="020B0004020202020204" pitchFamily="34" charset="0"/>
                <a:cs typeface="Times New Roman" panose="02020603050405020304" pitchFamily="18" charset="0"/>
              </a:rPr>
              <a:t>”</a:t>
            </a:r>
          </a:p>
        </p:txBody>
      </p:sp>
      <p:sp>
        <p:nvSpPr>
          <p:cNvPr id="9" name="Slide Number Placeholder 8">
            <a:extLst>
              <a:ext uri="{FF2B5EF4-FFF2-40B4-BE49-F238E27FC236}">
                <a16:creationId xmlns:a16="http://schemas.microsoft.com/office/drawing/2014/main" id="{70E48734-9DC4-20EB-FF7D-A194AA93A65B}"/>
              </a:ext>
            </a:extLst>
          </p:cNvPr>
          <p:cNvSpPr>
            <a:spLocks noGrp="1"/>
          </p:cNvSpPr>
          <p:nvPr>
            <p:ph type="sldNum" sz="quarter" idx="12"/>
          </p:nvPr>
        </p:nvSpPr>
        <p:spPr/>
        <p:txBody>
          <a:bodyPr/>
          <a:lstStyle/>
          <a:p>
            <a:fld id="{4914A248-E922-43B9-BA40-8EF25FD61E09}" type="slidenum">
              <a:rPr lang="en-CA" smtClean="0"/>
              <a:t>8</a:t>
            </a:fld>
            <a:endParaRPr lang="en-CA"/>
          </a:p>
        </p:txBody>
      </p:sp>
      <p:cxnSp>
        <p:nvCxnSpPr>
          <p:cNvPr id="10" name="Straight Connector 9">
            <a:extLst>
              <a:ext uri="{FF2B5EF4-FFF2-40B4-BE49-F238E27FC236}">
                <a16:creationId xmlns:a16="http://schemas.microsoft.com/office/drawing/2014/main" id="{E51482CC-21FA-8C5C-BB58-0C2F330D18BC}"/>
              </a:ext>
            </a:extLst>
          </p:cNvPr>
          <p:cNvCxnSpPr>
            <a:cxnSpLocks/>
          </p:cNvCxnSpPr>
          <p:nvPr/>
        </p:nvCxnSpPr>
        <p:spPr>
          <a:xfrm>
            <a:off x="914400" y="1511929"/>
            <a:ext cx="7206558" cy="0"/>
          </a:xfrm>
          <a:prstGeom prst="line">
            <a:avLst/>
          </a:prstGeom>
          <a:ln w="76200">
            <a:solidFill>
              <a:srgbClr val="EA165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904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0F3ED7B-4068-FE7A-82E7-52FE7A68B0F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2B4A498-8843-87E1-EDD8-3D9D04EB43DB}"/>
              </a:ext>
            </a:extLst>
          </p:cNvPr>
          <p:cNvSpPr>
            <a:spLocks noGrp="1"/>
          </p:cNvSpPr>
          <p:nvPr>
            <p:ph type="title"/>
          </p:nvPr>
        </p:nvSpPr>
        <p:spPr>
          <a:xfrm>
            <a:off x="838200" y="2326175"/>
            <a:ext cx="8079463" cy="1325563"/>
          </a:xfrm>
        </p:spPr>
        <p:txBody>
          <a:bodyPr>
            <a:noAutofit/>
          </a:bodyPr>
          <a:lstStyle/>
          <a:p>
            <a:r>
              <a:rPr lang="en-CA" sz="6600" dirty="0"/>
              <a:t>Writing process and authorship strategies</a:t>
            </a:r>
          </a:p>
        </p:txBody>
      </p:sp>
      <p:sp>
        <p:nvSpPr>
          <p:cNvPr id="9" name="Slide Number Placeholder 8">
            <a:extLst>
              <a:ext uri="{FF2B5EF4-FFF2-40B4-BE49-F238E27FC236}">
                <a16:creationId xmlns:a16="http://schemas.microsoft.com/office/drawing/2014/main" id="{4417CCF4-FE62-2326-9EC8-D31DC5B58E10}"/>
              </a:ext>
            </a:extLst>
          </p:cNvPr>
          <p:cNvSpPr>
            <a:spLocks noGrp="1"/>
          </p:cNvSpPr>
          <p:nvPr>
            <p:ph type="sldNum" sz="quarter" idx="12"/>
          </p:nvPr>
        </p:nvSpPr>
        <p:spPr/>
        <p:txBody>
          <a:bodyPr/>
          <a:lstStyle/>
          <a:p>
            <a:fld id="{4914A248-E922-43B9-BA40-8EF25FD61E09}" type="slidenum">
              <a:rPr lang="en-CA" smtClean="0"/>
              <a:t>9</a:t>
            </a:fld>
            <a:endParaRPr lang="en-CA"/>
          </a:p>
        </p:txBody>
      </p:sp>
    </p:spTree>
    <p:extLst>
      <p:ext uri="{BB962C8B-B14F-4D97-AF65-F5344CB8AC3E}">
        <p14:creationId xmlns:p14="http://schemas.microsoft.com/office/powerpoint/2010/main" val="24414946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1177</TotalTime>
  <Words>4415</Words>
  <Application>Microsoft Macintosh PowerPoint</Application>
  <PresentationFormat>Widescreen</PresentationFormat>
  <Paragraphs>368</Paragraphs>
  <Slides>41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Aptos</vt:lpstr>
      <vt:lpstr>Aptos Display</vt:lpstr>
      <vt:lpstr>Arial</vt:lpstr>
      <vt:lpstr>Calibri</vt:lpstr>
      <vt:lpstr>Courier New</vt:lpstr>
      <vt:lpstr>Symbol</vt:lpstr>
      <vt:lpstr>Office Theme</vt:lpstr>
      <vt:lpstr>PowerPoint Presentation</vt:lpstr>
      <vt:lpstr>Agenda</vt:lpstr>
      <vt:lpstr>Publication Plan</vt:lpstr>
      <vt:lpstr>Publication Plan</vt:lpstr>
      <vt:lpstr>Publication Plan</vt:lpstr>
      <vt:lpstr>Publication Plan</vt:lpstr>
      <vt:lpstr>Publication Plan</vt:lpstr>
      <vt:lpstr>Publication Plan</vt:lpstr>
      <vt:lpstr>Writing process and authorship strategies</vt:lpstr>
      <vt:lpstr>Writing process and authorship strategies</vt:lpstr>
      <vt:lpstr>Writing process and authorship strategies</vt:lpstr>
      <vt:lpstr>Writing process and authorship strategies</vt:lpstr>
      <vt:lpstr>Writing process and authorship strategies</vt:lpstr>
      <vt:lpstr>Writing process and authorship strategies</vt:lpstr>
      <vt:lpstr>Writing process and authorship strategies</vt:lpstr>
      <vt:lpstr>Writing process and authorship strategies</vt:lpstr>
      <vt:lpstr>Writing process and authorship strategies</vt:lpstr>
      <vt:lpstr>Updated Indicator Definitions and Benchmarks</vt:lpstr>
      <vt:lpstr>Overall Physical Activity</vt:lpstr>
      <vt:lpstr>Overall Physical Activity</vt:lpstr>
      <vt:lpstr>Organized Sport and Physical Activity</vt:lpstr>
      <vt:lpstr>Organized Sport and Physical Activity</vt:lpstr>
      <vt:lpstr>Active Play</vt:lpstr>
      <vt:lpstr>Active Play</vt:lpstr>
      <vt:lpstr>Active Transportation</vt:lpstr>
      <vt:lpstr>Active Transportation</vt:lpstr>
      <vt:lpstr>Sedentary Behaviour</vt:lpstr>
      <vt:lpstr>Sedentary Behaviour</vt:lpstr>
      <vt:lpstr>Physical Fitness</vt:lpstr>
      <vt:lpstr>Physical Fitness</vt:lpstr>
      <vt:lpstr>Family and Peers</vt:lpstr>
      <vt:lpstr>Family and Peers</vt:lpstr>
      <vt:lpstr>School</vt:lpstr>
      <vt:lpstr>School</vt:lpstr>
      <vt:lpstr>Community and Environment</vt:lpstr>
      <vt:lpstr>Community and Environment</vt:lpstr>
      <vt:lpstr>Government</vt:lpstr>
      <vt:lpstr>Government</vt:lpstr>
      <vt:lpstr>General instructions for all indicators</vt:lpstr>
      <vt:lpstr>General approach to  grading</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Salomé Aubert</dc:creator>
  <cp:lastModifiedBy>Stone, Emily</cp:lastModifiedBy>
  <cp:revision>25</cp:revision>
  <dcterms:created xsi:type="dcterms:W3CDTF">2024-07-02T23:21:08Z</dcterms:created>
  <dcterms:modified xsi:type="dcterms:W3CDTF">2025-03-26T13:58:38Z</dcterms:modified>
</cp:coreProperties>
</file>