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D92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79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C0E6-525C-47CE-AFC9-077EAE3EEA3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89646-BB70-48D3-8608-C77D6201A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5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44769-9EF0-465D-9F2B-25D127438F55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ED6FD-B935-4572-AB9D-88842087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7569-75F5-45FC-ADEF-768E31548890}" type="datetime1">
              <a:rPr lang="en-CA" smtClean="0"/>
              <a:t>2020-09-02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F690-1CB3-47D0-8542-3B0E0FB30809}" type="datetime1">
              <a:rPr lang="en-CA" smtClean="0"/>
              <a:t>2020-09-02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60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CD49-87A2-47F0-863C-B4602EC5365A}" type="datetime1">
              <a:rPr lang="en-CA" smtClean="0"/>
              <a:t>2020-09-02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09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9C17-7D63-4B85-97D6-5DF8C9329E66}" type="datetime1">
              <a:rPr lang="en-CA" smtClean="0"/>
              <a:t>2020-09-02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84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F687-1F91-48EA-BBFD-963A12096592}" type="datetime1">
              <a:rPr lang="en-CA" smtClean="0"/>
              <a:t>2020-09-02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0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5C6A-1999-4143-B1D2-A6DBB4A2BF94}" type="datetime1">
              <a:rPr lang="en-CA" smtClean="0"/>
              <a:t>2020-09-02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90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7DE5-3443-408A-87F1-5E5FAD889A55}" type="datetime1">
              <a:rPr lang="en-CA" smtClean="0"/>
              <a:t>2020-09-02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4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5E08-EDF2-4865-88E5-9104CA731FC9}" type="datetime1">
              <a:rPr lang="en-CA" smtClean="0"/>
              <a:t>2020-09-02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68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386-49AA-4C92-B581-E5F9F5EBA83F}" type="datetime1">
              <a:rPr lang="en-CA" smtClean="0"/>
              <a:t>2020-09-02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6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5087A8-F137-4E0D-8364-D52A0955C3D1}" type="datetime1">
              <a:rPr lang="en-CA" smtClean="0"/>
              <a:t>2020-09-02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97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5A76-C7C7-44FC-A76E-6E84D462E5DD}" type="datetime1">
              <a:rPr lang="en-CA" smtClean="0"/>
              <a:t>2020-09-02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08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5000">
              <a:schemeClr val="bg1"/>
            </a:gs>
            <a:gs pos="0">
              <a:srgbClr val="B9E6F7"/>
            </a:gs>
            <a:gs pos="0">
              <a:srgbClr val="B6E5F6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177758-5E79-4579-B40B-C18FC0F95AD8}" type="datetime1">
              <a:rPr lang="en-CA" smtClean="0"/>
              <a:t>2020-09-02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CA"/>
              <a:t>www.activehealthykids.org (Website)   @activehealthykids.org (Twitter)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6B4D46-7E61-4D23-A58B-2C6157036673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caa-spain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BBE7F7"/>
            </a:gs>
            <a:gs pos="0">
              <a:schemeClr val="accent1">
                <a:lumMod val="60000"/>
                <a:lumOff val="40000"/>
              </a:schemeClr>
            </a:gs>
            <a:gs pos="33000">
              <a:schemeClr val="bg1"/>
            </a:gs>
            <a:gs pos="0">
              <a:srgbClr val="B9E6F7"/>
            </a:gs>
            <a:gs pos="0">
              <a:srgbClr val="B6E5F6"/>
            </a:gs>
            <a:gs pos="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049F-06E7-4E0B-B5AF-3DE489DA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3190875"/>
            <a:ext cx="10088533" cy="2228850"/>
          </a:xfrm>
        </p:spPr>
        <p:txBody>
          <a:bodyPr wrap="none">
            <a:normAutofit/>
          </a:bodyPr>
          <a:lstStyle/>
          <a:p>
            <a:pPr algn="ctr"/>
            <a:r>
              <a:rPr lang="en-CA" dirty="0">
                <a:solidFill>
                  <a:srgbClr val="1CADE4"/>
                </a:solidFill>
              </a:rPr>
              <a:t>Global Matrix 4.0 </a:t>
            </a:r>
            <a:br>
              <a:rPr lang="en-CA" dirty="0">
                <a:solidFill>
                  <a:srgbClr val="1CADE4"/>
                </a:solidFill>
              </a:rPr>
            </a:br>
            <a:r>
              <a:rPr lang="en-CA" dirty="0">
                <a:solidFill>
                  <a:srgbClr val="1CADE4"/>
                </a:solidFill>
              </a:rPr>
              <a:t>Spanish Report Card Leaders Meeting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 dirty="0"/>
              <a:t>www.activehealthykids.org (Website)              @activehealthykids.org (Twitter)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1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32" y="506452"/>
            <a:ext cx="4014710" cy="23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82AC-AF34-4165-925D-ABB457BF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37422"/>
          </a:xfrm>
        </p:spPr>
        <p:txBody>
          <a:bodyPr/>
          <a:lstStyle/>
          <a:p>
            <a:r>
              <a:rPr lang="en-CA" dirty="0">
                <a:solidFill>
                  <a:srgbClr val="1CADE4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57B5C-5ED8-4BD3-B251-5698248F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4" y="1845734"/>
            <a:ext cx="9946005" cy="4023360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Introductions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National Report Card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Regional Report Cards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First Country with Various Regions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National Coordination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Thoughts?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2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www.activehealthykids.org (Website)   @activehealthyk1 (Twitter)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841" y="286604"/>
            <a:ext cx="2389839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2799-3063-4995-8EDB-D069ECED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arabicPeriod"/>
            </a:pPr>
            <a:r>
              <a:rPr lang="en-CA" dirty="0">
                <a:solidFill>
                  <a:srgbClr val="1CADE4"/>
                </a:solidFill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CEE9-31D6-4CCF-8ABB-0CC6F158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737360"/>
            <a:ext cx="10002808" cy="4662076"/>
          </a:xfrm>
        </p:spPr>
        <p:txBody>
          <a:bodyPr>
            <a:normAutofit/>
          </a:bodyPr>
          <a:lstStyle/>
          <a:p>
            <a:pPr marL="292608" lvl="1" indent="0">
              <a:buClr>
                <a:schemeClr val="tx1"/>
              </a:buClr>
              <a:buNone/>
            </a:pPr>
            <a:r>
              <a:rPr lang="en-CA" sz="2200" b="1" dirty="0">
                <a:solidFill>
                  <a:schemeClr val="tx1"/>
                </a:solidFill>
              </a:rPr>
              <a:t>a. Spanish leaders introduction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1"/>
                </a:solidFill>
              </a:rPr>
              <a:t>Leader/Co-leader name(s) and region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1"/>
                </a:solidFill>
              </a:rPr>
              <a:t>Area of experience in relation to research involving children and adolescents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3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www.activehealthykids.org (Website)   @activehealthyk1 (Twitter)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51" y="286603"/>
            <a:ext cx="2385814" cy="139040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0B512B7-963F-42DC-9433-8B5E79A4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3920670"/>
            <a:ext cx="298132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2799-3063-4995-8EDB-D069ECED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arabicPeriod" startAt="2"/>
            </a:pPr>
            <a:r>
              <a:rPr lang="en-CA" dirty="0">
                <a:solidFill>
                  <a:srgbClr val="1CADE4"/>
                </a:solidFill>
              </a:rPr>
              <a:t>National Report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CEE9-31D6-4CCF-8ABB-0CC6F158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4" y="1737360"/>
            <a:ext cx="5078537" cy="4662076"/>
          </a:xfrm>
        </p:spPr>
        <p:txBody>
          <a:bodyPr>
            <a:normAutofit/>
          </a:bodyPr>
          <a:lstStyle/>
          <a:p>
            <a:pPr marL="292608" lvl="1" indent="0">
              <a:buClr>
                <a:schemeClr val="tx1"/>
              </a:buClr>
              <a:buNone/>
            </a:pPr>
            <a:r>
              <a:rPr lang="en-CA" sz="2000" b="1" dirty="0">
                <a:solidFill>
                  <a:schemeClr val="tx1"/>
                </a:solidFill>
              </a:rPr>
              <a:t>a. Previous National Report Cards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/>
                </a:solidFill>
              </a:rPr>
              <a:t>2016 &amp; 2018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endParaRPr lang="en-CA" sz="2000" dirty="0">
              <a:solidFill>
                <a:schemeClr val="tx1"/>
              </a:solidFill>
            </a:endParaRPr>
          </a:p>
          <a:p>
            <a:pPr marL="292608" lvl="1" indent="0">
              <a:buClr>
                <a:schemeClr val="accent1">
                  <a:lumMod val="75000"/>
                </a:schemeClr>
              </a:buClr>
              <a:buSzPct val="50000"/>
              <a:buNone/>
            </a:pPr>
            <a:r>
              <a:rPr lang="en-CA" sz="2000" b="1" dirty="0">
                <a:solidFill>
                  <a:schemeClr val="tx1"/>
                </a:solidFill>
              </a:rPr>
              <a:t>b. Current edition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/>
                </a:solidFill>
              </a:rPr>
              <a:t>Spain (National) – Susana Aznar-Lain &amp; Blanca Roman-Vinas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4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www.activehealthykids.org (Website)   @activehealthyk1 (Twitter)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51" y="286603"/>
            <a:ext cx="2385814" cy="1390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C02A7-F133-43BF-9803-45760D1E9A90}"/>
              </a:ext>
            </a:extLst>
          </p:cNvPr>
          <p:cNvSpPr txBox="1"/>
          <p:nvPr/>
        </p:nvSpPr>
        <p:spPr>
          <a:xfrm>
            <a:off x="339762" y="4928589"/>
            <a:ext cx="40546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i="0" dirty="0">
                <a:effectLst/>
                <a:latin typeface="Poppins"/>
              </a:rPr>
              <a:t>Roman-</a:t>
            </a:r>
            <a:r>
              <a:rPr lang="en-CA" sz="900" b="1" i="0" dirty="0" err="1">
                <a:effectLst/>
                <a:latin typeface="Poppins"/>
              </a:rPr>
              <a:t>Viñas</a:t>
            </a:r>
            <a:r>
              <a:rPr lang="en-CA" sz="900" b="1" i="0" dirty="0">
                <a:effectLst/>
                <a:latin typeface="Poppins"/>
              </a:rPr>
              <a:t>, B., Marin, J., Sánchez-López, M., Aznar, S., Leis, R., Aparicio-</a:t>
            </a:r>
            <a:r>
              <a:rPr lang="en-CA" sz="900" b="1" i="0" dirty="0" err="1">
                <a:effectLst/>
                <a:latin typeface="Poppins"/>
              </a:rPr>
              <a:t>Ugarriza</a:t>
            </a:r>
            <a:r>
              <a:rPr lang="en-CA" sz="900" b="1" i="0" dirty="0">
                <a:effectLst/>
                <a:latin typeface="Poppins"/>
              </a:rPr>
              <a:t>, R., Schroder, H., Ortiz-Moncada, R., Vicente, G., González-Gross, M., &amp; Serra-</a:t>
            </a:r>
            <a:r>
              <a:rPr lang="en-CA" sz="900" b="1" i="0" dirty="0" err="1">
                <a:effectLst/>
                <a:latin typeface="Poppins"/>
              </a:rPr>
              <a:t>Majem</a:t>
            </a:r>
            <a:r>
              <a:rPr lang="en-CA" sz="900" b="1" i="0" dirty="0">
                <a:effectLst/>
                <a:latin typeface="Poppins"/>
              </a:rPr>
              <a:t>, L. (2016). Results From Spain’s 2016 Report Card on Physical Activity for Children and Youth, </a:t>
            </a:r>
            <a:r>
              <a:rPr lang="en-CA" sz="900" b="1" i="1" dirty="0">
                <a:effectLst/>
                <a:latin typeface="Poppins"/>
              </a:rPr>
              <a:t>Journal of Physical Activity and Health</a:t>
            </a:r>
            <a:r>
              <a:rPr lang="en-CA" sz="900" b="1" i="0" dirty="0">
                <a:effectLst/>
                <a:latin typeface="Poppins"/>
              </a:rPr>
              <a:t>, </a:t>
            </a:r>
            <a:r>
              <a:rPr lang="en-CA" sz="900" b="1" i="1" dirty="0">
                <a:effectLst/>
                <a:latin typeface="Poppins"/>
              </a:rPr>
              <a:t>13</a:t>
            </a:r>
            <a:r>
              <a:rPr lang="en-CA" sz="900" b="1" i="0" dirty="0">
                <a:effectLst/>
                <a:latin typeface="Poppins"/>
              </a:rPr>
              <a:t>(s2), S279-S283.</a:t>
            </a:r>
            <a:endParaRPr lang="en-US" sz="900" b="1" i="0" dirty="0">
              <a:effectLst/>
              <a:latin typeface="Poppins"/>
            </a:endParaRPr>
          </a:p>
          <a:p>
            <a:endParaRPr lang="en-US" sz="900" b="1" dirty="0">
              <a:latin typeface="Poppins"/>
            </a:endParaRPr>
          </a:p>
          <a:p>
            <a:r>
              <a:rPr lang="en-US" sz="900" b="1" i="0" dirty="0">
                <a:effectLst/>
                <a:latin typeface="Poppins"/>
              </a:rPr>
              <a:t>Roman-</a:t>
            </a:r>
            <a:r>
              <a:rPr lang="en-US" sz="900" b="1" i="0" dirty="0" err="1">
                <a:effectLst/>
                <a:latin typeface="Poppins"/>
              </a:rPr>
              <a:t>Viñas</a:t>
            </a:r>
            <a:r>
              <a:rPr lang="en-US" sz="900" b="1" i="0" dirty="0">
                <a:effectLst/>
                <a:latin typeface="Poppins"/>
              </a:rPr>
              <a:t>, B., </a:t>
            </a:r>
            <a:r>
              <a:rPr lang="en-US" sz="900" b="1" i="0" dirty="0" err="1">
                <a:effectLst/>
                <a:latin typeface="Poppins"/>
              </a:rPr>
              <a:t>Zazo</a:t>
            </a:r>
            <a:r>
              <a:rPr lang="en-US" sz="900" b="1" i="0" dirty="0">
                <a:effectLst/>
                <a:latin typeface="Poppins"/>
              </a:rPr>
              <a:t>, F., Martínez-Martínez, J., Aznar-</a:t>
            </a:r>
            <a:r>
              <a:rPr lang="en-US" sz="900" b="1" i="0" dirty="0" err="1">
                <a:effectLst/>
                <a:latin typeface="Poppins"/>
              </a:rPr>
              <a:t>Laín</a:t>
            </a:r>
            <a:r>
              <a:rPr lang="en-US" sz="900" b="1" i="0" dirty="0">
                <a:effectLst/>
                <a:latin typeface="Poppins"/>
              </a:rPr>
              <a:t>, S., &amp; Serra-</a:t>
            </a:r>
            <a:r>
              <a:rPr lang="en-US" sz="900" b="1" i="0" dirty="0" err="1">
                <a:effectLst/>
                <a:latin typeface="Poppins"/>
              </a:rPr>
              <a:t>Majem</a:t>
            </a:r>
            <a:r>
              <a:rPr lang="en-US" sz="900" b="1" i="0" dirty="0">
                <a:effectLst/>
                <a:latin typeface="Poppins"/>
              </a:rPr>
              <a:t>, L. (2018). Results From Spain’s 2018 Report Card on Physical Activity for Children and Youth, </a:t>
            </a:r>
            <a:r>
              <a:rPr lang="en-US" sz="900" b="1" i="1" dirty="0">
                <a:effectLst/>
                <a:latin typeface="Poppins"/>
              </a:rPr>
              <a:t>Journal of Physical Activity and Health</a:t>
            </a:r>
            <a:r>
              <a:rPr lang="en-US" sz="900" b="1" i="0" dirty="0">
                <a:effectLst/>
                <a:latin typeface="Poppins"/>
              </a:rPr>
              <a:t>, </a:t>
            </a:r>
            <a:r>
              <a:rPr lang="en-US" sz="900" b="1" i="1" dirty="0">
                <a:effectLst/>
                <a:latin typeface="Poppins"/>
              </a:rPr>
              <a:t>15</a:t>
            </a:r>
            <a:r>
              <a:rPr lang="en-US" sz="900" b="1" i="0" dirty="0">
                <a:effectLst/>
                <a:latin typeface="Poppins"/>
              </a:rPr>
              <a:t>(s2), S411-S412.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E68A0-06E4-471C-B65A-1922475F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652" y="2307475"/>
            <a:ext cx="2534404" cy="356957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8C954F1-CA9C-420F-92CD-F33631F1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212" y="2307475"/>
            <a:ext cx="2534403" cy="35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1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2799-3063-4995-8EDB-D069ECED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arabicParenR" startAt="3"/>
            </a:pPr>
            <a:r>
              <a:rPr lang="en-CA" dirty="0">
                <a:solidFill>
                  <a:srgbClr val="1CADE4"/>
                </a:solidFill>
              </a:rPr>
              <a:t>Regional Report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CEE9-31D6-4CCF-8ABB-0CC6F158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737360"/>
            <a:ext cx="4427992" cy="3592286"/>
          </a:xfrm>
        </p:spPr>
        <p:txBody>
          <a:bodyPr>
            <a:normAutofit/>
          </a:bodyPr>
          <a:lstStyle/>
          <a:p>
            <a:pPr marL="292608" lvl="1" indent="0">
              <a:buClr>
                <a:schemeClr val="tx1"/>
              </a:buClr>
              <a:buNone/>
            </a:pPr>
            <a:r>
              <a:rPr lang="en-CA" sz="2200" b="1" dirty="0">
                <a:solidFill>
                  <a:schemeClr val="tx1"/>
                </a:solidFill>
              </a:rPr>
              <a:t>a. Basque Country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endParaRPr lang="en-CA" sz="2200" dirty="0">
              <a:solidFill>
                <a:schemeClr val="tx1"/>
              </a:solidFill>
            </a:endParaRPr>
          </a:p>
          <a:p>
            <a:pPr marL="292608" lvl="1" indent="0">
              <a:buClr>
                <a:schemeClr val="accent1">
                  <a:lumMod val="75000"/>
                </a:schemeClr>
              </a:buClr>
              <a:buSzPct val="50000"/>
              <a:buNone/>
            </a:pPr>
            <a:r>
              <a:rPr lang="en-CA" sz="2200" b="1" dirty="0">
                <a:solidFill>
                  <a:schemeClr val="tx1"/>
                </a:solidFill>
              </a:rPr>
              <a:t>b. Extremadura</a:t>
            </a:r>
          </a:p>
          <a:p>
            <a:pPr marL="292608" lvl="1" indent="0">
              <a:buClr>
                <a:schemeClr val="accent1">
                  <a:lumMod val="75000"/>
                </a:schemeClr>
              </a:buClr>
              <a:buSzPct val="50000"/>
              <a:buNone/>
            </a:pPr>
            <a:endParaRPr lang="en-CA" sz="2200" b="1" dirty="0">
              <a:solidFill>
                <a:schemeClr val="tx1"/>
              </a:solidFill>
            </a:endParaRPr>
          </a:p>
          <a:p>
            <a:pPr marL="292608" lvl="1" indent="0">
              <a:buClr>
                <a:schemeClr val="accent1">
                  <a:lumMod val="75000"/>
                </a:schemeClr>
              </a:buClr>
              <a:buSzPct val="50000"/>
              <a:buNone/>
            </a:pPr>
            <a:r>
              <a:rPr lang="en-CA" sz="2200" b="1" dirty="0">
                <a:solidFill>
                  <a:schemeClr val="tx1"/>
                </a:solidFill>
              </a:rPr>
              <a:t>c. Region of Murcia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5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www.activehealthykids.org (Website)   @activehealthyk1 (Twitter)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51" y="286603"/>
            <a:ext cx="2385814" cy="139040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FE8F26-DEB3-4579-82F0-DC6E7DCD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67" y="2057400"/>
            <a:ext cx="5166406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82E23-ADD1-4CC6-B5F4-7AA8F4D0FBD5}"/>
              </a:ext>
            </a:extLst>
          </p:cNvPr>
          <p:cNvSpPr txBox="1"/>
          <p:nvPr/>
        </p:nvSpPr>
        <p:spPr>
          <a:xfrm>
            <a:off x="7565571" y="6128657"/>
            <a:ext cx="37641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/>
              <a:t>Source: </a:t>
            </a:r>
            <a:r>
              <a:rPr lang="en-CA" sz="1050" dirty="0">
                <a:hlinkClick r:id="rId4"/>
              </a:rPr>
              <a:t>https://commons.wikimedia.org/wiki/File:Ccaa-spain.png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35995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2799-3063-4995-8EDB-D069ECE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7503795" cy="1450757"/>
          </a:xfrm>
        </p:spPr>
        <p:txBody>
          <a:bodyPr/>
          <a:lstStyle/>
          <a:p>
            <a:pPr marL="1028700" indent="-1028700">
              <a:buFont typeface="+mj-lt"/>
              <a:buAutoNum type="arabicPeriod" startAt="4"/>
            </a:pPr>
            <a:r>
              <a:rPr lang="en-CA" dirty="0">
                <a:solidFill>
                  <a:srgbClr val="1CADE4"/>
                </a:solidFill>
              </a:rPr>
              <a:t>Country with Various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CEE9-31D6-4CCF-8ABB-0CC6F158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737360"/>
            <a:ext cx="10002808" cy="4662076"/>
          </a:xfrm>
        </p:spPr>
        <p:txBody>
          <a:bodyPr>
            <a:normAutofit/>
          </a:bodyPr>
          <a:lstStyle/>
          <a:p>
            <a:pPr marL="292608" lvl="1" indent="0">
              <a:buClr>
                <a:schemeClr val="tx1"/>
              </a:buClr>
              <a:buNone/>
            </a:pPr>
            <a:r>
              <a:rPr lang="en-CA" sz="2200" b="1" dirty="0">
                <a:solidFill>
                  <a:schemeClr val="tx1"/>
                </a:solidFill>
              </a:rPr>
              <a:t>a. Other countries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1"/>
                </a:solidFill>
              </a:rPr>
              <a:t>UK – England, Scotland, and Wales (No national)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1"/>
                </a:solidFill>
              </a:rPr>
              <a:t>China – China, Hong Kong, and Taiwan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endParaRPr lang="en-CA" sz="2200" dirty="0">
              <a:solidFill>
                <a:schemeClr val="tx1"/>
              </a:solidFill>
            </a:endParaRPr>
          </a:p>
          <a:p>
            <a:pPr marL="292608" lvl="1" indent="0">
              <a:buClr>
                <a:schemeClr val="accent1">
                  <a:lumMod val="75000"/>
                </a:schemeClr>
              </a:buClr>
              <a:buSzPct val="50000"/>
              <a:buNone/>
            </a:pPr>
            <a:r>
              <a:rPr lang="en-CA" sz="2200" b="1" dirty="0">
                <a:solidFill>
                  <a:schemeClr val="tx1"/>
                </a:solidFill>
              </a:rPr>
              <a:t>b. Opportunity for the future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endParaRPr lang="en-CA" sz="2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6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www.activehealthykids.org (Website)   @activehealthyk1 (Twitter)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51" y="286603"/>
            <a:ext cx="2385814" cy="13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1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2799-3063-4995-8EDB-D069ECE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52500"/>
            <a:ext cx="7503795" cy="784860"/>
          </a:xfrm>
        </p:spPr>
        <p:txBody>
          <a:bodyPr/>
          <a:lstStyle/>
          <a:p>
            <a:pPr marL="914400" indent="-914400">
              <a:buFont typeface="+mj-lt"/>
              <a:buAutoNum type="arabicPeriod" startAt="5"/>
            </a:pPr>
            <a:r>
              <a:rPr lang="en-CA" dirty="0">
                <a:solidFill>
                  <a:srgbClr val="1CADE4"/>
                </a:solidFill>
              </a:rPr>
              <a:t>National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CEE9-31D6-4CCF-8ABB-0CC6F158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737360"/>
            <a:ext cx="10002808" cy="4662076"/>
          </a:xfrm>
        </p:spPr>
        <p:txBody>
          <a:bodyPr>
            <a:normAutofit/>
          </a:bodyPr>
          <a:lstStyle/>
          <a:p>
            <a:pPr marL="292608" lvl="1" indent="0">
              <a:buClr>
                <a:schemeClr val="tx1"/>
              </a:buClr>
              <a:buNone/>
            </a:pPr>
            <a:r>
              <a:rPr lang="en-CA" b="1" dirty="0">
                <a:solidFill>
                  <a:schemeClr val="tx1"/>
                </a:solidFill>
              </a:rPr>
              <a:t>a. Why the need for this meeting?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/>
                </a:solidFill>
              </a:rPr>
              <a:t>Share data/information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r>
              <a:rPr lang="en-CA" sz="1800" dirty="0">
                <a:solidFill>
                  <a:schemeClr val="tx1"/>
                </a:solidFill>
              </a:rPr>
              <a:t>Harmonize messaging and dissemination</a:t>
            </a:r>
          </a:p>
          <a:p>
            <a:pPr marL="1184148" lvl="4" indent="-342900">
              <a:buClr>
                <a:schemeClr val="accent1">
                  <a:lumMod val="75000"/>
                </a:schemeClr>
              </a:buClr>
              <a:buSzPct val="50000"/>
              <a:buFont typeface="Courier New" panose="02070309020205020404" pitchFamily="49" charset="0"/>
              <a:buChar char="o"/>
            </a:pPr>
            <a:endParaRPr lang="en-CA" sz="1800" dirty="0">
              <a:solidFill>
                <a:schemeClr val="tx1"/>
              </a:solidFill>
            </a:endParaRPr>
          </a:p>
          <a:p>
            <a:pPr marL="29260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alibri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Coordination of launch dates</a:t>
            </a:r>
          </a:p>
          <a:p>
            <a:pPr marL="1184148" marR="0" lvl="4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Possibility to release simultaneously?</a:t>
            </a:r>
          </a:p>
          <a:p>
            <a:pPr marL="1184148" marR="0" lvl="4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launch of Global Matrix 4.0? Post-Global Matrix 4.0 launch?</a:t>
            </a:r>
          </a:p>
          <a:p>
            <a:pPr marL="1184148" marR="0" lvl="4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ourier New" panose="02070309020205020404" pitchFamily="49" charset="0"/>
              <a:buChar char="o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9260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alibri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Content coordination</a:t>
            </a:r>
          </a:p>
          <a:p>
            <a:pPr marL="1184148" marR="0" lvl="4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indicators?</a:t>
            </a:r>
          </a:p>
          <a:p>
            <a:pPr marL="1184148" marR="0" lvl="4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ourier New" panose="02070309020205020404" pitchFamily="49" charset="0"/>
              <a:buChar char="o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9260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alibri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Flow of information</a:t>
            </a:r>
          </a:p>
          <a:p>
            <a:pPr marL="1184148" marR="0" lvl="4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between leaders</a:t>
            </a:r>
          </a:p>
          <a:p>
            <a:pPr marL="1184148" marR="0" lvl="4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5B5E4">
                  <a:lumMod val="75000"/>
                </a:srgbClr>
              </a:buClr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lang="en-CA" sz="1800" dirty="0">
                <a:solidFill>
                  <a:prstClr val="black"/>
                </a:solidFill>
                <a:latin typeface="Calibri" panose="020F0502020204030204"/>
              </a:rPr>
              <a:t>Javier can help to facilitate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92608" lvl="1" indent="0">
              <a:buClr>
                <a:schemeClr val="accent1">
                  <a:lumMod val="75000"/>
                </a:schemeClr>
              </a:buClr>
              <a:buSzPct val="50000"/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www.activehealthykids.org (Website)   @activehealthyk1 (Twitter)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51" y="286603"/>
            <a:ext cx="2385814" cy="13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9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547E-60BA-46CB-983E-0BD52CCE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6"/>
            </a:pPr>
            <a:r>
              <a:rPr lang="en-CA" dirty="0">
                <a:solidFill>
                  <a:srgbClr val="1CADE4"/>
                </a:solidFill>
              </a:rPr>
              <a:t>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5A99-54ED-4F4B-BF0C-8D439A89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998134"/>
            <a:ext cx="6657974" cy="2935816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www.activehealthykids.org (Website)   @activehealthyk1 (Twitter)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841" y="286603"/>
            <a:ext cx="2389839" cy="13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918" y="2720131"/>
            <a:ext cx="1252163" cy="141773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6107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9000">
              <a:schemeClr val="bg1"/>
            </a:gs>
            <a:gs pos="13500">
              <a:srgbClr val="D6E9F7"/>
            </a:gs>
            <a:gs pos="7000">
              <a:schemeClr val="accent1">
                <a:lumMod val="30000"/>
                <a:lumOff val="70000"/>
              </a:schemeClr>
            </a:gs>
            <a:gs pos="0">
              <a:schemeClr val="accent1">
                <a:lumMod val="60000"/>
                <a:lumOff val="40000"/>
              </a:schemeClr>
            </a:gs>
            <a:gs pos="0">
              <a:srgbClr val="B9E6F7"/>
            </a:gs>
            <a:gs pos="0">
              <a:srgbClr val="B6E5F6"/>
            </a:gs>
            <a:gs pos="2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547E-60BA-46CB-983E-0BD52CCE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0" y="2601384"/>
            <a:ext cx="4773583" cy="1056215"/>
          </a:xfrm>
        </p:spPr>
        <p:txBody>
          <a:bodyPr>
            <a:noAutofit/>
          </a:bodyPr>
          <a:lstStyle/>
          <a:p>
            <a:r>
              <a:rPr lang="en-CA" sz="7200" dirty="0">
                <a:solidFill>
                  <a:srgbClr val="1CADE4"/>
                </a:solidFill>
              </a:rPr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4D46-7E61-4D23-A58B-2C6157036673}" type="slidenum">
              <a:rPr lang="en-CA" smtClean="0"/>
              <a:t>9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www.activehealthykids.org (Website)   @activehealthykids.org (Twitter)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2" y="3287185"/>
            <a:ext cx="5110744" cy="29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45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5B5E4"/>
      </a:accent1>
      <a:accent2>
        <a:srgbClr val="2683C6"/>
      </a:accent2>
      <a:accent3>
        <a:srgbClr val="27304E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C8284E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340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Courier New</vt:lpstr>
      <vt:lpstr>Poppins</vt:lpstr>
      <vt:lpstr>Retrospect</vt:lpstr>
      <vt:lpstr>Global Matrix 4.0  Spanish Report Card Leaders Meeting</vt:lpstr>
      <vt:lpstr>Overview</vt:lpstr>
      <vt:lpstr>Introductions</vt:lpstr>
      <vt:lpstr>National Report Cards</vt:lpstr>
      <vt:lpstr>Regional Report Cards</vt:lpstr>
      <vt:lpstr>Country with Various Regions</vt:lpstr>
      <vt:lpstr>National Coordination</vt:lpstr>
      <vt:lpstr>Thoughts?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Matrix 4.0  Spanish Report Card Leaders Meeting</dc:title>
  <dc:creator>Evan Turner</dc:creator>
  <cp:lastModifiedBy>Iryna Demchenko</cp:lastModifiedBy>
  <cp:revision>23</cp:revision>
  <dcterms:created xsi:type="dcterms:W3CDTF">2020-08-24T23:09:54Z</dcterms:created>
  <dcterms:modified xsi:type="dcterms:W3CDTF">2020-09-02T18:22:49Z</dcterms:modified>
</cp:coreProperties>
</file>