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sldIdLst>
    <p:sldId id="257" r:id="rId5"/>
  </p:sldIdLst>
  <p:sldSz cx="6858000" cy="12192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840">
          <p15:clr>
            <a:srgbClr val="A4A3A4"/>
          </p15:clr>
        </p15:guide>
        <p15:guide id="2" pos="216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ristine Delisle" initials="CD" lastIdx="2" clrIdx="0">
    <p:extLst>
      <p:ext uri="{19B8F6BF-5375-455C-9EA6-DF929625EA0E}">
        <p15:presenceInfo xmlns:p15="http://schemas.microsoft.com/office/powerpoint/2012/main" userId="S-1-5-21-920971732-3523716268-2990107722-2562"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8FDFD"/>
    <a:srgbClr val="E7F0F1"/>
    <a:srgbClr val="E2EBE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llanmörkt format 2 - Dekorfär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Ljust format 1 - Dekorfärg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p:scale>
          <a:sx n="100" d="100"/>
          <a:sy n="100" d="100"/>
        </p:scale>
        <p:origin x="1044" y="-3808"/>
      </p:cViewPr>
      <p:guideLst>
        <p:guide orient="horz" pos="384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commentAuthors" Target="commentAuthors.xml"/><Relationship Id="rId11" Type="http://schemas.microsoft.com/office/2016/11/relationships/changesInfo" Target="changesInfos/changesInfo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Vicky Troptsidis" userId="db8b2d7d-c8a1-4d93-aa2c-2b4786ee9b63" providerId="ADAL" clId="{EA17F770-26E0-465A-A3E2-8824B7D51C7C}"/>
    <pc:docChg chg="addSld modSld">
      <pc:chgData name="Vicky Troptsidis" userId="db8b2d7d-c8a1-4d93-aa2c-2b4786ee9b63" providerId="ADAL" clId="{EA17F770-26E0-465A-A3E2-8824B7D51C7C}" dt="2018-04-20T10:04:49.053" v="0"/>
      <pc:docMkLst>
        <pc:docMk/>
      </pc:docMkLst>
      <pc:sldChg chg="add">
        <pc:chgData name="Vicky Troptsidis" userId="db8b2d7d-c8a1-4d93-aa2c-2b4786ee9b63" providerId="ADAL" clId="{EA17F770-26E0-465A-A3E2-8824B7D51C7C}" dt="2018-04-20T10:04:49.053" v="0"/>
        <pc:sldMkLst>
          <pc:docMk/>
          <pc:sldMk cId="2015624230" sldId="257"/>
        </pc:sldMkLst>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995312"/>
            <a:ext cx="5829300" cy="4244622"/>
          </a:xfrm>
        </p:spPr>
        <p:txBody>
          <a:bodyPr anchor="b"/>
          <a:lstStyle>
            <a:lvl1pPr algn="ctr">
              <a:defRPr sz="4500"/>
            </a:lvl1pPr>
          </a:lstStyle>
          <a:p>
            <a:r>
              <a:rPr lang="en-US"/>
              <a:t>Click to edit Master title style</a:t>
            </a:r>
            <a:endParaRPr lang="en-US" dirty="0"/>
          </a:p>
        </p:txBody>
      </p:sp>
      <p:sp>
        <p:nvSpPr>
          <p:cNvPr id="3" name="Subtitle 2"/>
          <p:cNvSpPr>
            <a:spLocks noGrp="1"/>
          </p:cNvSpPr>
          <p:nvPr>
            <p:ph type="subTitle" idx="1"/>
          </p:nvPr>
        </p:nvSpPr>
        <p:spPr>
          <a:xfrm>
            <a:off x="857250" y="6403623"/>
            <a:ext cx="5143500" cy="2943577"/>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F34F4A0-96A4-491D-A718-164DA687BAF3}" type="datetimeFigureOut">
              <a:rPr lang="en-AU" smtClean="0"/>
              <a:t>19/10/2018</a:t>
            </a:fld>
            <a:endParaRPr lang="en-AU" dirty="0"/>
          </a:p>
        </p:txBody>
      </p:sp>
      <p:sp>
        <p:nvSpPr>
          <p:cNvPr id="5" name="Footer Placeholder 4"/>
          <p:cNvSpPr>
            <a:spLocks noGrp="1"/>
          </p:cNvSpPr>
          <p:nvPr>
            <p:ph type="ftr" sz="quarter" idx="11"/>
          </p:nvPr>
        </p:nvSpPr>
        <p:spPr/>
        <p:txBody>
          <a:bodyPr/>
          <a:lstStyle/>
          <a:p>
            <a:endParaRPr lang="en-AU" dirty="0"/>
          </a:p>
        </p:txBody>
      </p:sp>
      <p:sp>
        <p:nvSpPr>
          <p:cNvPr id="6" name="Slide Number Placeholder 5"/>
          <p:cNvSpPr>
            <a:spLocks noGrp="1"/>
          </p:cNvSpPr>
          <p:nvPr>
            <p:ph type="sldNum" sz="quarter" idx="12"/>
          </p:nvPr>
        </p:nvSpPr>
        <p:spPr/>
        <p:txBody>
          <a:bodyPr/>
          <a:lstStyle/>
          <a:p>
            <a:fld id="{5F59FED7-C90C-4E56-BC79-CF770ACF0BF8}" type="slidenum">
              <a:rPr lang="en-AU" smtClean="0"/>
              <a:t>‹#›</a:t>
            </a:fld>
            <a:endParaRPr lang="en-AU" dirty="0"/>
          </a:p>
        </p:txBody>
      </p:sp>
    </p:spTree>
    <p:extLst>
      <p:ext uri="{BB962C8B-B14F-4D97-AF65-F5344CB8AC3E}">
        <p14:creationId xmlns:p14="http://schemas.microsoft.com/office/powerpoint/2010/main" val="23732722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F34F4A0-96A4-491D-A718-164DA687BAF3}" type="datetimeFigureOut">
              <a:rPr lang="en-AU" smtClean="0"/>
              <a:t>19/10/2018</a:t>
            </a:fld>
            <a:endParaRPr lang="en-AU" dirty="0"/>
          </a:p>
        </p:txBody>
      </p:sp>
      <p:sp>
        <p:nvSpPr>
          <p:cNvPr id="5" name="Footer Placeholder 4"/>
          <p:cNvSpPr>
            <a:spLocks noGrp="1"/>
          </p:cNvSpPr>
          <p:nvPr>
            <p:ph type="ftr" sz="quarter" idx="11"/>
          </p:nvPr>
        </p:nvSpPr>
        <p:spPr/>
        <p:txBody>
          <a:bodyPr/>
          <a:lstStyle/>
          <a:p>
            <a:endParaRPr lang="en-AU" dirty="0"/>
          </a:p>
        </p:txBody>
      </p:sp>
      <p:sp>
        <p:nvSpPr>
          <p:cNvPr id="6" name="Slide Number Placeholder 5"/>
          <p:cNvSpPr>
            <a:spLocks noGrp="1"/>
          </p:cNvSpPr>
          <p:nvPr>
            <p:ph type="sldNum" sz="quarter" idx="12"/>
          </p:nvPr>
        </p:nvSpPr>
        <p:spPr/>
        <p:txBody>
          <a:bodyPr/>
          <a:lstStyle/>
          <a:p>
            <a:fld id="{5F59FED7-C90C-4E56-BC79-CF770ACF0BF8}" type="slidenum">
              <a:rPr lang="en-AU" smtClean="0"/>
              <a:t>‹#›</a:t>
            </a:fld>
            <a:endParaRPr lang="en-AU" dirty="0"/>
          </a:p>
        </p:txBody>
      </p:sp>
    </p:spTree>
    <p:extLst>
      <p:ext uri="{BB962C8B-B14F-4D97-AF65-F5344CB8AC3E}">
        <p14:creationId xmlns:p14="http://schemas.microsoft.com/office/powerpoint/2010/main" val="16784343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649111"/>
            <a:ext cx="1478756" cy="10332156"/>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71488" y="649111"/>
            <a:ext cx="4350544" cy="10332156"/>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F34F4A0-96A4-491D-A718-164DA687BAF3}" type="datetimeFigureOut">
              <a:rPr lang="en-AU" smtClean="0"/>
              <a:t>19/10/2018</a:t>
            </a:fld>
            <a:endParaRPr lang="en-AU" dirty="0"/>
          </a:p>
        </p:txBody>
      </p:sp>
      <p:sp>
        <p:nvSpPr>
          <p:cNvPr id="5" name="Footer Placeholder 4"/>
          <p:cNvSpPr>
            <a:spLocks noGrp="1"/>
          </p:cNvSpPr>
          <p:nvPr>
            <p:ph type="ftr" sz="quarter" idx="11"/>
          </p:nvPr>
        </p:nvSpPr>
        <p:spPr/>
        <p:txBody>
          <a:bodyPr/>
          <a:lstStyle/>
          <a:p>
            <a:endParaRPr lang="en-AU" dirty="0"/>
          </a:p>
        </p:txBody>
      </p:sp>
      <p:sp>
        <p:nvSpPr>
          <p:cNvPr id="6" name="Slide Number Placeholder 5"/>
          <p:cNvSpPr>
            <a:spLocks noGrp="1"/>
          </p:cNvSpPr>
          <p:nvPr>
            <p:ph type="sldNum" sz="quarter" idx="12"/>
          </p:nvPr>
        </p:nvSpPr>
        <p:spPr/>
        <p:txBody>
          <a:bodyPr/>
          <a:lstStyle/>
          <a:p>
            <a:fld id="{5F59FED7-C90C-4E56-BC79-CF770ACF0BF8}" type="slidenum">
              <a:rPr lang="en-AU" smtClean="0"/>
              <a:t>‹#›</a:t>
            </a:fld>
            <a:endParaRPr lang="en-AU" dirty="0"/>
          </a:p>
        </p:txBody>
      </p:sp>
    </p:spTree>
    <p:extLst>
      <p:ext uri="{BB962C8B-B14F-4D97-AF65-F5344CB8AC3E}">
        <p14:creationId xmlns:p14="http://schemas.microsoft.com/office/powerpoint/2010/main" val="3600614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F34F4A0-96A4-491D-A718-164DA687BAF3}" type="datetimeFigureOut">
              <a:rPr lang="en-AU" smtClean="0"/>
              <a:t>19/10/2018</a:t>
            </a:fld>
            <a:endParaRPr lang="en-AU" dirty="0"/>
          </a:p>
        </p:txBody>
      </p:sp>
      <p:sp>
        <p:nvSpPr>
          <p:cNvPr id="5" name="Footer Placeholder 4"/>
          <p:cNvSpPr>
            <a:spLocks noGrp="1"/>
          </p:cNvSpPr>
          <p:nvPr>
            <p:ph type="ftr" sz="quarter" idx="11"/>
          </p:nvPr>
        </p:nvSpPr>
        <p:spPr/>
        <p:txBody>
          <a:bodyPr/>
          <a:lstStyle/>
          <a:p>
            <a:endParaRPr lang="en-AU" dirty="0"/>
          </a:p>
        </p:txBody>
      </p:sp>
      <p:sp>
        <p:nvSpPr>
          <p:cNvPr id="6" name="Slide Number Placeholder 5"/>
          <p:cNvSpPr>
            <a:spLocks noGrp="1"/>
          </p:cNvSpPr>
          <p:nvPr>
            <p:ph type="sldNum" sz="quarter" idx="12"/>
          </p:nvPr>
        </p:nvSpPr>
        <p:spPr/>
        <p:txBody>
          <a:bodyPr/>
          <a:lstStyle/>
          <a:p>
            <a:fld id="{5F59FED7-C90C-4E56-BC79-CF770ACF0BF8}" type="slidenum">
              <a:rPr lang="en-AU" smtClean="0"/>
              <a:t>‹#›</a:t>
            </a:fld>
            <a:endParaRPr lang="en-AU" dirty="0"/>
          </a:p>
        </p:txBody>
      </p:sp>
    </p:spTree>
    <p:extLst>
      <p:ext uri="{BB962C8B-B14F-4D97-AF65-F5344CB8AC3E}">
        <p14:creationId xmlns:p14="http://schemas.microsoft.com/office/powerpoint/2010/main" val="6240566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3039537"/>
            <a:ext cx="5915025" cy="5071532"/>
          </a:xfrm>
        </p:spPr>
        <p:txBody>
          <a:bodyPr anchor="b"/>
          <a:lstStyle>
            <a:lvl1pPr>
              <a:defRPr sz="4500"/>
            </a:lvl1pPr>
          </a:lstStyle>
          <a:p>
            <a:r>
              <a:rPr lang="en-US"/>
              <a:t>Click to edit Master title style</a:t>
            </a:r>
            <a:endParaRPr lang="en-US" dirty="0"/>
          </a:p>
        </p:txBody>
      </p:sp>
      <p:sp>
        <p:nvSpPr>
          <p:cNvPr id="3" name="Text Placeholder 2"/>
          <p:cNvSpPr>
            <a:spLocks noGrp="1"/>
          </p:cNvSpPr>
          <p:nvPr>
            <p:ph type="body" idx="1"/>
          </p:nvPr>
        </p:nvSpPr>
        <p:spPr>
          <a:xfrm>
            <a:off x="467916" y="8159048"/>
            <a:ext cx="5915025" cy="2666999"/>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F34F4A0-96A4-491D-A718-164DA687BAF3}" type="datetimeFigureOut">
              <a:rPr lang="en-AU" smtClean="0"/>
              <a:t>19/10/2018</a:t>
            </a:fld>
            <a:endParaRPr lang="en-AU" dirty="0"/>
          </a:p>
        </p:txBody>
      </p:sp>
      <p:sp>
        <p:nvSpPr>
          <p:cNvPr id="5" name="Footer Placeholder 4"/>
          <p:cNvSpPr>
            <a:spLocks noGrp="1"/>
          </p:cNvSpPr>
          <p:nvPr>
            <p:ph type="ftr" sz="quarter" idx="11"/>
          </p:nvPr>
        </p:nvSpPr>
        <p:spPr/>
        <p:txBody>
          <a:bodyPr/>
          <a:lstStyle/>
          <a:p>
            <a:endParaRPr lang="en-AU" dirty="0"/>
          </a:p>
        </p:txBody>
      </p:sp>
      <p:sp>
        <p:nvSpPr>
          <p:cNvPr id="6" name="Slide Number Placeholder 5"/>
          <p:cNvSpPr>
            <a:spLocks noGrp="1"/>
          </p:cNvSpPr>
          <p:nvPr>
            <p:ph type="sldNum" sz="quarter" idx="12"/>
          </p:nvPr>
        </p:nvSpPr>
        <p:spPr/>
        <p:txBody>
          <a:bodyPr/>
          <a:lstStyle/>
          <a:p>
            <a:fld id="{5F59FED7-C90C-4E56-BC79-CF770ACF0BF8}" type="slidenum">
              <a:rPr lang="en-AU" smtClean="0"/>
              <a:t>‹#›</a:t>
            </a:fld>
            <a:endParaRPr lang="en-AU" dirty="0"/>
          </a:p>
        </p:txBody>
      </p:sp>
    </p:spTree>
    <p:extLst>
      <p:ext uri="{BB962C8B-B14F-4D97-AF65-F5344CB8AC3E}">
        <p14:creationId xmlns:p14="http://schemas.microsoft.com/office/powerpoint/2010/main" val="26690631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471488" y="3245556"/>
            <a:ext cx="2914650" cy="773571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471863" y="3245556"/>
            <a:ext cx="2914650" cy="773571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F34F4A0-96A4-491D-A718-164DA687BAF3}" type="datetimeFigureOut">
              <a:rPr lang="en-AU" smtClean="0"/>
              <a:t>19/10/2018</a:t>
            </a:fld>
            <a:endParaRPr lang="en-AU" dirty="0"/>
          </a:p>
        </p:txBody>
      </p:sp>
      <p:sp>
        <p:nvSpPr>
          <p:cNvPr id="6" name="Footer Placeholder 5"/>
          <p:cNvSpPr>
            <a:spLocks noGrp="1"/>
          </p:cNvSpPr>
          <p:nvPr>
            <p:ph type="ftr" sz="quarter" idx="11"/>
          </p:nvPr>
        </p:nvSpPr>
        <p:spPr/>
        <p:txBody>
          <a:bodyPr/>
          <a:lstStyle/>
          <a:p>
            <a:endParaRPr lang="en-AU" dirty="0"/>
          </a:p>
        </p:txBody>
      </p:sp>
      <p:sp>
        <p:nvSpPr>
          <p:cNvPr id="7" name="Slide Number Placeholder 6"/>
          <p:cNvSpPr>
            <a:spLocks noGrp="1"/>
          </p:cNvSpPr>
          <p:nvPr>
            <p:ph type="sldNum" sz="quarter" idx="12"/>
          </p:nvPr>
        </p:nvSpPr>
        <p:spPr/>
        <p:txBody>
          <a:bodyPr/>
          <a:lstStyle/>
          <a:p>
            <a:fld id="{5F59FED7-C90C-4E56-BC79-CF770ACF0BF8}" type="slidenum">
              <a:rPr lang="en-AU" smtClean="0"/>
              <a:t>‹#›</a:t>
            </a:fld>
            <a:endParaRPr lang="en-AU" dirty="0"/>
          </a:p>
        </p:txBody>
      </p:sp>
    </p:spTree>
    <p:extLst>
      <p:ext uri="{BB962C8B-B14F-4D97-AF65-F5344CB8AC3E}">
        <p14:creationId xmlns:p14="http://schemas.microsoft.com/office/powerpoint/2010/main" val="197760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649114"/>
            <a:ext cx="5915025" cy="2356556"/>
          </a:xfrm>
        </p:spPr>
        <p:txBody>
          <a:bodyPr/>
          <a:lstStyle/>
          <a:p>
            <a:r>
              <a:rPr lang="en-US"/>
              <a:t>Click to edit Master title style</a:t>
            </a:r>
            <a:endParaRPr lang="en-US" dirty="0"/>
          </a:p>
        </p:txBody>
      </p:sp>
      <p:sp>
        <p:nvSpPr>
          <p:cNvPr id="3" name="Text Placeholder 2"/>
          <p:cNvSpPr>
            <a:spLocks noGrp="1"/>
          </p:cNvSpPr>
          <p:nvPr>
            <p:ph type="body" idx="1"/>
          </p:nvPr>
        </p:nvSpPr>
        <p:spPr>
          <a:xfrm>
            <a:off x="472381" y="2988734"/>
            <a:ext cx="2901255" cy="146473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472381" y="4453467"/>
            <a:ext cx="2901255" cy="655037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471863" y="2988734"/>
            <a:ext cx="2915543" cy="146473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3471863" y="4453467"/>
            <a:ext cx="2915543" cy="655037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F34F4A0-96A4-491D-A718-164DA687BAF3}" type="datetimeFigureOut">
              <a:rPr lang="en-AU" smtClean="0"/>
              <a:t>19/10/2018</a:t>
            </a:fld>
            <a:endParaRPr lang="en-AU" dirty="0"/>
          </a:p>
        </p:txBody>
      </p:sp>
      <p:sp>
        <p:nvSpPr>
          <p:cNvPr id="8" name="Footer Placeholder 7"/>
          <p:cNvSpPr>
            <a:spLocks noGrp="1"/>
          </p:cNvSpPr>
          <p:nvPr>
            <p:ph type="ftr" sz="quarter" idx="11"/>
          </p:nvPr>
        </p:nvSpPr>
        <p:spPr/>
        <p:txBody>
          <a:bodyPr/>
          <a:lstStyle/>
          <a:p>
            <a:endParaRPr lang="en-AU" dirty="0"/>
          </a:p>
        </p:txBody>
      </p:sp>
      <p:sp>
        <p:nvSpPr>
          <p:cNvPr id="9" name="Slide Number Placeholder 8"/>
          <p:cNvSpPr>
            <a:spLocks noGrp="1"/>
          </p:cNvSpPr>
          <p:nvPr>
            <p:ph type="sldNum" sz="quarter" idx="12"/>
          </p:nvPr>
        </p:nvSpPr>
        <p:spPr/>
        <p:txBody>
          <a:bodyPr/>
          <a:lstStyle/>
          <a:p>
            <a:fld id="{5F59FED7-C90C-4E56-BC79-CF770ACF0BF8}" type="slidenum">
              <a:rPr lang="en-AU" smtClean="0"/>
              <a:t>‹#›</a:t>
            </a:fld>
            <a:endParaRPr lang="en-AU" dirty="0"/>
          </a:p>
        </p:txBody>
      </p:sp>
    </p:spTree>
    <p:extLst>
      <p:ext uri="{BB962C8B-B14F-4D97-AF65-F5344CB8AC3E}">
        <p14:creationId xmlns:p14="http://schemas.microsoft.com/office/powerpoint/2010/main" val="20760880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F34F4A0-96A4-491D-A718-164DA687BAF3}" type="datetimeFigureOut">
              <a:rPr lang="en-AU" smtClean="0"/>
              <a:t>19/10/2018</a:t>
            </a:fld>
            <a:endParaRPr lang="en-AU" dirty="0"/>
          </a:p>
        </p:txBody>
      </p:sp>
      <p:sp>
        <p:nvSpPr>
          <p:cNvPr id="4" name="Footer Placeholder 3"/>
          <p:cNvSpPr>
            <a:spLocks noGrp="1"/>
          </p:cNvSpPr>
          <p:nvPr>
            <p:ph type="ftr" sz="quarter" idx="11"/>
          </p:nvPr>
        </p:nvSpPr>
        <p:spPr/>
        <p:txBody>
          <a:bodyPr/>
          <a:lstStyle/>
          <a:p>
            <a:endParaRPr lang="en-AU" dirty="0"/>
          </a:p>
        </p:txBody>
      </p:sp>
      <p:sp>
        <p:nvSpPr>
          <p:cNvPr id="5" name="Slide Number Placeholder 4"/>
          <p:cNvSpPr>
            <a:spLocks noGrp="1"/>
          </p:cNvSpPr>
          <p:nvPr>
            <p:ph type="sldNum" sz="quarter" idx="12"/>
          </p:nvPr>
        </p:nvSpPr>
        <p:spPr/>
        <p:txBody>
          <a:bodyPr/>
          <a:lstStyle/>
          <a:p>
            <a:fld id="{5F59FED7-C90C-4E56-BC79-CF770ACF0BF8}" type="slidenum">
              <a:rPr lang="en-AU" smtClean="0"/>
              <a:t>‹#›</a:t>
            </a:fld>
            <a:endParaRPr lang="en-AU" dirty="0"/>
          </a:p>
        </p:txBody>
      </p:sp>
    </p:spTree>
    <p:extLst>
      <p:ext uri="{BB962C8B-B14F-4D97-AF65-F5344CB8AC3E}">
        <p14:creationId xmlns:p14="http://schemas.microsoft.com/office/powerpoint/2010/main" val="26231068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F34F4A0-96A4-491D-A718-164DA687BAF3}" type="datetimeFigureOut">
              <a:rPr lang="en-AU" smtClean="0"/>
              <a:t>19/10/2018</a:t>
            </a:fld>
            <a:endParaRPr lang="en-AU" dirty="0"/>
          </a:p>
        </p:txBody>
      </p:sp>
      <p:sp>
        <p:nvSpPr>
          <p:cNvPr id="3" name="Footer Placeholder 2"/>
          <p:cNvSpPr>
            <a:spLocks noGrp="1"/>
          </p:cNvSpPr>
          <p:nvPr>
            <p:ph type="ftr" sz="quarter" idx="11"/>
          </p:nvPr>
        </p:nvSpPr>
        <p:spPr/>
        <p:txBody>
          <a:bodyPr/>
          <a:lstStyle/>
          <a:p>
            <a:endParaRPr lang="en-AU" dirty="0"/>
          </a:p>
        </p:txBody>
      </p:sp>
      <p:sp>
        <p:nvSpPr>
          <p:cNvPr id="4" name="Slide Number Placeholder 3"/>
          <p:cNvSpPr>
            <a:spLocks noGrp="1"/>
          </p:cNvSpPr>
          <p:nvPr>
            <p:ph type="sldNum" sz="quarter" idx="12"/>
          </p:nvPr>
        </p:nvSpPr>
        <p:spPr/>
        <p:txBody>
          <a:bodyPr/>
          <a:lstStyle/>
          <a:p>
            <a:fld id="{5F59FED7-C90C-4E56-BC79-CF770ACF0BF8}" type="slidenum">
              <a:rPr lang="en-AU" smtClean="0"/>
              <a:t>‹#›</a:t>
            </a:fld>
            <a:endParaRPr lang="en-AU" dirty="0"/>
          </a:p>
        </p:txBody>
      </p:sp>
    </p:spTree>
    <p:extLst>
      <p:ext uri="{BB962C8B-B14F-4D97-AF65-F5344CB8AC3E}">
        <p14:creationId xmlns:p14="http://schemas.microsoft.com/office/powerpoint/2010/main" val="37982908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812800"/>
            <a:ext cx="2211884" cy="2844800"/>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2915543" y="1755425"/>
            <a:ext cx="3471863" cy="8664222"/>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72381" y="3657600"/>
            <a:ext cx="2211884" cy="6776156"/>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BF34F4A0-96A4-491D-A718-164DA687BAF3}" type="datetimeFigureOut">
              <a:rPr lang="en-AU" smtClean="0"/>
              <a:t>19/10/2018</a:t>
            </a:fld>
            <a:endParaRPr lang="en-AU" dirty="0"/>
          </a:p>
        </p:txBody>
      </p:sp>
      <p:sp>
        <p:nvSpPr>
          <p:cNvPr id="6" name="Footer Placeholder 5"/>
          <p:cNvSpPr>
            <a:spLocks noGrp="1"/>
          </p:cNvSpPr>
          <p:nvPr>
            <p:ph type="ftr" sz="quarter" idx="11"/>
          </p:nvPr>
        </p:nvSpPr>
        <p:spPr/>
        <p:txBody>
          <a:bodyPr/>
          <a:lstStyle/>
          <a:p>
            <a:endParaRPr lang="en-AU" dirty="0"/>
          </a:p>
        </p:txBody>
      </p:sp>
      <p:sp>
        <p:nvSpPr>
          <p:cNvPr id="7" name="Slide Number Placeholder 6"/>
          <p:cNvSpPr>
            <a:spLocks noGrp="1"/>
          </p:cNvSpPr>
          <p:nvPr>
            <p:ph type="sldNum" sz="quarter" idx="12"/>
          </p:nvPr>
        </p:nvSpPr>
        <p:spPr/>
        <p:txBody>
          <a:bodyPr/>
          <a:lstStyle/>
          <a:p>
            <a:fld id="{5F59FED7-C90C-4E56-BC79-CF770ACF0BF8}" type="slidenum">
              <a:rPr lang="en-AU" smtClean="0"/>
              <a:t>‹#›</a:t>
            </a:fld>
            <a:endParaRPr lang="en-AU" dirty="0"/>
          </a:p>
        </p:txBody>
      </p:sp>
    </p:spTree>
    <p:extLst>
      <p:ext uri="{BB962C8B-B14F-4D97-AF65-F5344CB8AC3E}">
        <p14:creationId xmlns:p14="http://schemas.microsoft.com/office/powerpoint/2010/main" val="38198002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812800"/>
            <a:ext cx="2211884" cy="2844800"/>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2915543" y="1755425"/>
            <a:ext cx="3471863" cy="8664222"/>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dirty="0"/>
              <a:t>Click icon to add picture</a:t>
            </a:r>
          </a:p>
        </p:txBody>
      </p:sp>
      <p:sp>
        <p:nvSpPr>
          <p:cNvPr id="4" name="Text Placeholder 3"/>
          <p:cNvSpPr>
            <a:spLocks noGrp="1"/>
          </p:cNvSpPr>
          <p:nvPr>
            <p:ph type="body" sz="half" idx="2"/>
          </p:nvPr>
        </p:nvSpPr>
        <p:spPr>
          <a:xfrm>
            <a:off x="472381" y="3657600"/>
            <a:ext cx="2211884" cy="6776156"/>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BF34F4A0-96A4-491D-A718-164DA687BAF3}" type="datetimeFigureOut">
              <a:rPr lang="en-AU" smtClean="0"/>
              <a:t>19/10/2018</a:t>
            </a:fld>
            <a:endParaRPr lang="en-AU" dirty="0"/>
          </a:p>
        </p:txBody>
      </p:sp>
      <p:sp>
        <p:nvSpPr>
          <p:cNvPr id="6" name="Footer Placeholder 5"/>
          <p:cNvSpPr>
            <a:spLocks noGrp="1"/>
          </p:cNvSpPr>
          <p:nvPr>
            <p:ph type="ftr" sz="quarter" idx="11"/>
          </p:nvPr>
        </p:nvSpPr>
        <p:spPr/>
        <p:txBody>
          <a:bodyPr/>
          <a:lstStyle/>
          <a:p>
            <a:endParaRPr lang="en-AU" dirty="0"/>
          </a:p>
        </p:txBody>
      </p:sp>
      <p:sp>
        <p:nvSpPr>
          <p:cNvPr id="7" name="Slide Number Placeholder 6"/>
          <p:cNvSpPr>
            <a:spLocks noGrp="1"/>
          </p:cNvSpPr>
          <p:nvPr>
            <p:ph type="sldNum" sz="quarter" idx="12"/>
          </p:nvPr>
        </p:nvSpPr>
        <p:spPr/>
        <p:txBody>
          <a:bodyPr/>
          <a:lstStyle/>
          <a:p>
            <a:fld id="{5F59FED7-C90C-4E56-BC79-CF770ACF0BF8}" type="slidenum">
              <a:rPr lang="en-AU" smtClean="0"/>
              <a:t>‹#›</a:t>
            </a:fld>
            <a:endParaRPr lang="en-AU" dirty="0"/>
          </a:p>
        </p:txBody>
      </p:sp>
    </p:spTree>
    <p:extLst>
      <p:ext uri="{BB962C8B-B14F-4D97-AF65-F5344CB8AC3E}">
        <p14:creationId xmlns:p14="http://schemas.microsoft.com/office/powerpoint/2010/main" val="16122386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649114"/>
            <a:ext cx="5915025" cy="2356556"/>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71488" y="3245556"/>
            <a:ext cx="5915025" cy="773571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71488" y="11300181"/>
            <a:ext cx="1543050" cy="649111"/>
          </a:xfrm>
          <a:prstGeom prst="rect">
            <a:avLst/>
          </a:prstGeom>
        </p:spPr>
        <p:txBody>
          <a:bodyPr vert="horz" lIns="91440" tIns="45720" rIns="91440" bIns="45720" rtlCol="0" anchor="ctr"/>
          <a:lstStyle>
            <a:lvl1pPr algn="l">
              <a:defRPr sz="900">
                <a:solidFill>
                  <a:schemeClr val="tx1">
                    <a:tint val="75000"/>
                  </a:schemeClr>
                </a:solidFill>
              </a:defRPr>
            </a:lvl1pPr>
          </a:lstStyle>
          <a:p>
            <a:fld id="{BF34F4A0-96A4-491D-A718-164DA687BAF3}" type="datetimeFigureOut">
              <a:rPr lang="en-AU" smtClean="0"/>
              <a:t>19/10/2018</a:t>
            </a:fld>
            <a:endParaRPr lang="en-AU" dirty="0"/>
          </a:p>
        </p:txBody>
      </p:sp>
      <p:sp>
        <p:nvSpPr>
          <p:cNvPr id="5" name="Footer Placeholder 4"/>
          <p:cNvSpPr>
            <a:spLocks noGrp="1"/>
          </p:cNvSpPr>
          <p:nvPr>
            <p:ph type="ftr" sz="quarter" idx="3"/>
          </p:nvPr>
        </p:nvSpPr>
        <p:spPr>
          <a:xfrm>
            <a:off x="2271713" y="11300181"/>
            <a:ext cx="2314575" cy="649111"/>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AU" dirty="0"/>
          </a:p>
        </p:txBody>
      </p:sp>
      <p:sp>
        <p:nvSpPr>
          <p:cNvPr id="6" name="Slide Number Placeholder 5"/>
          <p:cNvSpPr>
            <a:spLocks noGrp="1"/>
          </p:cNvSpPr>
          <p:nvPr>
            <p:ph type="sldNum" sz="quarter" idx="4"/>
          </p:nvPr>
        </p:nvSpPr>
        <p:spPr>
          <a:xfrm>
            <a:off x="4843463" y="11300181"/>
            <a:ext cx="1543050" cy="649111"/>
          </a:xfrm>
          <a:prstGeom prst="rect">
            <a:avLst/>
          </a:prstGeom>
        </p:spPr>
        <p:txBody>
          <a:bodyPr vert="horz" lIns="91440" tIns="45720" rIns="91440" bIns="45720" rtlCol="0" anchor="ctr"/>
          <a:lstStyle>
            <a:lvl1pPr algn="r">
              <a:defRPr sz="900">
                <a:solidFill>
                  <a:schemeClr val="tx1">
                    <a:tint val="75000"/>
                  </a:schemeClr>
                </a:solidFill>
              </a:defRPr>
            </a:lvl1pPr>
          </a:lstStyle>
          <a:p>
            <a:fld id="{5F59FED7-C90C-4E56-BC79-CF770ACF0BF8}" type="slidenum">
              <a:rPr lang="en-AU" smtClean="0"/>
              <a:t>‹#›</a:t>
            </a:fld>
            <a:endParaRPr lang="en-AU" dirty="0"/>
          </a:p>
        </p:txBody>
      </p:sp>
    </p:spTree>
    <p:extLst>
      <p:ext uri="{BB962C8B-B14F-4D97-AF65-F5344CB8AC3E}">
        <p14:creationId xmlns:p14="http://schemas.microsoft.com/office/powerpoint/2010/main" val="251645462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8FDFD">
            <a:alpha val="0"/>
          </a:srgbClr>
        </a:solidFill>
        <a:effectLst/>
      </p:bgPr>
    </p:bg>
    <p:spTree>
      <p:nvGrpSpPr>
        <p:cNvPr id="1" name=""/>
        <p:cNvGrpSpPr/>
        <p:nvPr/>
      </p:nvGrpSpPr>
      <p:grpSpPr>
        <a:xfrm>
          <a:off x="0" y="0"/>
          <a:ext cx="0" cy="0"/>
          <a:chOff x="0" y="0"/>
          <a:chExt cx="0" cy="0"/>
        </a:xfrm>
      </p:grpSpPr>
      <p:sp>
        <p:nvSpPr>
          <p:cNvPr id="9" name="Rektangel 8"/>
          <p:cNvSpPr/>
          <p:nvPr/>
        </p:nvSpPr>
        <p:spPr>
          <a:xfrm>
            <a:off x="-22655" y="1485900"/>
            <a:ext cx="4289474" cy="6126975"/>
          </a:xfrm>
          <a:prstGeom prst="rect">
            <a:avLst/>
          </a:prstGeom>
          <a:solidFill>
            <a:schemeClr val="bg1">
              <a:alpha val="50000"/>
            </a:schemeClr>
          </a:solidFill>
        </p:spPr>
        <p:txBody>
          <a:bodyPr wrap="square" lIns="216000" tIns="72000" rIns="360000" bIns="180000">
            <a:spAutoFit/>
          </a:bodyPr>
          <a:lstStyle/>
          <a:p>
            <a:pPr>
              <a:lnSpc>
                <a:spcPts val="1800"/>
              </a:lnSpc>
              <a:spcBef>
                <a:spcPts val="600"/>
              </a:spcBef>
            </a:pPr>
            <a:r>
              <a:rPr lang="en-US" sz="1600" b="1" dirty="0" smtClean="0">
                <a:latin typeface="+mj-lt"/>
                <a:cs typeface="Arial" panose="020B0604020202020204" pitchFamily="34" charset="0"/>
              </a:rPr>
              <a:t>Purpose</a:t>
            </a:r>
          </a:p>
          <a:p>
            <a:pPr>
              <a:lnSpc>
                <a:spcPts val="1800"/>
              </a:lnSpc>
              <a:spcAft>
                <a:spcPts val="400"/>
              </a:spcAft>
            </a:pPr>
            <a:r>
              <a:rPr lang="en-US" sz="1600" dirty="0" smtClean="0">
                <a:latin typeface="+mj-lt"/>
                <a:cs typeface="Arial" panose="020B0604020202020204" pitchFamily="34" charset="0"/>
              </a:rPr>
              <a:t>To summarize data on physical </a:t>
            </a:r>
            <a:r>
              <a:rPr lang="en-US" sz="1600" dirty="0">
                <a:latin typeface="+mj-lt"/>
                <a:cs typeface="Arial" panose="020B0604020202020204" pitchFamily="34" charset="0"/>
              </a:rPr>
              <a:t>activity and sedentary </a:t>
            </a:r>
            <a:r>
              <a:rPr lang="en-US" sz="1600" dirty="0" smtClean="0">
                <a:latin typeface="+mj-lt"/>
                <a:cs typeface="Arial" panose="020B0604020202020204" pitchFamily="34" charset="0"/>
              </a:rPr>
              <a:t>behavior in Sweden, </a:t>
            </a:r>
            <a:r>
              <a:rPr lang="en-US" sz="1600" dirty="0">
                <a:latin typeface="+mj-lt"/>
                <a:cs typeface="Arial" panose="020B0604020202020204" pitchFamily="34" charset="0"/>
              </a:rPr>
              <a:t>in order for researchers, policy </a:t>
            </a:r>
            <a:r>
              <a:rPr lang="en-US" sz="1600" dirty="0" smtClean="0">
                <a:latin typeface="+mj-lt"/>
                <a:cs typeface="Arial" panose="020B0604020202020204" pitchFamily="34" charset="0"/>
              </a:rPr>
              <a:t>makers</a:t>
            </a:r>
            <a:r>
              <a:rPr lang="en-US" sz="1600" dirty="0">
                <a:latin typeface="+mj-lt"/>
                <a:cs typeface="Arial" panose="020B0604020202020204" pitchFamily="34" charset="0"/>
              </a:rPr>
              <a:t>, and key stakeholders </a:t>
            </a:r>
            <a:r>
              <a:rPr lang="en-US" sz="1600" dirty="0" smtClean="0">
                <a:latin typeface="+mj-lt"/>
                <a:cs typeface="Arial" panose="020B0604020202020204" pitchFamily="34" charset="0"/>
              </a:rPr>
              <a:t>to be able to </a:t>
            </a:r>
            <a:r>
              <a:rPr lang="en-US" sz="1600" dirty="0">
                <a:latin typeface="+mj-lt"/>
                <a:cs typeface="Arial" panose="020B0604020202020204" pitchFamily="34" charset="0"/>
              </a:rPr>
              <a:t>identify problem areas and intervene </a:t>
            </a:r>
            <a:r>
              <a:rPr lang="en-US" sz="1600" dirty="0" smtClean="0">
                <a:latin typeface="+mj-lt"/>
                <a:cs typeface="Arial" panose="020B0604020202020204" pitchFamily="34" charset="0"/>
              </a:rPr>
              <a:t>appropriately.</a:t>
            </a:r>
            <a:r>
              <a:rPr lang="en-US" sz="1600" dirty="0" smtClean="0">
                <a:solidFill>
                  <a:schemeClr val="bg1"/>
                </a:solidFill>
                <a:latin typeface="+mj-lt"/>
                <a:cs typeface="Arial" panose="020B0604020202020204" pitchFamily="34" charset="0"/>
              </a:rPr>
              <a:t>.</a:t>
            </a:r>
          </a:p>
          <a:p>
            <a:pPr>
              <a:lnSpc>
                <a:spcPts val="1800"/>
              </a:lnSpc>
            </a:pPr>
            <a:r>
              <a:rPr lang="en-US" sz="1600" b="1" dirty="0" smtClean="0">
                <a:latin typeface="+mj-lt"/>
                <a:cs typeface="Arial" panose="020B0604020202020204" pitchFamily="34" charset="0"/>
              </a:rPr>
              <a:t>Methods</a:t>
            </a:r>
          </a:p>
          <a:p>
            <a:pPr>
              <a:lnSpc>
                <a:spcPts val="1800"/>
              </a:lnSpc>
              <a:spcAft>
                <a:spcPts val="400"/>
              </a:spcAft>
            </a:pPr>
            <a:r>
              <a:rPr lang="en-US" sz="1600" dirty="0" smtClean="0">
                <a:latin typeface="+mj-lt"/>
                <a:cs typeface="Arial" panose="020B0604020202020204" pitchFamily="34" charset="0"/>
              </a:rPr>
              <a:t>Sweden’s </a:t>
            </a:r>
            <a:r>
              <a:rPr lang="en-US" sz="1600" dirty="0">
                <a:latin typeface="+mj-lt"/>
                <a:cs typeface="Arial" panose="020B0604020202020204" pitchFamily="34" charset="0"/>
              </a:rPr>
              <a:t>2018 Report Card included the ten core indicators and an additional indicator for diet. </a:t>
            </a:r>
            <a:endParaRPr lang="en-US" sz="1600" dirty="0" smtClean="0">
              <a:latin typeface="+mj-lt"/>
              <a:cs typeface="Arial" panose="020B0604020202020204" pitchFamily="34" charset="0"/>
            </a:endParaRPr>
          </a:p>
          <a:p>
            <a:pPr>
              <a:lnSpc>
                <a:spcPts val="1800"/>
              </a:lnSpc>
            </a:pPr>
            <a:r>
              <a:rPr lang="en-US" sz="1600" b="1" dirty="0" smtClean="0">
                <a:latin typeface="+mj-lt"/>
                <a:cs typeface="Arial" panose="020B0604020202020204" pitchFamily="34" charset="0"/>
              </a:rPr>
              <a:t>Results</a:t>
            </a:r>
          </a:p>
          <a:p>
            <a:pPr>
              <a:lnSpc>
                <a:spcPts val="1800"/>
              </a:lnSpc>
              <a:spcAft>
                <a:spcPts val="600"/>
              </a:spcAft>
            </a:pPr>
            <a:r>
              <a:rPr lang="en-US" sz="1600" dirty="0">
                <a:latin typeface="+mj-lt"/>
                <a:cs typeface="Arial" panose="020B0604020202020204" pitchFamily="34" charset="0"/>
              </a:rPr>
              <a:t>Results are summarized in table </a:t>
            </a:r>
            <a:r>
              <a:rPr lang="en-US" sz="1600" dirty="0" smtClean="0">
                <a:latin typeface="+mj-lt"/>
                <a:cs typeface="Arial" panose="020B0604020202020204" pitchFamily="34" charset="0"/>
              </a:rPr>
              <a:t>1.</a:t>
            </a:r>
            <a:r>
              <a:rPr lang="en-US" sz="1600" dirty="0">
                <a:latin typeface="+mj-lt"/>
                <a:cs typeface="Arial" panose="020B0604020202020204" pitchFamily="34" charset="0"/>
              </a:rPr>
              <a:t> </a:t>
            </a:r>
            <a:r>
              <a:rPr lang="en-US" sz="1600" dirty="0" smtClean="0">
                <a:latin typeface="+mj-lt"/>
              </a:rPr>
              <a:t>As </a:t>
            </a:r>
            <a:r>
              <a:rPr lang="en-US" sz="1600" dirty="0">
                <a:latin typeface="+mj-lt"/>
              </a:rPr>
              <a:t>the relatively low grades for the 2018 Report Card have remained virtually unchanged since 2016 for daily behavior indicators such as overall physical activity, sedentary </a:t>
            </a:r>
            <a:r>
              <a:rPr lang="en-US" sz="1600" dirty="0" smtClean="0">
                <a:latin typeface="+mj-lt"/>
              </a:rPr>
              <a:t>behavior </a:t>
            </a:r>
            <a:r>
              <a:rPr lang="en-US" sz="1600" dirty="0">
                <a:latin typeface="+mj-lt"/>
              </a:rPr>
              <a:t>and active </a:t>
            </a:r>
            <a:r>
              <a:rPr lang="en-US" sz="1600" dirty="0" smtClean="0">
                <a:latin typeface="+mj-lt"/>
              </a:rPr>
              <a:t>transportation, </a:t>
            </a:r>
            <a:r>
              <a:rPr lang="en-US" sz="1600" dirty="0">
                <a:latin typeface="+mj-lt"/>
              </a:rPr>
              <a:t>it is vital that key stakeholders begin to plan how to appropriately intervene in order to increase overall physical activity and </a:t>
            </a:r>
            <a:r>
              <a:rPr lang="en-US" sz="1600" dirty="0" smtClean="0">
                <a:latin typeface="+mj-lt"/>
              </a:rPr>
              <a:t>decrease sedentary </a:t>
            </a:r>
            <a:r>
              <a:rPr lang="en-US" sz="1600" dirty="0">
                <a:latin typeface="+mj-lt"/>
              </a:rPr>
              <a:t>time in Swedish children and youth. </a:t>
            </a:r>
          </a:p>
          <a:p>
            <a:r>
              <a:rPr lang="en-US" sz="1400" dirty="0"/>
              <a:t> </a:t>
            </a:r>
          </a:p>
          <a:p>
            <a:pPr>
              <a:spcAft>
                <a:spcPts val="600"/>
              </a:spcAft>
            </a:pPr>
            <a:endParaRPr lang="en-US" sz="1200" dirty="0">
              <a:latin typeface="+mj-lt"/>
              <a:cs typeface="Arial" panose="020B0604020202020204" pitchFamily="34" charset="0"/>
            </a:endParaRPr>
          </a:p>
          <a:p>
            <a:pPr>
              <a:spcAft>
                <a:spcPts val="600"/>
              </a:spcAft>
            </a:pPr>
            <a:r>
              <a:rPr lang="en-US" sz="1200" dirty="0" smtClean="0">
                <a:solidFill>
                  <a:schemeClr val="bg1"/>
                </a:solidFill>
                <a:latin typeface="+mj-lt"/>
              </a:rPr>
              <a:t> </a:t>
            </a:r>
            <a:endParaRPr lang="en-US" sz="1200" dirty="0">
              <a:solidFill>
                <a:schemeClr val="bg1"/>
              </a:solidFill>
              <a:latin typeface="Arial Black" panose="020B0A04020102020204" pitchFamily="34" charset="0"/>
            </a:endParaRPr>
          </a:p>
        </p:txBody>
      </p:sp>
      <p:pic>
        <p:nvPicPr>
          <p:cNvPr id="2" name="Bildobjekt 1"/>
          <p:cNvPicPr>
            <a:picLocks noChangeAspect="1"/>
          </p:cNvPicPr>
          <p:nvPr/>
        </p:nvPicPr>
        <p:blipFill rotWithShape="1">
          <a:blip r:embed="rId2">
            <a:extLst>
              <a:ext uri="{28A0092B-C50C-407E-A947-70E740481C1C}">
                <a14:useLocalDpi xmlns:a14="http://schemas.microsoft.com/office/drawing/2010/main" val="0"/>
              </a:ext>
            </a:extLst>
          </a:blip>
          <a:srcRect l="41849" t="1006" r="18578" b="2447"/>
          <a:stretch/>
        </p:blipFill>
        <p:spPr>
          <a:xfrm>
            <a:off x="4038600" y="-36033"/>
            <a:ext cx="2819400" cy="12228033"/>
          </a:xfrm>
          <a:prstGeom prst="rect">
            <a:avLst/>
          </a:prstGeom>
        </p:spPr>
      </p:pic>
      <p:graphicFrame>
        <p:nvGraphicFramePr>
          <p:cNvPr id="15" name="Tabell 14"/>
          <p:cNvGraphicFramePr>
            <a:graphicFrameLocks noGrp="1"/>
          </p:cNvGraphicFramePr>
          <p:nvPr>
            <p:extLst>
              <p:ext uri="{D42A27DB-BD31-4B8C-83A1-F6EECF244321}">
                <p14:modId xmlns:p14="http://schemas.microsoft.com/office/powerpoint/2010/main" val="3315302791"/>
              </p:ext>
            </p:extLst>
          </p:nvPr>
        </p:nvGraphicFramePr>
        <p:xfrm>
          <a:off x="184049" y="6528098"/>
          <a:ext cx="3544320" cy="5338692"/>
        </p:xfrm>
        <a:graphic>
          <a:graphicData uri="http://schemas.openxmlformats.org/drawingml/2006/table">
            <a:tbl>
              <a:tblPr>
                <a:tableStyleId>{3B4B98B0-60AC-42C2-AFA5-B58CD77FA1E5}</a:tableStyleId>
              </a:tblPr>
              <a:tblGrid>
                <a:gridCol w="2615777">
                  <a:extLst>
                    <a:ext uri="{9D8B030D-6E8A-4147-A177-3AD203B41FA5}">
                      <a16:colId xmlns:a16="http://schemas.microsoft.com/office/drawing/2014/main" val="547465059"/>
                    </a:ext>
                  </a:extLst>
                </a:gridCol>
                <a:gridCol w="928543">
                  <a:extLst>
                    <a:ext uri="{9D8B030D-6E8A-4147-A177-3AD203B41FA5}">
                      <a16:colId xmlns:a16="http://schemas.microsoft.com/office/drawing/2014/main" val="3736977461"/>
                    </a:ext>
                  </a:extLst>
                </a:gridCol>
              </a:tblGrid>
              <a:tr h="484259">
                <a:tc gridSpan="2">
                  <a:txBody>
                    <a:bodyPr/>
                    <a:lstStyle/>
                    <a:p>
                      <a:pPr algn="l"/>
                      <a:endParaRPr lang="sv-SE" sz="1200" b="1" dirty="0" smtClean="0">
                        <a:latin typeface="Arial" panose="020B0604020202020204" pitchFamily="34" charset="0"/>
                        <a:cs typeface="Arial" panose="020B0604020202020204" pitchFamily="34" charset="0"/>
                      </a:endParaRPr>
                    </a:p>
                    <a:p>
                      <a:pPr algn="l"/>
                      <a:r>
                        <a:rPr lang="sv-SE" sz="1200" b="1" dirty="0" smtClean="0">
                          <a:latin typeface="Arial" panose="020B0604020202020204" pitchFamily="34" charset="0"/>
                          <a:cs typeface="Arial" panose="020B0604020202020204" pitchFamily="34" charset="0"/>
                        </a:rPr>
                        <a:t>Table</a:t>
                      </a:r>
                      <a:r>
                        <a:rPr lang="sv-SE" sz="1200" b="1" baseline="0" dirty="0" smtClean="0">
                          <a:latin typeface="Arial" panose="020B0604020202020204" pitchFamily="34" charset="0"/>
                          <a:cs typeface="Arial" panose="020B0604020202020204" pitchFamily="34" charset="0"/>
                        </a:rPr>
                        <a:t> 1.</a:t>
                      </a:r>
                      <a:r>
                        <a:rPr lang="sv-SE" sz="1200" b="0" baseline="0" dirty="0" smtClean="0">
                          <a:latin typeface="Arial" panose="020B0604020202020204" pitchFamily="34" charset="0"/>
                          <a:cs typeface="Arial" panose="020B0604020202020204" pitchFamily="34" charset="0"/>
                        </a:rPr>
                        <a:t> Grades for Sweden’s 2018 Report Card</a:t>
                      </a:r>
                      <a:endParaRPr lang="sv-SE" sz="1200" b="0" dirty="0">
                        <a:latin typeface="Arial" panose="020B0604020202020204" pitchFamily="34" charset="0"/>
                        <a:cs typeface="Arial" panose="020B0604020202020204" pitchFamily="34" charset="0"/>
                      </a:endParaRPr>
                    </a:p>
                  </a:txBody>
                  <a:tcPr marL="0" marR="216000">
                    <a:lnL>
                      <a:noFill/>
                    </a:lnL>
                    <a:lnR>
                      <a:noFill/>
                    </a:lnR>
                    <a:lnT w="12700"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lang="sv-SE" sz="1400" b="1" dirty="0">
                        <a:latin typeface="Arial" panose="020B0604020202020204" pitchFamily="34" charset="0"/>
                        <a:cs typeface="Arial" panose="020B0604020202020204" pitchFamily="34" charset="0"/>
                      </a:endParaRPr>
                    </a:p>
                  </a:txBody>
                  <a:tcPr marL="180000" marR="216000">
                    <a:lnL>
                      <a:noFill/>
                    </a:lnL>
                    <a:lnR>
                      <a:noFill/>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890376762"/>
                  </a:ext>
                </a:extLst>
              </a:tr>
              <a:tr h="405536">
                <a:tc>
                  <a:txBody>
                    <a:bodyPr/>
                    <a:lstStyle/>
                    <a:p>
                      <a:pPr marL="0" marR="0" indent="0" algn="l" defTabSz="685800" rtl="0" eaLnBrk="1" fontAlgn="auto" latinLnBrk="0" hangingPunct="1">
                        <a:lnSpc>
                          <a:spcPts val="500"/>
                        </a:lnSpc>
                        <a:spcBef>
                          <a:spcPts val="600"/>
                        </a:spcBef>
                        <a:spcAft>
                          <a:spcPts val="0"/>
                        </a:spcAft>
                        <a:buClrTx/>
                        <a:buSzTx/>
                        <a:buFontTx/>
                        <a:buNone/>
                        <a:tabLst/>
                        <a:defRPr/>
                      </a:pPr>
                      <a:endParaRPr lang="sv-SE" sz="1200" b="1" dirty="0" smtClean="0">
                        <a:latin typeface="Arial" panose="020B0604020202020204" pitchFamily="34" charset="0"/>
                        <a:cs typeface="Arial" panose="020B0604020202020204" pitchFamily="34" charset="0"/>
                      </a:endParaRPr>
                    </a:p>
                    <a:p>
                      <a:pPr marL="0" marR="0" indent="0" algn="l" defTabSz="685800" rtl="0" eaLnBrk="1" fontAlgn="auto" latinLnBrk="0" hangingPunct="1">
                        <a:lnSpc>
                          <a:spcPts val="500"/>
                        </a:lnSpc>
                        <a:spcBef>
                          <a:spcPts val="600"/>
                        </a:spcBef>
                        <a:spcAft>
                          <a:spcPts val="0"/>
                        </a:spcAft>
                        <a:buClrTx/>
                        <a:buSzTx/>
                        <a:buFontTx/>
                        <a:buNone/>
                        <a:tabLst/>
                        <a:defRPr/>
                      </a:pPr>
                      <a:r>
                        <a:rPr lang="sv-SE" sz="1200" b="1" dirty="0" smtClean="0">
                          <a:latin typeface="Arial" panose="020B0604020202020204" pitchFamily="34" charset="0"/>
                          <a:cs typeface="Arial" panose="020B0604020202020204" pitchFamily="34" charset="0"/>
                        </a:rPr>
                        <a:t>INDICATOR</a:t>
                      </a:r>
                    </a:p>
                  </a:txBody>
                  <a:tcPr marL="36000" marR="0" marT="72000">
                    <a:lnL>
                      <a:noFill/>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E7F0F1"/>
                    </a:solidFill>
                  </a:tcPr>
                </a:tc>
                <a:tc>
                  <a:txBody>
                    <a:bodyPr/>
                    <a:lstStyle/>
                    <a:p>
                      <a:pPr marL="0" marR="0" indent="0" algn="ctr" defTabSz="685800" rtl="0" eaLnBrk="1" fontAlgn="auto" latinLnBrk="0" hangingPunct="1">
                        <a:lnSpc>
                          <a:spcPts val="500"/>
                        </a:lnSpc>
                        <a:spcBef>
                          <a:spcPts val="600"/>
                        </a:spcBef>
                        <a:spcAft>
                          <a:spcPts val="0"/>
                        </a:spcAft>
                        <a:buClrTx/>
                        <a:buSzTx/>
                        <a:buFontTx/>
                        <a:buNone/>
                        <a:tabLst/>
                        <a:defRPr/>
                      </a:pPr>
                      <a:endParaRPr lang="sv-SE" sz="1200" b="1" dirty="0" smtClean="0">
                        <a:latin typeface="Arial" panose="020B0604020202020204" pitchFamily="34" charset="0"/>
                        <a:cs typeface="Arial" panose="020B0604020202020204" pitchFamily="34" charset="0"/>
                      </a:endParaRPr>
                    </a:p>
                    <a:p>
                      <a:pPr marL="0" marR="0" indent="0" algn="ctr" defTabSz="685800" rtl="0" eaLnBrk="1" fontAlgn="auto" latinLnBrk="0" hangingPunct="1">
                        <a:lnSpc>
                          <a:spcPts val="600"/>
                        </a:lnSpc>
                        <a:spcBef>
                          <a:spcPts val="600"/>
                        </a:spcBef>
                        <a:spcAft>
                          <a:spcPts val="0"/>
                        </a:spcAft>
                        <a:buClrTx/>
                        <a:buSzTx/>
                        <a:buFontTx/>
                        <a:buNone/>
                        <a:tabLst/>
                        <a:defRPr/>
                      </a:pPr>
                      <a:r>
                        <a:rPr lang="sv-SE" sz="1200" b="1" dirty="0" smtClean="0">
                          <a:latin typeface="Arial" panose="020B0604020202020204" pitchFamily="34" charset="0"/>
                          <a:cs typeface="Arial" panose="020B0604020202020204" pitchFamily="34" charset="0"/>
                        </a:rPr>
                        <a:t>GRADE</a:t>
                      </a:r>
                    </a:p>
                  </a:txBody>
                  <a:tcPr marL="0" marR="0">
                    <a:lnL>
                      <a:noFill/>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E7F0F1"/>
                    </a:solidFill>
                  </a:tcPr>
                </a:tc>
                <a:extLst>
                  <a:ext uri="{0D108BD9-81ED-4DB2-BD59-A6C34878D82A}">
                    <a16:rowId xmlns:a16="http://schemas.microsoft.com/office/drawing/2014/main" val="3003228943"/>
                  </a:ext>
                </a:extLst>
              </a:tr>
              <a:tr h="297029">
                <a:tc>
                  <a:txBody>
                    <a:bodyPr/>
                    <a:lstStyle/>
                    <a:p>
                      <a:pPr algn="l"/>
                      <a:r>
                        <a:rPr lang="sv-SE" sz="1200" b="0" dirty="0" smtClean="0">
                          <a:latin typeface="Arial" panose="020B0604020202020204" pitchFamily="34" charset="0"/>
                          <a:cs typeface="Arial" panose="020B0604020202020204" pitchFamily="34" charset="0"/>
                        </a:rPr>
                        <a:t>Overall physical activity</a:t>
                      </a:r>
                      <a:endParaRPr lang="sv-SE" sz="1200" b="0" dirty="0">
                        <a:latin typeface="Arial" panose="020B0604020202020204" pitchFamily="34" charset="0"/>
                        <a:cs typeface="Arial" panose="020B0604020202020204" pitchFamily="34" charset="0"/>
                      </a:endParaRPr>
                    </a:p>
                  </a:txBody>
                  <a:tcPr marL="36000" marR="0" marT="72000">
                    <a:lnL>
                      <a:noFill/>
                    </a:lnL>
                    <a:lnR>
                      <a:noFill/>
                    </a:lnR>
                    <a:lnT w="3175" cap="flat" cmpd="sng" algn="ctr">
                      <a:solidFill>
                        <a:schemeClr val="tx1"/>
                      </a:solidFill>
                      <a:prstDash val="solid"/>
                      <a:round/>
                      <a:headEnd type="none" w="med" len="med"/>
                      <a:tailEnd type="none" w="med" len="med"/>
                    </a:lnT>
                    <a:lnB>
                      <a:noFill/>
                    </a:lnB>
                    <a:lnTlToBr w="12700" cmpd="sng">
                      <a:noFill/>
                      <a:prstDash val="solid"/>
                    </a:lnTlToBr>
                    <a:lnBlToTr w="12700" cmpd="sng">
                      <a:noFill/>
                      <a:prstDash val="solid"/>
                    </a:lnBlToTr>
                    <a:solidFill>
                      <a:schemeClr val="bg1"/>
                    </a:solidFill>
                  </a:tcPr>
                </a:tc>
                <a:tc>
                  <a:txBody>
                    <a:bodyPr/>
                    <a:lstStyle/>
                    <a:p>
                      <a:pPr algn="ctr"/>
                      <a:r>
                        <a:rPr lang="sv-SE" sz="1200" b="0" dirty="0" smtClean="0">
                          <a:latin typeface="Arial" panose="020B0604020202020204" pitchFamily="34" charset="0"/>
                          <a:cs typeface="Arial" panose="020B0604020202020204" pitchFamily="34" charset="0"/>
                        </a:rPr>
                        <a:t>D+</a:t>
                      </a:r>
                      <a:endParaRPr lang="sv-SE" sz="1200" b="0" dirty="0">
                        <a:latin typeface="Arial" panose="020B0604020202020204" pitchFamily="34" charset="0"/>
                        <a:cs typeface="Arial" panose="020B0604020202020204" pitchFamily="34" charset="0"/>
                      </a:endParaRPr>
                    </a:p>
                  </a:txBody>
                  <a:tcPr marL="180000" marR="216000">
                    <a:lnL>
                      <a:noFill/>
                    </a:lnL>
                    <a:lnR>
                      <a:noFill/>
                    </a:lnR>
                    <a:lnT w="3175" cap="flat" cmpd="sng" algn="ctr">
                      <a:solidFill>
                        <a:schemeClr val="tx1"/>
                      </a:solidFill>
                      <a:prstDash val="solid"/>
                      <a:round/>
                      <a:headEnd type="none" w="med" len="med"/>
                      <a:tailEnd type="none" w="med" len="med"/>
                    </a:lnT>
                    <a:lnB>
                      <a:noFill/>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59747467"/>
                  </a:ext>
                </a:extLst>
              </a:tr>
              <a:tr h="288529">
                <a:tc>
                  <a:txBody>
                    <a:bodyPr/>
                    <a:lstStyle/>
                    <a:p>
                      <a:pPr algn="l"/>
                      <a:r>
                        <a:rPr lang="sv-SE" sz="1200" b="0" dirty="0" smtClean="0">
                          <a:latin typeface="Arial" panose="020B0604020202020204" pitchFamily="34" charset="0"/>
                          <a:cs typeface="Arial" panose="020B0604020202020204" pitchFamily="34" charset="0"/>
                        </a:rPr>
                        <a:t>Organized sport participation</a:t>
                      </a:r>
                      <a:endParaRPr lang="sv-SE" sz="1200" b="0" dirty="0">
                        <a:latin typeface="Arial" panose="020B0604020202020204" pitchFamily="34" charset="0"/>
                        <a:cs typeface="Arial" panose="020B0604020202020204" pitchFamily="34" charset="0"/>
                      </a:endParaRPr>
                    </a:p>
                  </a:txBody>
                  <a:tcPr marL="36000" marR="0" marT="72000">
                    <a:lnL>
                      <a:noFill/>
                    </a:lnL>
                    <a:lnR>
                      <a:noFill/>
                    </a:lnR>
                    <a:lnT>
                      <a:noFill/>
                    </a:lnT>
                    <a:lnB>
                      <a:noFill/>
                    </a:lnB>
                    <a:lnTlToBr w="12700" cmpd="sng">
                      <a:noFill/>
                      <a:prstDash val="solid"/>
                    </a:lnTlToBr>
                    <a:lnBlToTr w="12700" cmpd="sng">
                      <a:noFill/>
                      <a:prstDash val="solid"/>
                    </a:lnBlToTr>
                    <a:solidFill>
                      <a:srgbClr val="E7F0F1"/>
                    </a:solidFill>
                  </a:tcPr>
                </a:tc>
                <a:tc>
                  <a:txBody>
                    <a:bodyPr/>
                    <a:lstStyle/>
                    <a:p>
                      <a:pPr algn="ctr"/>
                      <a:r>
                        <a:rPr lang="sv-SE" sz="1200" b="0" dirty="0" smtClean="0">
                          <a:latin typeface="Arial" panose="020B0604020202020204" pitchFamily="34" charset="0"/>
                          <a:cs typeface="Arial" panose="020B0604020202020204" pitchFamily="34" charset="0"/>
                        </a:rPr>
                        <a:t>B+</a:t>
                      </a:r>
                      <a:endParaRPr lang="sv-SE" sz="1200" b="0" dirty="0">
                        <a:latin typeface="Arial" panose="020B0604020202020204" pitchFamily="34" charset="0"/>
                        <a:cs typeface="Arial" panose="020B0604020202020204" pitchFamily="34" charset="0"/>
                      </a:endParaRPr>
                    </a:p>
                  </a:txBody>
                  <a:tcPr marL="180000" marR="216000">
                    <a:lnL>
                      <a:noFill/>
                    </a:lnL>
                    <a:lnR>
                      <a:noFill/>
                    </a:lnR>
                    <a:lnT>
                      <a:noFill/>
                    </a:lnT>
                    <a:lnB>
                      <a:noFill/>
                    </a:lnB>
                    <a:lnTlToBr w="12700" cmpd="sng">
                      <a:noFill/>
                      <a:prstDash val="solid"/>
                    </a:lnTlToBr>
                    <a:lnBlToTr w="12700" cmpd="sng">
                      <a:noFill/>
                      <a:prstDash val="solid"/>
                    </a:lnBlToTr>
                    <a:solidFill>
                      <a:srgbClr val="E7F0F1"/>
                    </a:solidFill>
                  </a:tcPr>
                </a:tc>
                <a:extLst>
                  <a:ext uri="{0D108BD9-81ED-4DB2-BD59-A6C34878D82A}">
                    <a16:rowId xmlns:a16="http://schemas.microsoft.com/office/drawing/2014/main" val="1336549908"/>
                  </a:ext>
                </a:extLst>
              </a:tr>
              <a:tr h="267329">
                <a:tc>
                  <a:txBody>
                    <a:bodyPr/>
                    <a:lstStyle/>
                    <a:p>
                      <a:pPr algn="l"/>
                      <a:r>
                        <a:rPr lang="sv-SE" sz="1200" b="0" dirty="0" smtClean="0">
                          <a:latin typeface="Arial" panose="020B0604020202020204" pitchFamily="34" charset="0"/>
                          <a:cs typeface="Arial" panose="020B0604020202020204" pitchFamily="34" charset="0"/>
                        </a:rPr>
                        <a:t>Active play</a:t>
                      </a:r>
                      <a:endParaRPr lang="sv-SE" sz="1200" b="0" dirty="0">
                        <a:latin typeface="Arial" panose="020B0604020202020204" pitchFamily="34" charset="0"/>
                        <a:cs typeface="Arial" panose="020B0604020202020204" pitchFamily="34" charset="0"/>
                      </a:endParaRPr>
                    </a:p>
                  </a:txBody>
                  <a:tcPr marL="36000" marR="0" marT="72000">
                    <a:lnL>
                      <a:noFill/>
                    </a:lnL>
                    <a:lnR>
                      <a:noFill/>
                    </a:lnR>
                    <a:lnT>
                      <a:noFill/>
                    </a:lnT>
                    <a:lnB>
                      <a:noFill/>
                    </a:lnB>
                    <a:lnTlToBr w="12700" cmpd="sng">
                      <a:noFill/>
                      <a:prstDash val="solid"/>
                    </a:lnTlToBr>
                    <a:lnBlToTr w="12700" cmpd="sng">
                      <a:noFill/>
                      <a:prstDash val="solid"/>
                    </a:lnBlToTr>
                    <a:solidFill>
                      <a:schemeClr val="bg1"/>
                    </a:solidFill>
                  </a:tcPr>
                </a:tc>
                <a:tc>
                  <a:txBody>
                    <a:bodyPr/>
                    <a:lstStyle/>
                    <a:p>
                      <a:pPr algn="ctr"/>
                      <a:r>
                        <a:rPr lang="sv-SE" sz="1200" b="0" dirty="0" smtClean="0">
                          <a:latin typeface="Arial" panose="020B0604020202020204" pitchFamily="34" charset="0"/>
                          <a:cs typeface="Arial" panose="020B0604020202020204" pitchFamily="34" charset="0"/>
                        </a:rPr>
                        <a:t>INC</a:t>
                      </a:r>
                      <a:endParaRPr lang="sv-SE" sz="1200" b="0" dirty="0">
                        <a:latin typeface="Arial" panose="020B0604020202020204" pitchFamily="34" charset="0"/>
                        <a:cs typeface="Arial" panose="020B0604020202020204" pitchFamily="34" charset="0"/>
                      </a:endParaRPr>
                    </a:p>
                  </a:txBody>
                  <a:tcPr marL="180000" marR="216000">
                    <a:lnL>
                      <a:noFill/>
                    </a:lnL>
                    <a:lnR>
                      <a:noFill/>
                    </a:lnR>
                    <a:lnT>
                      <a:noFill/>
                    </a:lnT>
                    <a:lnB>
                      <a:noFill/>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923954243"/>
                  </a:ext>
                </a:extLst>
              </a:tr>
              <a:tr h="322329">
                <a:tc>
                  <a:txBody>
                    <a:bodyPr/>
                    <a:lstStyle/>
                    <a:p>
                      <a:pPr algn="l"/>
                      <a:r>
                        <a:rPr lang="sv-SE" sz="1200" b="0" dirty="0" smtClean="0">
                          <a:latin typeface="Arial" panose="020B0604020202020204" pitchFamily="34" charset="0"/>
                          <a:cs typeface="Arial" panose="020B0604020202020204" pitchFamily="34" charset="0"/>
                        </a:rPr>
                        <a:t>Active transportation</a:t>
                      </a:r>
                      <a:endParaRPr lang="sv-SE" sz="1200" b="0" dirty="0">
                        <a:latin typeface="Arial" panose="020B0604020202020204" pitchFamily="34" charset="0"/>
                        <a:cs typeface="Arial" panose="020B0604020202020204" pitchFamily="34" charset="0"/>
                      </a:endParaRPr>
                    </a:p>
                  </a:txBody>
                  <a:tcPr marL="36000" marR="0" marT="72000">
                    <a:lnL>
                      <a:noFill/>
                    </a:lnL>
                    <a:lnR>
                      <a:noFill/>
                    </a:lnR>
                    <a:lnT>
                      <a:noFill/>
                    </a:lnT>
                    <a:lnB>
                      <a:noFill/>
                    </a:lnB>
                    <a:lnTlToBr w="12700" cmpd="sng">
                      <a:noFill/>
                      <a:prstDash val="solid"/>
                    </a:lnTlToBr>
                    <a:lnBlToTr w="12700" cmpd="sng">
                      <a:noFill/>
                      <a:prstDash val="solid"/>
                    </a:lnBlToTr>
                    <a:solidFill>
                      <a:srgbClr val="E7F0F1"/>
                    </a:solidFill>
                  </a:tcPr>
                </a:tc>
                <a:tc>
                  <a:txBody>
                    <a:bodyPr/>
                    <a:lstStyle/>
                    <a:p>
                      <a:pPr algn="ctr"/>
                      <a:r>
                        <a:rPr lang="sv-SE" sz="1200" b="0" dirty="0" smtClean="0">
                          <a:latin typeface="Arial" panose="020B0604020202020204" pitchFamily="34" charset="0"/>
                          <a:cs typeface="Arial" panose="020B0604020202020204" pitchFamily="34" charset="0"/>
                        </a:rPr>
                        <a:t>C</a:t>
                      </a:r>
                      <a:endParaRPr lang="sv-SE" sz="1200" b="0" dirty="0">
                        <a:latin typeface="Arial" panose="020B0604020202020204" pitchFamily="34" charset="0"/>
                        <a:cs typeface="Arial" panose="020B0604020202020204" pitchFamily="34" charset="0"/>
                      </a:endParaRPr>
                    </a:p>
                  </a:txBody>
                  <a:tcPr marL="180000" marR="216000">
                    <a:lnL>
                      <a:noFill/>
                    </a:lnL>
                    <a:lnR>
                      <a:noFill/>
                    </a:lnR>
                    <a:lnT>
                      <a:noFill/>
                    </a:lnT>
                    <a:lnB>
                      <a:noFill/>
                    </a:lnB>
                    <a:lnTlToBr w="12700" cmpd="sng">
                      <a:noFill/>
                      <a:prstDash val="solid"/>
                    </a:lnTlToBr>
                    <a:lnBlToTr w="12700" cmpd="sng">
                      <a:noFill/>
                      <a:prstDash val="solid"/>
                    </a:lnBlToTr>
                    <a:solidFill>
                      <a:srgbClr val="E7F0F1"/>
                    </a:solidFill>
                  </a:tcPr>
                </a:tc>
                <a:extLst>
                  <a:ext uri="{0D108BD9-81ED-4DB2-BD59-A6C34878D82A}">
                    <a16:rowId xmlns:a16="http://schemas.microsoft.com/office/drawing/2014/main" val="2413250668"/>
                  </a:ext>
                </a:extLst>
              </a:tr>
              <a:tr h="304800">
                <a:tc>
                  <a:txBody>
                    <a:bodyPr/>
                    <a:lstStyle/>
                    <a:p>
                      <a:pPr algn="l"/>
                      <a:r>
                        <a:rPr lang="sv-SE" sz="1200" b="0" dirty="0" smtClean="0">
                          <a:latin typeface="Arial" panose="020B0604020202020204" pitchFamily="34" charset="0"/>
                          <a:cs typeface="Arial" panose="020B0604020202020204" pitchFamily="34" charset="0"/>
                        </a:rPr>
                        <a:t>Sedentary behaviors</a:t>
                      </a:r>
                      <a:endParaRPr lang="sv-SE" sz="1200" b="0" dirty="0">
                        <a:latin typeface="Arial" panose="020B0604020202020204" pitchFamily="34" charset="0"/>
                        <a:cs typeface="Arial" panose="020B0604020202020204" pitchFamily="34" charset="0"/>
                      </a:endParaRPr>
                    </a:p>
                  </a:txBody>
                  <a:tcPr marL="36000" marR="0" marT="72000">
                    <a:lnL>
                      <a:noFill/>
                    </a:lnL>
                    <a:lnR>
                      <a:noFill/>
                    </a:lnR>
                    <a:lnT>
                      <a:noFill/>
                    </a:lnT>
                    <a:lnB>
                      <a:noFill/>
                    </a:lnB>
                    <a:lnTlToBr w="12700" cmpd="sng">
                      <a:noFill/>
                      <a:prstDash val="solid"/>
                    </a:lnTlToBr>
                    <a:lnBlToTr w="12700" cmpd="sng">
                      <a:noFill/>
                      <a:prstDash val="solid"/>
                    </a:lnBlToTr>
                    <a:solidFill>
                      <a:schemeClr val="bg1"/>
                    </a:solidFill>
                  </a:tcPr>
                </a:tc>
                <a:tc>
                  <a:txBody>
                    <a:bodyPr/>
                    <a:lstStyle/>
                    <a:p>
                      <a:pPr algn="ctr"/>
                      <a:r>
                        <a:rPr lang="sv-SE" sz="1200" b="0" dirty="0" smtClean="0">
                          <a:latin typeface="Arial" panose="020B0604020202020204" pitchFamily="34" charset="0"/>
                          <a:cs typeface="Arial" panose="020B0604020202020204" pitchFamily="34" charset="0"/>
                        </a:rPr>
                        <a:t>C+</a:t>
                      </a:r>
                      <a:endParaRPr lang="sv-SE" sz="1200" b="0" dirty="0">
                        <a:latin typeface="Arial" panose="020B0604020202020204" pitchFamily="34" charset="0"/>
                        <a:cs typeface="Arial" panose="020B0604020202020204" pitchFamily="34" charset="0"/>
                      </a:endParaRPr>
                    </a:p>
                  </a:txBody>
                  <a:tcPr marL="180000" marR="216000">
                    <a:lnL>
                      <a:noFill/>
                    </a:lnL>
                    <a:lnR>
                      <a:noFill/>
                    </a:lnR>
                    <a:lnT>
                      <a:noFill/>
                    </a:lnT>
                    <a:lnB>
                      <a:noFill/>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748618423"/>
                  </a:ext>
                </a:extLst>
              </a:tr>
              <a:tr h="292100">
                <a:tc>
                  <a:txBody>
                    <a:bodyPr/>
                    <a:lstStyle/>
                    <a:p>
                      <a:pPr algn="l"/>
                      <a:r>
                        <a:rPr lang="sv-SE" sz="1200" b="0" dirty="0" smtClean="0">
                          <a:latin typeface="Arial" panose="020B0604020202020204" pitchFamily="34" charset="0"/>
                          <a:cs typeface="Arial" panose="020B0604020202020204" pitchFamily="34" charset="0"/>
                        </a:rPr>
                        <a:t>Physical fitness</a:t>
                      </a:r>
                      <a:endParaRPr lang="sv-SE" sz="1200" b="0" dirty="0">
                        <a:latin typeface="Arial" panose="020B0604020202020204" pitchFamily="34" charset="0"/>
                        <a:cs typeface="Arial" panose="020B0604020202020204" pitchFamily="34" charset="0"/>
                      </a:endParaRPr>
                    </a:p>
                  </a:txBody>
                  <a:tcPr marL="36000" marR="0" marT="72000">
                    <a:lnL>
                      <a:noFill/>
                    </a:lnL>
                    <a:lnR>
                      <a:noFill/>
                    </a:lnR>
                    <a:lnT>
                      <a:noFill/>
                    </a:lnT>
                    <a:lnB>
                      <a:noFill/>
                    </a:lnB>
                    <a:lnTlToBr w="12700" cmpd="sng">
                      <a:noFill/>
                      <a:prstDash val="solid"/>
                    </a:lnTlToBr>
                    <a:lnBlToTr w="12700" cmpd="sng">
                      <a:noFill/>
                      <a:prstDash val="solid"/>
                    </a:lnBlToTr>
                    <a:solidFill>
                      <a:srgbClr val="E7F0F1"/>
                    </a:solidFill>
                  </a:tcPr>
                </a:tc>
                <a:tc>
                  <a:txBody>
                    <a:bodyPr/>
                    <a:lstStyle/>
                    <a:p>
                      <a:pPr algn="ctr"/>
                      <a:r>
                        <a:rPr lang="sv-SE" sz="1200" b="0" dirty="0" smtClean="0">
                          <a:latin typeface="Arial" panose="020B0604020202020204" pitchFamily="34" charset="0"/>
                          <a:cs typeface="Arial" panose="020B0604020202020204" pitchFamily="34" charset="0"/>
                        </a:rPr>
                        <a:t>INC</a:t>
                      </a:r>
                      <a:endParaRPr lang="sv-SE" sz="1200" b="0" dirty="0">
                        <a:latin typeface="Arial" panose="020B0604020202020204" pitchFamily="34" charset="0"/>
                        <a:cs typeface="Arial" panose="020B0604020202020204" pitchFamily="34" charset="0"/>
                      </a:endParaRPr>
                    </a:p>
                  </a:txBody>
                  <a:tcPr marL="180000" marR="216000">
                    <a:lnL>
                      <a:noFill/>
                    </a:lnL>
                    <a:lnR>
                      <a:noFill/>
                    </a:lnR>
                    <a:lnT>
                      <a:noFill/>
                    </a:lnT>
                    <a:lnB>
                      <a:noFill/>
                    </a:lnB>
                    <a:lnTlToBr w="12700" cmpd="sng">
                      <a:noFill/>
                      <a:prstDash val="solid"/>
                    </a:lnTlToBr>
                    <a:lnBlToTr w="12700" cmpd="sng">
                      <a:noFill/>
                      <a:prstDash val="solid"/>
                    </a:lnBlToTr>
                    <a:solidFill>
                      <a:srgbClr val="E7F0F1"/>
                    </a:solidFill>
                  </a:tcPr>
                </a:tc>
                <a:extLst>
                  <a:ext uri="{0D108BD9-81ED-4DB2-BD59-A6C34878D82A}">
                    <a16:rowId xmlns:a16="http://schemas.microsoft.com/office/drawing/2014/main" val="2789044586"/>
                  </a:ext>
                </a:extLst>
              </a:tr>
              <a:tr h="309000">
                <a:tc>
                  <a:txBody>
                    <a:bodyPr/>
                    <a:lstStyle/>
                    <a:p>
                      <a:pPr algn="l"/>
                      <a:r>
                        <a:rPr lang="sv-SE" sz="1200" b="0" dirty="0" smtClean="0">
                          <a:latin typeface="Arial" panose="020B0604020202020204" pitchFamily="34" charset="0"/>
                          <a:cs typeface="Arial" panose="020B0604020202020204" pitchFamily="34" charset="0"/>
                        </a:rPr>
                        <a:t>Family and peers</a:t>
                      </a:r>
                      <a:endParaRPr lang="sv-SE" sz="1200" b="0" dirty="0">
                        <a:latin typeface="Arial" panose="020B0604020202020204" pitchFamily="34" charset="0"/>
                        <a:cs typeface="Arial" panose="020B0604020202020204" pitchFamily="34" charset="0"/>
                      </a:endParaRPr>
                    </a:p>
                  </a:txBody>
                  <a:tcPr marL="36000" marR="0" marT="72000">
                    <a:lnL>
                      <a:noFill/>
                    </a:lnL>
                    <a:lnR>
                      <a:noFill/>
                    </a:lnR>
                    <a:lnT>
                      <a:noFill/>
                    </a:lnT>
                    <a:lnB>
                      <a:noFill/>
                    </a:lnB>
                    <a:lnTlToBr w="12700" cmpd="sng">
                      <a:noFill/>
                      <a:prstDash val="solid"/>
                    </a:lnTlToBr>
                    <a:lnBlToTr w="12700" cmpd="sng">
                      <a:noFill/>
                      <a:prstDash val="solid"/>
                    </a:lnBlToTr>
                    <a:solidFill>
                      <a:schemeClr val="bg1"/>
                    </a:solidFill>
                  </a:tcPr>
                </a:tc>
                <a:tc>
                  <a:txBody>
                    <a:bodyPr/>
                    <a:lstStyle/>
                    <a:p>
                      <a:pPr algn="ctr"/>
                      <a:r>
                        <a:rPr lang="sv-SE" sz="1200" b="0" dirty="0" smtClean="0">
                          <a:latin typeface="Arial" panose="020B0604020202020204" pitchFamily="34" charset="0"/>
                          <a:cs typeface="Arial" panose="020B0604020202020204" pitchFamily="34" charset="0"/>
                        </a:rPr>
                        <a:t>INC</a:t>
                      </a:r>
                      <a:endParaRPr lang="sv-SE" sz="1200" b="0" dirty="0">
                        <a:latin typeface="Arial" panose="020B0604020202020204" pitchFamily="34" charset="0"/>
                        <a:cs typeface="Arial" panose="020B0604020202020204" pitchFamily="34" charset="0"/>
                      </a:endParaRPr>
                    </a:p>
                  </a:txBody>
                  <a:tcPr marL="180000" marR="216000">
                    <a:lnL>
                      <a:noFill/>
                    </a:lnL>
                    <a:lnR>
                      <a:noFill/>
                    </a:lnR>
                    <a:lnT>
                      <a:noFill/>
                    </a:lnT>
                    <a:lnB>
                      <a:noFill/>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522256655"/>
                  </a:ext>
                </a:extLst>
              </a:tr>
              <a:tr h="304800">
                <a:tc>
                  <a:txBody>
                    <a:bodyPr/>
                    <a:lstStyle/>
                    <a:p>
                      <a:pPr algn="l"/>
                      <a:r>
                        <a:rPr lang="sv-SE" sz="1200" b="0" dirty="0" smtClean="0">
                          <a:latin typeface="Arial" panose="020B0604020202020204" pitchFamily="34" charset="0"/>
                          <a:cs typeface="Arial" panose="020B0604020202020204" pitchFamily="34" charset="0"/>
                        </a:rPr>
                        <a:t>School</a:t>
                      </a:r>
                      <a:endParaRPr lang="sv-SE" sz="1200" b="0" dirty="0">
                        <a:latin typeface="Arial" panose="020B0604020202020204" pitchFamily="34" charset="0"/>
                        <a:cs typeface="Arial" panose="020B0604020202020204" pitchFamily="34" charset="0"/>
                      </a:endParaRPr>
                    </a:p>
                  </a:txBody>
                  <a:tcPr marL="36000" marR="0" marT="72000">
                    <a:lnL>
                      <a:noFill/>
                    </a:lnL>
                    <a:lnR>
                      <a:noFill/>
                    </a:lnR>
                    <a:lnT>
                      <a:noFill/>
                    </a:lnT>
                    <a:lnB>
                      <a:noFill/>
                    </a:lnB>
                    <a:lnTlToBr w="12700" cmpd="sng">
                      <a:noFill/>
                      <a:prstDash val="solid"/>
                    </a:lnTlToBr>
                    <a:lnBlToTr w="12700" cmpd="sng">
                      <a:noFill/>
                      <a:prstDash val="solid"/>
                    </a:lnBlToTr>
                    <a:solidFill>
                      <a:srgbClr val="E7F0F1"/>
                    </a:solidFill>
                  </a:tcPr>
                </a:tc>
                <a:tc>
                  <a:txBody>
                    <a:bodyPr/>
                    <a:lstStyle/>
                    <a:p>
                      <a:pPr algn="ctr"/>
                      <a:r>
                        <a:rPr lang="sv-SE" sz="1200" b="0" dirty="0" smtClean="0">
                          <a:latin typeface="Arial" panose="020B0604020202020204" pitchFamily="34" charset="0"/>
                          <a:cs typeface="Arial" panose="020B0604020202020204" pitchFamily="34" charset="0"/>
                        </a:rPr>
                        <a:t>C+</a:t>
                      </a:r>
                      <a:endParaRPr lang="sv-SE" sz="1200" b="0" dirty="0">
                        <a:latin typeface="Arial" panose="020B0604020202020204" pitchFamily="34" charset="0"/>
                        <a:cs typeface="Arial" panose="020B0604020202020204" pitchFamily="34" charset="0"/>
                      </a:endParaRPr>
                    </a:p>
                  </a:txBody>
                  <a:tcPr marL="180000" marR="216000">
                    <a:lnL>
                      <a:noFill/>
                    </a:lnL>
                    <a:lnR>
                      <a:noFill/>
                    </a:lnR>
                    <a:lnT>
                      <a:noFill/>
                    </a:lnT>
                    <a:lnB>
                      <a:noFill/>
                    </a:lnB>
                    <a:lnTlToBr w="12700" cmpd="sng">
                      <a:noFill/>
                      <a:prstDash val="solid"/>
                    </a:lnTlToBr>
                    <a:lnBlToTr w="12700" cmpd="sng">
                      <a:noFill/>
                      <a:prstDash val="solid"/>
                    </a:lnBlToTr>
                    <a:solidFill>
                      <a:srgbClr val="E7F0F1"/>
                    </a:solidFill>
                  </a:tcPr>
                </a:tc>
                <a:extLst>
                  <a:ext uri="{0D108BD9-81ED-4DB2-BD59-A6C34878D82A}">
                    <a16:rowId xmlns:a16="http://schemas.microsoft.com/office/drawing/2014/main" val="416904704"/>
                  </a:ext>
                </a:extLst>
              </a:tr>
              <a:tr h="321969">
                <a:tc>
                  <a:txBody>
                    <a:bodyPr/>
                    <a:lstStyle/>
                    <a:p>
                      <a:pPr algn="l"/>
                      <a:r>
                        <a:rPr lang="sv-SE" sz="1200" b="0" dirty="0" smtClean="0">
                          <a:latin typeface="Arial" panose="020B0604020202020204" pitchFamily="34" charset="0"/>
                          <a:cs typeface="Arial" panose="020B0604020202020204" pitchFamily="34" charset="0"/>
                        </a:rPr>
                        <a:t>Community &amp;</a:t>
                      </a:r>
                      <a:r>
                        <a:rPr lang="sv-SE" sz="1200" b="0" baseline="0" dirty="0" smtClean="0">
                          <a:latin typeface="Arial" panose="020B0604020202020204" pitchFamily="34" charset="0"/>
                          <a:cs typeface="Arial" panose="020B0604020202020204" pitchFamily="34" charset="0"/>
                        </a:rPr>
                        <a:t> </a:t>
                      </a:r>
                      <a:r>
                        <a:rPr lang="sv-SE" sz="1200" b="0" dirty="0" smtClean="0">
                          <a:latin typeface="Arial" panose="020B0604020202020204" pitchFamily="34" charset="0"/>
                          <a:cs typeface="Arial" panose="020B0604020202020204" pitchFamily="34" charset="0"/>
                        </a:rPr>
                        <a:t>environment </a:t>
                      </a:r>
                      <a:endParaRPr lang="sv-SE" sz="1200" b="0" dirty="0">
                        <a:latin typeface="Arial" panose="020B0604020202020204" pitchFamily="34" charset="0"/>
                        <a:cs typeface="Arial" panose="020B0604020202020204" pitchFamily="34" charset="0"/>
                      </a:endParaRPr>
                    </a:p>
                  </a:txBody>
                  <a:tcPr marL="36000" marR="0" marT="72000">
                    <a:lnL>
                      <a:noFill/>
                    </a:lnL>
                    <a:lnR>
                      <a:noFill/>
                    </a:lnR>
                    <a:lnT>
                      <a:noFill/>
                    </a:lnT>
                    <a:lnB>
                      <a:noFill/>
                    </a:lnB>
                    <a:lnTlToBr w="12700" cmpd="sng">
                      <a:noFill/>
                      <a:prstDash val="solid"/>
                    </a:lnTlToBr>
                    <a:lnBlToTr w="12700" cmpd="sng">
                      <a:noFill/>
                      <a:prstDash val="solid"/>
                    </a:lnBlToTr>
                    <a:solidFill>
                      <a:schemeClr val="bg1"/>
                    </a:solidFill>
                  </a:tcPr>
                </a:tc>
                <a:tc>
                  <a:txBody>
                    <a:bodyPr/>
                    <a:lstStyle/>
                    <a:p>
                      <a:pPr algn="ctr"/>
                      <a:r>
                        <a:rPr lang="sv-SE" sz="1200" b="0" dirty="0" smtClean="0">
                          <a:latin typeface="Arial" panose="020B0604020202020204" pitchFamily="34" charset="0"/>
                          <a:cs typeface="Arial" panose="020B0604020202020204" pitchFamily="34" charset="0"/>
                        </a:rPr>
                        <a:t>A</a:t>
                      </a:r>
                      <a:endParaRPr lang="sv-SE" sz="1200" b="0" dirty="0">
                        <a:latin typeface="Arial" panose="020B0604020202020204" pitchFamily="34" charset="0"/>
                        <a:cs typeface="Arial" panose="020B0604020202020204" pitchFamily="34" charset="0"/>
                      </a:endParaRPr>
                    </a:p>
                  </a:txBody>
                  <a:tcPr marL="180000" marR="216000">
                    <a:lnL>
                      <a:noFill/>
                    </a:lnL>
                    <a:lnR>
                      <a:noFill/>
                    </a:lnR>
                    <a:lnT>
                      <a:noFill/>
                    </a:lnT>
                    <a:lnB>
                      <a:noFill/>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777062731"/>
                  </a:ext>
                </a:extLst>
              </a:tr>
              <a:tr h="287631">
                <a:tc>
                  <a:txBody>
                    <a:bodyPr/>
                    <a:lstStyle/>
                    <a:p>
                      <a:pPr algn="l"/>
                      <a:r>
                        <a:rPr lang="sv-SE" sz="1200" b="0" dirty="0" smtClean="0">
                          <a:latin typeface="Arial" panose="020B0604020202020204" pitchFamily="34" charset="0"/>
                          <a:cs typeface="Arial" panose="020B0604020202020204" pitchFamily="34" charset="0"/>
                        </a:rPr>
                        <a:t>Diet</a:t>
                      </a:r>
                      <a:endParaRPr lang="sv-SE" sz="1200" b="0" dirty="0">
                        <a:latin typeface="Arial" panose="020B0604020202020204" pitchFamily="34" charset="0"/>
                        <a:cs typeface="Arial" panose="020B0604020202020204" pitchFamily="34" charset="0"/>
                      </a:endParaRPr>
                    </a:p>
                  </a:txBody>
                  <a:tcPr marL="36000" marR="0" marT="72000">
                    <a:lnL>
                      <a:noFill/>
                    </a:lnL>
                    <a:lnR>
                      <a:noFill/>
                    </a:lnR>
                    <a:lnT>
                      <a:noFill/>
                    </a:lnT>
                    <a:lnB>
                      <a:noFill/>
                    </a:lnB>
                    <a:lnTlToBr w="12700" cmpd="sng">
                      <a:noFill/>
                      <a:prstDash val="solid"/>
                    </a:lnTlToBr>
                    <a:lnBlToTr w="12700" cmpd="sng">
                      <a:noFill/>
                      <a:prstDash val="solid"/>
                    </a:lnBlToTr>
                    <a:solidFill>
                      <a:srgbClr val="E7F0F1"/>
                    </a:solidFill>
                  </a:tcPr>
                </a:tc>
                <a:tc>
                  <a:txBody>
                    <a:bodyPr/>
                    <a:lstStyle/>
                    <a:p>
                      <a:pPr algn="ctr"/>
                      <a:r>
                        <a:rPr lang="sv-SE" sz="1200" b="0" dirty="0" smtClean="0">
                          <a:latin typeface="Arial" panose="020B0604020202020204" pitchFamily="34" charset="0"/>
                          <a:cs typeface="Arial" panose="020B0604020202020204" pitchFamily="34" charset="0"/>
                        </a:rPr>
                        <a:t>C</a:t>
                      </a:r>
                      <a:endParaRPr lang="sv-SE" sz="1200" b="0" dirty="0">
                        <a:latin typeface="Arial" panose="020B0604020202020204" pitchFamily="34" charset="0"/>
                        <a:cs typeface="Arial" panose="020B0604020202020204" pitchFamily="34" charset="0"/>
                      </a:endParaRPr>
                    </a:p>
                  </a:txBody>
                  <a:tcPr marL="180000" marR="216000">
                    <a:lnL>
                      <a:noFill/>
                    </a:lnL>
                    <a:lnR>
                      <a:noFill/>
                    </a:lnR>
                    <a:lnT>
                      <a:noFill/>
                    </a:lnT>
                    <a:lnB>
                      <a:noFill/>
                    </a:lnB>
                    <a:lnTlToBr w="12700" cmpd="sng">
                      <a:noFill/>
                      <a:prstDash val="solid"/>
                    </a:lnTlToBr>
                    <a:lnBlToTr w="12700" cmpd="sng">
                      <a:noFill/>
                      <a:prstDash val="solid"/>
                    </a:lnBlToTr>
                    <a:solidFill>
                      <a:srgbClr val="E7F0F1"/>
                    </a:solidFill>
                  </a:tcPr>
                </a:tc>
                <a:extLst>
                  <a:ext uri="{0D108BD9-81ED-4DB2-BD59-A6C34878D82A}">
                    <a16:rowId xmlns:a16="http://schemas.microsoft.com/office/drawing/2014/main" val="2292897309"/>
                  </a:ext>
                </a:extLst>
              </a:tr>
              <a:tr h="279131">
                <a:tc>
                  <a:txBody>
                    <a:bodyPr/>
                    <a:lstStyle/>
                    <a:p>
                      <a:pPr algn="l">
                        <a:spcAft>
                          <a:spcPts val="200"/>
                        </a:spcAft>
                      </a:pPr>
                      <a:r>
                        <a:rPr lang="sv-SE" sz="1200" b="0" dirty="0" err="1" smtClean="0">
                          <a:latin typeface="Arial" panose="020B0604020202020204" pitchFamily="34" charset="0"/>
                          <a:cs typeface="Arial" panose="020B0604020202020204" pitchFamily="34" charset="0"/>
                        </a:rPr>
                        <a:t>Government</a:t>
                      </a:r>
                      <a:endParaRPr lang="sv-SE" sz="1200" b="0" dirty="0">
                        <a:latin typeface="Arial" panose="020B0604020202020204" pitchFamily="34" charset="0"/>
                        <a:cs typeface="Arial" panose="020B0604020202020204" pitchFamily="34" charset="0"/>
                      </a:endParaRPr>
                    </a:p>
                  </a:txBody>
                  <a:tcPr marL="36000" marR="0" marT="72000">
                    <a:lnL>
                      <a:noFill/>
                    </a:lnL>
                    <a:lnR>
                      <a:noFill/>
                    </a:lnR>
                    <a:lnT>
                      <a:noFill/>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spcAft>
                          <a:spcPts val="200"/>
                        </a:spcAft>
                      </a:pPr>
                      <a:r>
                        <a:rPr lang="sv-SE" sz="1200" b="0" dirty="0" smtClean="0">
                          <a:latin typeface="Arial" panose="020B0604020202020204" pitchFamily="34" charset="0"/>
                          <a:cs typeface="Arial" panose="020B0604020202020204" pitchFamily="34" charset="0"/>
                        </a:rPr>
                        <a:t>B</a:t>
                      </a:r>
                      <a:endParaRPr lang="sv-SE" sz="1200" b="0" dirty="0">
                        <a:latin typeface="Arial" panose="020B0604020202020204" pitchFamily="34" charset="0"/>
                        <a:cs typeface="Arial" panose="020B0604020202020204" pitchFamily="34" charset="0"/>
                      </a:endParaRPr>
                    </a:p>
                  </a:txBody>
                  <a:tcPr marL="180000" marR="216000">
                    <a:lnL>
                      <a:noFill/>
                    </a:lnL>
                    <a:lnR>
                      <a:noFill/>
                    </a:lnR>
                    <a:lnT>
                      <a:noFill/>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4041111580"/>
                  </a:ext>
                </a:extLst>
              </a:tr>
              <a:tr h="1082399">
                <a:tc gridSpan="2">
                  <a:txBody>
                    <a:bodyPr/>
                    <a:lstStyle/>
                    <a:p>
                      <a:pPr algn="l"/>
                      <a:r>
                        <a:rPr lang="en-US" sz="800" b="0" dirty="0" smtClean="0">
                          <a:latin typeface="Arial" panose="020B0604020202020204" pitchFamily="34" charset="0"/>
                          <a:cs typeface="Arial" panose="020B0604020202020204" pitchFamily="34" charset="0"/>
                        </a:rPr>
                        <a:t>Note: According to the Health </a:t>
                      </a:r>
                      <a:r>
                        <a:rPr lang="en-US" sz="800" b="0" dirty="0" err="1" smtClean="0">
                          <a:latin typeface="Arial" panose="020B0604020202020204" pitchFamily="34" charset="0"/>
                          <a:cs typeface="Arial" panose="020B0604020202020204" pitchFamily="34" charset="0"/>
                        </a:rPr>
                        <a:t>Behaviour</a:t>
                      </a:r>
                      <a:r>
                        <a:rPr lang="en-US" sz="800" b="0" dirty="0" smtClean="0">
                          <a:latin typeface="Arial" panose="020B0604020202020204" pitchFamily="34" charset="0"/>
                          <a:cs typeface="Arial" panose="020B0604020202020204" pitchFamily="34" charset="0"/>
                        </a:rPr>
                        <a:t> in School-aged children survey (HSBC) 2013/2014, 13% (girls) and 21% (boys) of 11 year olds, as well as  10-15% of</a:t>
                      </a:r>
                      <a:r>
                        <a:rPr lang="en-US" sz="800" b="0" baseline="0" dirty="0" smtClean="0">
                          <a:latin typeface="Arial" panose="020B0604020202020204" pitchFamily="34" charset="0"/>
                          <a:cs typeface="Arial" panose="020B0604020202020204" pitchFamily="34" charset="0"/>
                        </a:rPr>
                        <a:t> </a:t>
                      </a:r>
                      <a:r>
                        <a:rPr lang="en-US" sz="800" b="0" dirty="0" smtClean="0">
                          <a:latin typeface="Arial" panose="020B0604020202020204" pitchFamily="34" charset="0"/>
                          <a:cs typeface="Arial" panose="020B0604020202020204" pitchFamily="34" charset="0"/>
                        </a:rPr>
                        <a:t>13-15 year olds reached the recommendation of more than 60 minutes MVPA/day.</a:t>
                      </a:r>
                      <a:r>
                        <a:rPr lang="en-US" sz="800" b="0" baseline="0" dirty="0" smtClean="0">
                          <a:latin typeface="Arial" panose="020B0604020202020204" pitchFamily="34" charset="0"/>
                          <a:cs typeface="Arial" panose="020B0604020202020204" pitchFamily="34" charset="0"/>
                        </a:rPr>
                        <a:t> </a:t>
                      </a:r>
                      <a:r>
                        <a:rPr lang="en-US" sz="800" b="0" dirty="0" smtClean="0">
                          <a:latin typeface="Arial" panose="020B0604020202020204" pitchFamily="34" charset="0"/>
                          <a:cs typeface="Arial" panose="020B0604020202020204" pitchFamily="34" charset="0"/>
                        </a:rPr>
                        <a:t>Furthermore, 62% of 11-15 year olds had less than two hours of </a:t>
                      </a:r>
                      <a:r>
                        <a:rPr lang="en-US" sz="800" b="0" dirty="0" err="1" smtClean="0">
                          <a:latin typeface="Arial" panose="020B0604020202020204" pitchFamily="34" charset="0"/>
                          <a:cs typeface="Arial" panose="020B0604020202020204" pitchFamily="34" charset="0"/>
                        </a:rPr>
                        <a:t>screentime</a:t>
                      </a:r>
                      <a:r>
                        <a:rPr lang="en-US" sz="800" b="0" dirty="0" smtClean="0">
                          <a:latin typeface="Arial" panose="020B0604020202020204" pitchFamily="34" charset="0"/>
                          <a:cs typeface="Arial" panose="020B0604020202020204" pitchFamily="34" charset="0"/>
                        </a:rPr>
                        <a:t> per day.</a:t>
                      </a:r>
                      <a:r>
                        <a:rPr lang="en-US" sz="800" b="0" baseline="0" dirty="0" smtClean="0">
                          <a:latin typeface="Arial" panose="020B0604020202020204" pitchFamily="34" charset="0"/>
                          <a:cs typeface="Arial" panose="020B0604020202020204" pitchFamily="34" charset="0"/>
                        </a:rPr>
                        <a:t> </a:t>
                      </a:r>
                      <a:r>
                        <a:rPr lang="en-US" sz="800" b="0" dirty="0" smtClean="0">
                          <a:latin typeface="Arial" panose="020B0604020202020204" pitchFamily="34" charset="0"/>
                          <a:cs typeface="Arial" panose="020B0604020202020204" pitchFamily="34" charset="0"/>
                        </a:rPr>
                        <a:t>MVPA, Moderate-to-vigorous physical activity </a:t>
                      </a:r>
                    </a:p>
                    <a:p>
                      <a:pPr algn="l"/>
                      <a:endParaRPr lang="en-US" sz="800" b="0" dirty="0" smtClean="0">
                        <a:latin typeface="Arial" panose="020B0604020202020204" pitchFamily="34" charset="0"/>
                        <a:cs typeface="Arial" panose="020B0604020202020204" pitchFamily="34" charset="0"/>
                      </a:endParaRPr>
                    </a:p>
                    <a:p>
                      <a:pPr algn="l"/>
                      <a:endParaRPr lang="sv-SE" sz="1200" b="0" dirty="0">
                        <a:latin typeface="Arial" panose="020B0604020202020204" pitchFamily="34" charset="0"/>
                        <a:cs typeface="Arial" panose="020B0604020202020204" pitchFamily="34" charset="0"/>
                      </a:endParaRPr>
                    </a:p>
                  </a:txBody>
                  <a:tcPr marL="0" marR="0">
                    <a:lnL>
                      <a:noFill/>
                    </a:lnL>
                    <a:lnR>
                      <a:noFill/>
                    </a:lnR>
                    <a:lnT w="31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pPr algn="ctr"/>
                      <a:endParaRPr lang="sv-SE" sz="1200" b="0" dirty="0">
                        <a:latin typeface="Arial" panose="020B0604020202020204" pitchFamily="34" charset="0"/>
                        <a:cs typeface="Arial" panose="020B0604020202020204" pitchFamily="34" charset="0"/>
                      </a:endParaRPr>
                    </a:p>
                  </a:txBody>
                  <a:tcPr marL="180000" marR="216000">
                    <a:lnL>
                      <a:noFill/>
                    </a:lnL>
                    <a:lnR>
                      <a:noFill/>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4291818130"/>
                  </a:ext>
                </a:extLst>
              </a:tr>
            </a:tbl>
          </a:graphicData>
        </a:graphic>
      </p:graphicFrame>
      <p:sp>
        <p:nvSpPr>
          <p:cNvPr id="28" name="Rektangel 27"/>
          <p:cNvSpPr/>
          <p:nvPr/>
        </p:nvSpPr>
        <p:spPr>
          <a:xfrm>
            <a:off x="-22655" y="-98669"/>
            <a:ext cx="6891287" cy="1584569"/>
          </a:xfrm>
          <a:prstGeom prst="rect">
            <a:avLst/>
          </a:prstGeom>
          <a:solidFill>
            <a:schemeClr val="bg1">
              <a:lumMod val="95000"/>
              <a:alpha val="67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b="1" dirty="0">
              <a:ln>
                <a:solidFill>
                  <a:schemeClr val="tx1"/>
                </a:solidFill>
              </a:ln>
              <a:latin typeface="Arial" panose="020B0604020202020204" pitchFamily="34" charset="0"/>
              <a:cs typeface="Arial" panose="020B0604020202020204" pitchFamily="34" charset="0"/>
            </a:endParaRPr>
          </a:p>
        </p:txBody>
      </p:sp>
      <p:sp>
        <p:nvSpPr>
          <p:cNvPr id="33" name="textruta 32"/>
          <p:cNvSpPr txBox="1"/>
          <p:nvPr/>
        </p:nvSpPr>
        <p:spPr>
          <a:xfrm>
            <a:off x="184049" y="106627"/>
            <a:ext cx="6302684" cy="1531188"/>
          </a:xfrm>
          <a:prstGeom prst="rect">
            <a:avLst/>
          </a:prstGeom>
          <a:noFill/>
          <a:ln>
            <a:noFill/>
          </a:ln>
        </p:spPr>
        <p:txBody>
          <a:bodyPr wrap="square" rtlCol="0">
            <a:spAutoFit/>
          </a:bodyPr>
          <a:lstStyle/>
          <a:p>
            <a:pPr algn="ctr">
              <a:spcAft>
                <a:spcPts val="400"/>
              </a:spcAft>
            </a:pPr>
            <a:r>
              <a:rPr lang="sv-SE" sz="2300" b="1" dirty="0">
                <a:ln w="0"/>
                <a:latin typeface="Arial" panose="020B0604020202020204" pitchFamily="34" charset="0"/>
                <a:cs typeface="Arial" panose="020B0604020202020204" pitchFamily="34" charset="0"/>
              </a:rPr>
              <a:t>Results from Sweden’s 2018 Report Card on Physical Activity for Children and Youth</a:t>
            </a:r>
            <a:endParaRPr lang="sv-SE" sz="2300" b="1" dirty="0">
              <a:ln>
                <a:solidFill>
                  <a:schemeClr val="tx1"/>
                </a:solidFill>
              </a:ln>
              <a:latin typeface="Arial" panose="020B0604020202020204" pitchFamily="34" charset="0"/>
              <a:cs typeface="Arial" panose="020B0604020202020204" pitchFamily="34" charset="0"/>
            </a:endParaRPr>
          </a:p>
          <a:p>
            <a:pPr algn="ctr"/>
            <a:r>
              <a:rPr lang="sv-SE" sz="1050" b="1" dirty="0"/>
              <a:t>Christine Delisle </a:t>
            </a:r>
            <a:r>
              <a:rPr lang="sv-SE" sz="1050" b="1" dirty="0" smtClean="0"/>
              <a:t>Nyström, </a:t>
            </a:r>
            <a:r>
              <a:rPr lang="sv-SE" sz="1050" b="1" dirty="0"/>
              <a:t>Christel </a:t>
            </a:r>
            <a:r>
              <a:rPr lang="sv-SE" sz="1050" b="1" dirty="0" smtClean="0"/>
              <a:t>Larsson, </a:t>
            </a:r>
            <a:r>
              <a:rPr lang="sv-SE" sz="1050" b="1" dirty="0"/>
              <a:t>Christina </a:t>
            </a:r>
            <a:r>
              <a:rPr lang="sv-SE" sz="1050" b="1" dirty="0" smtClean="0"/>
              <a:t>Alexandrou, </a:t>
            </a:r>
            <a:r>
              <a:rPr lang="sv-SE" sz="1050" b="1" dirty="0"/>
              <a:t>Bettina </a:t>
            </a:r>
            <a:r>
              <a:rPr lang="sv-SE" sz="1050" b="1" dirty="0" smtClean="0"/>
              <a:t>Ehrenblad, </a:t>
            </a:r>
            <a:r>
              <a:rPr lang="sv-SE" sz="1050" b="1" dirty="0"/>
              <a:t>Ulf </a:t>
            </a:r>
            <a:r>
              <a:rPr lang="sv-SE" sz="1050" b="1" dirty="0" smtClean="0"/>
              <a:t>Eriksson,            Marita Friberg, </a:t>
            </a:r>
            <a:r>
              <a:rPr lang="sv-SE" sz="1050" b="1" dirty="0"/>
              <a:t>Maria </a:t>
            </a:r>
            <a:r>
              <a:rPr lang="sv-SE" sz="1050" b="1" dirty="0" smtClean="0"/>
              <a:t>Hagströmer, </a:t>
            </a:r>
            <a:r>
              <a:rPr lang="sv-SE" sz="1050" b="1" dirty="0"/>
              <a:t>Anna Karin </a:t>
            </a:r>
            <a:r>
              <a:rPr lang="sv-SE" sz="1050" b="1" dirty="0" smtClean="0"/>
              <a:t>Lindroos, </a:t>
            </a:r>
            <a:r>
              <a:rPr lang="sv-SE" sz="1050" b="1" dirty="0"/>
              <a:t>Gisela </a:t>
            </a:r>
            <a:r>
              <a:rPr lang="sv-SE" sz="1050" b="1" dirty="0" smtClean="0"/>
              <a:t>Nyberg, </a:t>
            </a:r>
            <a:r>
              <a:rPr lang="sv-SE" sz="1050" b="1" dirty="0"/>
              <a:t>Marie </a:t>
            </a:r>
            <a:r>
              <a:rPr lang="sv-SE" sz="1050" b="1" dirty="0" smtClean="0"/>
              <a:t>Löf</a:t>
            </a:r>
            <a:endParaRPr lang="sv-SE" sz="1050" b="1" dirty="0"/>
          </a:p>
          <a:p>
            <a:pPr algn="ctr"/>
            <a:r>
              <a:rPr lang="sv-SE" sz="1050" b="1" dirty="0"/>
              <a:t> </a:t>
            </a:r>
          </a:p>
          <a:p>
            <a:endParaRPr lang="sv-SE" sz="1100" b="1" dirty="0"/>
          </a:p>
        </p:txBody>
      </p:sp>
      <p:grpSp>
        <p:nvGrpSpPr>
          <p:cNvPr id="7" name="Grupp 6"/>
          <p:cNvGrpSpPr/>
          <p:nvPr/>
        </p:nvGrpSpPr>
        <p:grpSpPr>
          <a:xfrm>
            <a:off x="184049" y="7340600"/>
            <a:ext cx="6684583" cy="4851400"/>
            <a:chOff x="184049" y="7340600"/>
            <a:chExt cx="6684583" cy="4851400"/>
          </a:xfrm>
        </p:grpSpPr>
        <p:sp>
          <p:nvSpPr>
            <p:cNvPr id="12" name="Text Box 6"/>
            <p:cNvSpPr txBox="1">
              <a:spLocks noChangeArrowheads="1"/>
            </p:cNvSpPr>
            <p:nvPr/>
          </p:nvSpPr>
          <p:spPr bwMode="auto">
            <a:xfrm>
              <a:off x="4025900" y="7340600"/>
              <a:ext cx="2842732" cy="4851400"/>
            </a:xfrm>
            <a:prstGeom prst="rect">
              <a:avLst/>
            </a:prstGeom>
            <a:solidFill>
              <a:schemeClr val="bg1">
                <a:alpha val="66000"/>
              </a:schemeClr>
            </a:solidFill>
            <a:ln>
              <a:noFill/>
            </a:ln>
            <a:effectLst/>
          </p:spPr>
          <p:txBody>
            <a:bodyPr vert="horz" wrap="square" lIns="216000" tIns="180000" rIns="216000" bIns="288000" numCol="1" anchor="t" anchorCtr="0" compatLnSpc="1">
              <a:prstTxWarp prst="textNoShape">
                <a:avLst/>
              </a:prstTxWarp>
            </a:bodyPr>
            <a:lstStyle/>
            <a:p>
              <a:pPr marL="0" marR="0" lvl="0" indent="0" algn="just" defTabSz="914400" rtl="0" eaLnBrk="0" fontAlgn="base" latinLnBrk="0" hangingPunct="0">
                <a:lnSpc>
                  <a:spcPts val="1800"/>
                </a:lnSpc>
                <a:spcBef>
                  <a:spcPct val="0"/>
                </a:spcBef>
                <a:spcAft>
                  <a:spcPct val="0"/>
                </a:spcAft>
                <a:buClrTx/>
                <a:buSzTx/>
                <a:buFontTx/>
                <a:buNone/>
                <a:tabLst/>
              </a:pPr>
              <a:r>
                <a:rPr kumimoji="0" lang="en-US" altLang="sv-SE" sz="1600" b="1" i="0" u="none" strike="noStrike" cap="none" normalizeH="0" baseline="0" dirty="0" smtClean="0">
                  <a:ln>
                    <a:noFill/>
                  </a:ln>
                  <a:solidFill>
                    <a:srgbClr val="000000"/>
                  </a:solidFill>
                  <a:effectLst/>
                  <a:latin typeface="+mj-lt"/>
                  <a:cs typeface="Arial" panose="020B0604020202020204" pitchFamily="34" charset="0"/>
                </a:rPr>
                <a:t>Conclusion </a:t>
              </a:r>
            </a:p>
            <a:p>
              <a:pPr marL="0" marR="0" lvl="0" indent="0" defTabSz="914400" rtl="0" eaLnBrk="0" fontAlgn="base" latinLnBrk="0" hangingPunct="0">
                <a:lnSpc>
                  <a:spcPts val="1800"/>
                </a:lnSpc>
                <a:spcBef>
                  <a:spcPct val="0"/>
                </a:spcBef>
                <a:spcAft>
                  <a:spcPct val="0"/>
                </a:spcAft>
                <a:buClrTx/>
                <a:buSzTx/>
                <a:buFontTx/>
                <a:buNone/>
                <a:tabLst/>
              </a:pPr>
              <a:r>
                <a:rPr kumimoji="0" lang="en-US" altLang="sv-SE" sz="1600" b="0" i="0" u="none" strike="noStrike" cap="none" normalizeH="0" baseline="0" dirty="0" smtClean="0">
                  <a:ln>
                    <a:noFill/>
                  </a:ln>
                  <a:solidFill>
                    <a:srgbClr val="000000"/>
                  </a:solidFill>
                  <a:effectLst/>
                  <a:latin typeface="+mj-lt"/>
                  <a:cs typeface="Arial" panose="020B0604020202020204" pitchFamily="34" charset="0"/>
                </a:rPr>
                <a:t>In Sweden the community and the built environment favor an active lifestyle and the promotion of physical activity. Furthermore, there are strong government initiatives that promote physical activity among children and youth. Despite the conductive environment for</a:t>
              </a:r>
              <a:r>
                <a:rPr kumimoji="0" lang="en-US" altLang="sv-SE" sz="1600" b="0" i="0" u="none" strike="noStrike" cap="none" normalizeH="0" dirty="0" smtClean="0">
                  <a:ln>
                    <a:noFill/>
                  </a:ln>
                  <a:solidFill>
                    <a:srgbClr val="000000"/>
                  </a:solidFill>
                  <a:effectLst/>
                  <a:latin typeface="+mj-lt"/>
                  <a:cs typeface="Arial" panose="020B0604020202020204" pitchFamily="34" charset="0"/>
                </a:rPr>
                <a:t> </a:t>
              </a:r>
              <a:r>
                <a:rPr kumimoji="0" lang="en-US" altLang="sv-SE" sz="1600" b="0" i="0" u="none" strike="noStrike" cap="none" normalizeH="0" baseline="0" dirty="0" smtClean="0">
                  <a:ln>
                    <a:noFill/>
                  </a:ln>
                  <a:solidFill>
                    <a:srgbClr val="000000"/>
                  </a:solidFill>
                  <a:effectLst/>
                  <a:latin typeface="+mj-lt"/>
                  <a:cs typeface="Arial" panose="020B0604020202020204" pitchFamily="34" charset="0"/>
                </a:rPr>
                <a:t>physical activity in Sweden, overall physical activity is low and sedentary behavior is high, which indicates a need for a more integrated approach to promote physical activity in Sweden’s children and youth.  </a:t>
              </a:r>
              <a:endParaRPr kumimoji="0" lang="sv-SE" altLang="sv-SE" sz="1600" b="0" i="0" u="none" strike="noStrike" cap="none" normalizeH="0" baseline="0" dirty="0" smtClean="0">
                <a:ln>
                  <a:noFill/>
                </a:ln>
                <a:solidFill>
                  <a:schemeClr val="tx1"/>
                </a:solidFill>
                <a:effectLst/>
                <a:latin typeface="+mj-lt"/>
                <a:cs typeface="Arial" panose="020B0604020202020204" pitchFamily="34" charset="0"/>
              </a:endParaRPr>
            </a:p>
          </p:txBody>
        </p:sp>
        <p:grpSp>
          <p:nvGrpSpPr>
            <p:cNvPr id="5" name="Grupp 4"/>
            <p:cNvGrpSpPr/>
            <p:nvPr/>
          </p:nvGrpSpPr>
          <p:grpSpPr>
            <a:xfrm>
              <a:off x="184049" y="11570654"/>
              <a:ext cx="1290904" cy="440250"/>
              <a:chOff x="184049" y="11570654"/>
              <a:chExt cx="1290904" cy="440250"/>
            </a:xfrm>
          </p:grpSpPr>
          <p:pic>
            <p:nvPicPr>
              <p:cNvPr id="2050" name="Picture 2" descr="Bildresultat fÃ¶r active healthy kids global alliance logo"/>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84049" y="11576312"/>
                <a:ext cx="744764" cy="4345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Lst>
            </p:spPr>
          </p:pic>
          <p:pic>
            <p:nvPicPr>
              <p:cNvPr id="2054" name="Picture 6" descr="Bildresultat fÃ¶r gÃ¶teborgs universitet"/>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041400" y="11570654"/>
                <a:ext cx="433553" cy="4402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Lst>
            </p:spPr>
          </p:pic>
        </p:grpSp>
        <p:pic>
          <p:nvPicPr>
            <p:cNvPr id="2055" name="Picture 7" descr="Bildresultat fÃ¶r karolinska institutet logo"/>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582314" y="11533103"/>
              <a:ext cx="1032621" cy="515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Lst>
          </p:spPr>
        </p:pic>
      </p:grpSp>
    </p:spTree>
    <p:extLst>
      <p:ext uri="{BB962C8B-B14F-4D97-AF65-F5344CB8AC3E}">
        <p14:creationId xmlns:p14="http://schemas.microsoft.com/office/powerpoint/2010/main" val="162219206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77566CDAEBAE6B418BC895BBC76E54F6" ma:contentTypeVersion="8" ma:contentTypeDescription="Create a new document." ma:contentTypeScope="" ma:versionID="09eefc29ddd35fb24349456ff84d75be">
  <xsd:schema xmlns:xsd="http://www.w3.org/2001/XMLSchema" xmlns:xs="http://www.w3.org/2001/XMLSchema" xmlns:p="http://schemas.microsoft.com/office/2006/metadata/properties" xmlns:ns2="f55f9b7f-3dd0-48e1-a3a7-20497041be2b" xmlns:ns3="b5ecf19d-b9a0-4c4e-9224-52a11fa52d64" targetNamespace="http://schemas.microsoft.com/office/2006/metadata/properties" ma:root="true" ma:fieldsID="572a29e0fdb5ba81d492907c83ebf03b" ns2:_="" ns3:_="">
    <xsd:import namespace="f55f9b7f-3dd0-48e1-a3a7-20497041be2b"/>
    <xsd:import namespace="b5ecf19d-b9a0-4c4e-9224-52a11fa52d64"/>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DateTaken" minOccurs="0"/>
                <xsd:element ref="ns3:MediaServiceAutoTags" minOccurs="0"/>
                <xsd:element ref="ns3:MediaServiceLocation" minOccurs="0"/>
                <xsd:element ref="ns3: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55f9b7f-3dd0-48e1-a3a7-20497041be2b"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b5ecf19d-b9a0-4c4e-9224-52a11fa52d64" elementFormDefault="qualified">
    <xsd:import namespace="http://schemas.microsoft.com/office/2006/documentManagement/types"/>
    <xsd:import namespace="http://schemas.microsoft.com/office/infopath/2007/PartnerControls"/>
    <xsd:element name="MediaServiceMetadata" ma:index="10" nillable="true" ma:displayName="MediaServiceMetadata" ma:description="" ma:hidden="true" ma:internalName="MediaServiceMetadata" ma:readOnly="true">
      <xsd:simpleType>
        <xsd:restriction base="dms:Note"/>
      </xsd:simpleType>
    </xsd:element>
    <xsd:element name="MediaServiceFastMetadata" ma:index="11" nillable="true" ma:displayName="MediaServiceFastMetadata" ma:description="" ma:hidden="true" ma:internalName="MediaServiceFastMetadata" ma:readOnly="true">
      <xsd:simpleType>
        <xsd:restriction base="dms:Note"/>
      </xsd:simpleType>
    </xsd:element>
    <xsd:element name="MediaServiceDateTaken" ma:index="12" nillable="true" ma:displayName="MediaServiceDateTaken" ma:description="" ma:hidden="true" ma:internalName="MediaServiceDateTaken" ma:readOnly="true">
      <xsd:simpleType>
        <xsd:restriction base="dms:Text"/>
      </xsd:simpleType>
    </xsd:element>
    <xsd:element name="MediaServiceAutoTags" ma:index="13" nillable="true" ma:displayName="MediaServiceAutoTags" ma:description="" ma:internalName="MediaServiceAutoTags" ma:readOnly="true">
      <xsd:simpleType>
        <xsd:restriction base="dms:Text"/>
      </xsd:simpleType>
    </xsd:element>
    <xsd:element name="MediaServiceLocation" ma:index="14" nillable="true" ma:displayName="MediaServiceLocation" ma:description="" ma:internalName="MediaServiceLocation" ma:readOnly="true">
      <xsd:simpleType>
        <xsd:restriction base="dms:Text"/>
      </xsd:simpleType>
    </xsd:element>
    <xsd:element name="MediaServiceOCR" ma:index="15" nillable="true" ma:displayName="MediaServiceOCR" ma:internalName="MediaServiceOC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08FCEDFA-B4C5-4600-A27A-19BF22919FC3}">
  <ds:schemaRefs>
    <ds:schemaRef ds:uri="http://purl.org/dc/elements/1.1/"/>
    <ds:schemaRef ds:uri="http://schemas.microsoft.com/office/2006/documentManagement/types"/>
    <ds:schemaRef ds:uri="b5ecf19d-b9a0-4c4e-9224-52a11fa52d64"/>
    <ds:schemaRef ds:uri="http://purl.org/dc/dcmitype/"/>
    <ds:schemaRef ds:uri="http://schemas.microsoft.com/office/2006/metadata/properties"/>
    <ds:schemaRef ds:uri="http://www.w3.org/XML/1998/namespace"/>
    <ds:schemaRef ds:uri="http://schemas.microsoft.com/office/infopath/2007/PartnerControls"/>
    <ds:schemaRef ds:uri="http://purl.org/dc/terms/"/>
    <ds:schemaRef ds:uri="http://schemas.openxmlformats.org/package/2006/metadata/core-properties"/>
    <ds:schemaRef ds:uri="f55f9b7f-3dd0-48e1-a3a7-20497041be2b"/>
  </ds:schemaRefs>
</ds:datastoreItem>
</file>

<file path=customXml/itemProps2.xml><?xml version="1.0" encoding="utf-8"?>
<ds:datastoreItem xmlns:ds="http://schemas.openxmlformats.org/officeDocument/2006/customXml" ds:itemID="{FCB96241-BF82-431A-8DBA-0E8EDB19D7D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55f9b7f-3dd0-48e1-a3a7-20497041be2b"/>
    <ds:schemaRef ds:uri="b5ecf19d-b9a0-4c4e-9224-52a11fa52d6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CD22DE69-A58F-42C0-BDF6-0F72E8CBF22A}">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TotalTime>585</TotalTime>
  <Words>365</Words>
  <Application>Microsoft Office PowerPoint</Application>
  <PresentationFormat>Bredbild</PresentationFormat>
  <Paragraphs>43</Paragraphs>
  <Slides>1</Slides>
  <Notes>0</Notes>
  <HiddenSlides>0</HiddenSlides>
  <MMClips>0</MMClips>
  <ScaleCrop>false</ScaleCrop>
  <HeadingPairs>
    <vt:vector size="6" baseType="variant">
      <vt:variant>
        <vt:lpstr>Använt teckensnitt</vt:lpstr>
      </vt:variant>
      <vt:variant>
        <vt:i4>4</vt:i4>
      </vt:variant>
      <vt:variant>
        <vt:lpstr>Tema</vt:lpstr>
      </vt:variant>
      <vt:variant>
        <vt:i4>1</vt:i4>
      </vt:variant>
      <vt:variant>
        <vt:lpstr>Bildrubriker</vt:lpstr>
      </vt:variant>
      <vt:variant>
        <vt:i4>1</vt:i4>
      </vt:variant>
    </vt:vector>
  </HeadingPairs>
  <TitlesOfParts>
    <vt:vector size="6" baseType="lpstr">
      <vt:lpstr>Arial</vt:lpstr>
      <vt:lpstr>Arial Black</vt:lpstr>
      <vt:lpstr>Calibri</vt:lpstr>
      <vt:lpstr>Calibri Light</vt:lpstr>
      <vt:lpstr>Office Theme</vt:lpstr>
      <vt:lpstr>PowerPoint-presentation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Joe</dc:creator>
  <cp:lastModifiedBy>Christina Alexandrou</cp:lastModifiedBy>
  <cp:revision>57</cp:revision>
  <dcterms:created xsi:type="dcterms:W3CDTF">2016-09-14T02:14:34Z</dcterms:created>
  <dcterms:modified xsi:type="dcterms:W3CDTF">2018-10-19T09:40:51Z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0x01010077566CDAEBAE6B418BC895BBC76E54F6</vt:lpwstr>
  </property>
</Properties>
</file>