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8" r:id="rId6"/>
    <p:sldId id="262" r:id="rId7"/>
  </p:sldIdLst>
  <p:sldSz cx="6858000" cy="12192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84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3276" y="78"/>
      </p:cViewPr>
      <p:guideLst>
        <p:guide orient="horz" pos="384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cky Troptsidis" userId="db8b2d7d-c8a1-4d93-aa2c-2b4786ee9b63" providerId="ADAL" clId="{EA17F770-26E0-465A-A3E2-8824B7D51C7C}"/>
    <pc:docChg chg="undo custSel addSld modSld">
      <pc:chgData name="Vicky Troptsidis" userId="db8b2d7d-c8a1-4d93-aa2c-2b4786ee9b63" providerId="ADAL" clId="{EA17F770-26E0-465A-A3E2-8824B7D51C7C}" dt="2018-04-20T10:08:13.981" v="76" actId="14100"/>
      <pc:docMkLst>
        <pc:docMk/>
      </pc:docMkLst>
      <pc:sldChg chg="addSp delSp modSp">
        <pc:chgData name="Vicky Troptsidis" userId="db8b2d7d-c8a1-4d93-aa2c-2b4786ee9b63" providerId="ADAL" clId="{EA17F770-26E0-465A-A3E2-8824B7D51C7C}" dt="2018-04-20T10:08:13.981" v="76" actId="14100"/>
        <pc:sldMkLst>
          <pc:docMk/>
          <pc:sldMk cId="3376398410" sldId="256"/>
        </pc:sldMkLst>
        <pc:spChg chg="add del mod">
          <ac:chgData name="Vicky Troptsidis" userId="db8b2d7d-c8a1-4d93-aa2c-2b4786ee9b63" providerId="ADAL" clId="{EA17F770-26E0-465A-A3E2-8824B7D51C7C}" dt="2018-04-20T10:08:13.981" v="76" actId="14100"/>
          <ac:spMkLst>
            <pc:docMk/>
            <pc:sldMk cId="3376398410" sldId="256"/>
            <ac:spMk id="2" creationId="{6DF60A29-BD36-B448-95F5-79ACB0B31D4D}"/>
          </ac:spMkLst>
        </pc:spChg>
        <pc:picChg chg="add mod">
          <ac:chgData name="Vicky Troptsidis" userId="db8b2d7d-c8a1-4d93-aa2c-2b4786ee9b63" providerId="ADAL" clId="{EA17F770-26E0-465A-A3E2-8824B7D51C7C}" dt="2018-04-20T10:08:06.091" v="74" actId="1076"/>
          <ac:picMkLst>
            <pc:docMk/>
            <pc:sldMk cId="3376398410" sldId="256"/>
            <ac:picMk id="4" creationId="{DB96D29C-115A-4EC3-A3CC-6364AE42A7CB}"/>
          </ac:picMkLst>
        </pc:picChg>
      </pc:sldChg>
      <pc:sldChg chg="add">
        <pc:chgData name="Vicky Troptsidis" userId="db8b2d7d-c8a1-4d93-aa2c-2b4786ee9b63" providerId="ADAL" clId="{EA17F770-26E0-465A-A3E2-8824B7D51C7C}" dt="2018-04-20T10:06:11.456" v="42"/>
        <pc:sldMkLst>
          <pc:docMk/>
          <pc:sldMk cId="1406242923" sldId="258"/>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F34F4A0-96A4-491D-A718-164DA687BAF3}" type="datetimeFigureOut">
              <a:rPr lang="en-AU" smtClean="0"/>
              <a:t>12/11/2018</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5F59FED7-C90C-4E56-BC79-CF770ACF0BF8}" type="slidenum">
              <a:rPr lang="en-AU" smtClean="0"/>
              <a:t>‹Nº›</a:t>
            </a:fld>
            <a:endParaRPr lang="en-AU" dirty="0"/>
          </a:p>
        </p:txBody>
      </p:sp>
    </p:spTree>
    <p:extLst>
      <p:ext uri="{BB962C8B-B14F-4D97-AF65-F5344CB8AC3E}">
        <p14:creationId xmlns:p14="http://schemas.microsoft.com/office/powerpoint/2010/main" val="2373272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34F4A0-96A4-491D-A718-164DA687BAF3}" type="datetimeFigureOut">
              <a:rPr lang="en-AU" smtClean="0"/>
              <a:t>12/11/2018</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5F59FED7-C90C-4E56-BC79-CF770ACF0BF8}" type="slidenum">
              <a:rPr lang="en-AU" smtClean="0"/>
              <a:t>‹Nº›</a:t>
            </a:fld>
            <a:endParaRPr lang="en-AU" dirty="0"/>
          </a:p>
        </p:txBody>
      </p:sp>
    </p:spTree>
    <p:extLst>
      <p:ext uri="{BB962C8B-B14F-4D97-AF65-F5344CB8AC3E}">
        <p14:creationId xmlns:p14="http://schemas.microsoft.com/office/powerpoint/2010/main" val="16784343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34F4A0-96A4-491D-A718-164DA687BAF3}" type="datetimeFigureOut">
              <a:rPr lang="en-AU" smtClean="0"/>
              <a:t>12/11/2018</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5F59FED7-C90C-4E56-BC79-CF770ACF0BF8}" type="slidenum">
              <a:rPr lang="en-AU" smtClean="0"/>
              <a:t>‹Nº›</a:t>
            </a:fld>
            <a:endParaRPr lang="en-AU" dirty="0"/>
          </a:p>
        </p:txBody>
      </p:sp>
    </p:spTree>
    <p:extLst>
      <p:ext uri="{BB962C8B-B14F-4D97-AF65-F5344CB8AC3E}">
        <p14:creationId xmlns:p14="http://schemas.microsoft.com/office/powerpoint/2010/main" val="360061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34F4A0-96A4-491D-A718-164DA687BAF3}" type="datetimeFigureOut">
              <a:rPr lang="en-AU" smtClean="0"/>
              <a:t>12/11/2018</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5F59FED7-C90C-4E56-BC79-CF770ACF0BF8}" type="slidenum">
              <a:rPr lang="en-AU" smtClean="0"/>
              <a:t>‹Nº›</a:t>
            </a:fld>
            <a:endParaRPr lang="en-AU" dirty="0"/>
          </a:p>
        </p:txBody>
      </p:sp>
    </p:spTree>
    <p:extLst>
      <p:ext uri="{BB962C8B-B14F-4D97-AF65-F5344CB8AC3E}">
        <p14:creationId xmlns:p14="http://schemas.microsoft.com/office/powerpoint/2010/main" val="624056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F34F4A0-96A4-491D-A718-164DA687BAF3}" type="datetimeFigureOut">
              <a:rPr lang="en-AU" smtClean="0"/>
              <a:t>12/11/2018</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5F59FED7-C90C-4E56-BC79-CF770ACF0BF8}" type="slidenum">
              <a:rPr lang="en-AU" smtClean="0"/>
              <a:t>‹Nº›</a:t>
            </a:fld>
            <a:endParaRPr lang="en-AU" dirty="0"/>
          </a:p>
        </p:txBody>
      </p:sp>
    </p:spTree>
    <p:extLst>
      <p:ext uri="{BB962C8B-B14F-4D97-AF65-F5344CB8AC3E}">
        <p14:creationId xmlns:p14="http://schemas.microsoft.com/office/powerpoint/2010/main" val="2669063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F34F4A0-96A4-491D-A718-164DA687BAF3}" type="datetimeFigureOut">
              <a:rPr lang="en-AU" smtClean="0"/>
              <a:t>12/11/2018</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5F59FED7-C90C-4E56-BC79-CF770ACF0BF8}" type="slidenum">
              <a:rPr lang="en-AU" smtClean="0"/>
              <a:t>‹Nº›</a:t>
            </a:fld>
            <a:endParaRPr lang="en-AU" dirty="0"/>
          </a:p>
        </p:txBody>
      </p:sp>
    </p:spTree>
    <p:extLst>
      <p:ext uri="{BB962C8B-B14F-4D97-AF65-F5344CB8AC3E}">
        <p14:creationId xmlns:p14="http://schemas.microsoft.com/office/powerpoint/2010/main" val="19776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4453467"/>
            <a:ext cx="2901255"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4453467"/>
            <a:ext cx="2915543"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F34F4A0-96A4-491D-A718-164DA687BAF3}" type="datetimeFigureOut">
              <a:rPr lang="en-AU" smtClean="0"/>
              <a:t>12/11/2018</a:t>
            </a:fld>
            <a:endParaRPr lang="en-AU" dirty="0"/>
          </a:p>
        </p:txBody>
      </p:sp>
      <p:sp>
        <p:nvSpPr>
          <p:cNvPr id="8" name="Footer Placeholder 7"/>
          <p:cNvSpPr>
            <a:spLocks noGrp="1"/>
          </p:cNvSpPr>
          <p:nvPr>
            <p:ph type="ftr" sz="quarter" idx="11"/>
          </p:nvPr>
        </p:nvSpPr>
        <p:spPr/>
        <p:txBody>
          <a:bodyPr/>
          <a:lstStyle/>
          <a:p>
            <a:endParaRPr lang="en-AU" dirty="0"/>
          </a:p>
        </p:txBody>
      </p:sp>
      <p:sp>
        <p:nvSpPr>
          <p:cNvPr id="9" name="Slide Number Placeholder 8"/>
          <p:cNvSpPr>
            <a:spLocks noGrp="1"/>
          </p:cNvSpPr>
          <p:nvPr>
            <p:ph type="sldNum" sz="quarter" idx="12"/>
          </p:nvPr>
        </p:nvSpPr>
        <p:spPr/>
        <p:txBody>
          <a:bodyPr/>
          <a:lstStyle/>
          <a:p>
            <a:fld id="{5F59FED7-C90C-4E56-BC79-CF770ACF0BF8}" type="slidenum">
              <a:rPr lang="en-AU" smtClean="0"/>
              <a:t>‹Nº›</a:t>
            </a:fld>
            <a:endParaRPr lang="en-AU" dirty="0"/>
          </a:p>
        </p:txBody>
      </p:sp>
    </p:spTree>
    <p:extLst>
      <p:ext uri="{BB962C8B-B14F-4D97-AF65-F5344CB8AC3E}">
        <p14:creationId xmlns:p14="http://schemas.microsoft.com/office/powerpoint/2010/main" val="2076088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F34F4A0-96A4-491D-A718-164DA687BAF3}" type="datetimeFigureOut">
              <a:rPr lang="en-AU" smtClean="0"/>
              <a:t>12/11/2018</a:t>
            </a:fld>
            <a:endParaRPr lang="en-AU" dirty="0"/>
          </a:p>
        </p:txBody>
      </p:sp>
      <p:sp>
        <p:nvSpPr>
          <p:cNvPr id="4" name="Footer Placeholder 3"/>
          <p:cNvSpPr>
            <a:spLocks noGrp="1"/>
          </p:cNvSpPr>
          <p:nvPr>
            <p:ph type="ftr" sz="quarter" idx="11"/>
          </p:nvPr>
        </p:nvSpPr>
        <p:spPr/>
        <p:txBody>
          <a:bodyPr/>
          <a:lstStyle/>
          <a:p>
            <a:endParaRPr lang="en-AU" dirty="0"/>
          </a:p>
        </p:txBody>
      </p:sp>
      <p:sp>
        <p:nvSpPr>
          <p:cNvPr id="5" name="Slide Number Placeholder 4"/>
          <p:cNvSpPr>
            <a:spLocks noGrp="1"/>
          </p:cNvSpPr>
          <p:nvPr>
            <p:ph type="sldNum" sz="quarter" idx="12"/>
          </p:nvPr>
        </p:nvSpPr>
        <p:spPr/>
        <p:txBody>
          <a:bodyPr/>
          <a:lstStyle/>
          <a:p>
            <a:fld id="{5F59FED7-C90C-4E56-BC79-CF770ACF0BF8}" type="slidenum">
              <a:rPr lang="en-AU" smtClean="0"/>
              <a:t>‹Nº›</a:t>
            </a:fld>
            <a:endParaRPr lang="en-AU" dirty="0"/>
          </a:p>
        </p:txBody>
      </p:sp>
    </p:spTree>
    <p:extLst>
      <p:ext uri="{BB962C8B-B14F-4D97-AF65-F5344CB8AC3E}">
        <p14:creationId xmlns:p14="http://schemas.microsoft.com/office/powerpoint/2010/main" val="26231068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34F4A0-96A4-491D-A718-164DA687BAF3}" type="datetimeFigureOut">
              <a:rPr lang="en-AU" smtClean="0"/>
              <a:t>12/11/2018</a:t>
            </a:fld>
            <a:endParaRPr lang="en-AU" dirty="0"/>
          </a:p>
        </p:txBody>
      </p:sp>
      <p:sp>
        <p:nvSpPr>
          <p:cNvPr id="3" name="Footer Placeholder 2"/>
          <p:cNvSpPr>
            <a:spLocks noGrp="1"/>
          </p:cNvSpPr>
          <p:nvPr>
            <p:ph type="ftr" sz="quarter" idx="11"/>
          </p:nvPr>
        </p:nvSpPr>
        <p:spPr/>
        <p:txBody>
          <a:bodyPr/>
          <a:lstStyle/>
          <a:p>
            <a:endParaRPr lang="en-AU" dirty="0"/>
          </a:p>
        </p:txBody>
      </p:sp>
      <p:sp>
        <p:nvSpPr>
          <p:cNvPr id="4" name="Slide Number Placeholder 3"/>
          <p:cNvSpPr>
            <a:spLocks noGrp="1"/>
          </p:cNvSpPr>
          <p:nvPr>
            <p:ph type="sldNum" sz="quarter" idx="12"/>
          </p:nvPr>
        </p:nvSpPr>
        <p:spPr/>
        <p:txBody>
          <a:bodyPr/>
          <a:lstStyle/>
          <a:p>
            <a:fld id="{5F59FED7-C90C-4E56-BC79-CF770ACF0BF8}" type="slidenum">
              <a:rPr lang="en-AU" smtClean="0"/>
              <a:t>‹Nº›</a:t>
            </a:fld>
            <a:endParaRPr lang="en-AU" dirty="0"/>
          </a:p>
        </p:txBody>
      </p:sp>
    </p:spTree>
    <p:extLst>
      <p:ext uri="{BB962C8B-B14F-4D97-AF65-F5344CB8AC3E}">
        <p14:creationId xmlns:p14="http://schemas.microsoft.com/office/powerpoint/2010/main" val="3798290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F34F4A0-96A4-491D-A718-164DA687BAF3}" type="datetimeFigureOut">
              <a:rPr lang="en-AU" smtClean="0"/>
              <a:t>12/11/2018</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5F59FED7-C90C-4E56-BC79-CF770ACF0BF8}" type="slidenum">
              <a:rPr lang="en-AU" smtClean="0"/>
              <a:t>‹Nº›</a:t>
            </a:fld>
            <a:endParaRPr lang="en-AU" dirty="0"/>
          </a:p>
        </p:txBody>
      </p:sp>
    </p:spTree>
    <p:extLst>
      <p:ext uri="{BB962C8B-B14F-4D97-AF65-F5344CB8AC3E}">
        <p14:creationId xmlns:p14="http://schemas.microsoft.com/office/powerpoint/2010/main" val="3819800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F34F4A0-96A4-491D-A718-164DA687BAF3}" type="datetimeFigureOut">
              <a:rPr lang="en-AU" smtClean="0"/>
              <a:t>12/11/2018</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5F59FED7-C90C-4E56-BC79-CF770ACF0BF8}" type="slidenum">
              <a:rPr lang="en-AU" smtClean="0"/>
              <a:t>‹Nº›</a:t>
            </a:fld>
            <a:endParaRPr lang="en-AU" dirty="0"/>
          </a:p>
        </p:txBody>
      </p:sp>
    </p:spTree>
    <p:extLst>
      <p:ext uri="{BB962C8B-B14F-4D97-AF65-F5344CB8AC3E}">
        <p14:creationId xmlns:p14="http://schemas.microsoft.com/office/powerpoint/2010/main" val="1612238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BF34F4A0-96A4-491D-A718-164DA687BAF3}" type="datetimeFigureOut">
              <a:rPr lang="en-AU" smtClean="0"/>
              <a:t>12/11/2018</a:t>
            </a:fld>
            <a:endParaRPr lang="en-AU" dirty="0"/>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AU" dirty="0"/>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5F59FED7-C90C-4E56-BC79-CF770ACF0BF8}" type="slidenum">
              <a:rPr lang="en-AU" smtClean="0"/>
              <a:t>‹Nº›</a:t>
            </a:fld>
            <a:endParaRPr lang="en-AU" dirty="0"/>
          </a:p>
        </p:txBody>
      </p:sp>
    </p:spTree>
    <p:extLst>
      <p:ext uri="{BB962C8B-B14F-4D97-AF65-F5344CB8AC3E}">
        <p14:creationId xmlns:p14="http://schemas.microsoft.com/office/powerpoint/2010/main" val="2516454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DF60A29-BD36-B448-95F5-79ACB0B31D4D}"/>
              </a:ext>
            </a:extLst>
          </p:cNvPr>
          <p:cNvSpPr txBox="1"/>
          <p:nvPr/>
        </p:nvSpPr>
        <p:spPr>
          <a:xfrm>
            <a:off x="728473" y="4313704"/>
            <a:ext cx="5253228" cy="4616648"/>
          </a:xfrm>
          <a:prstGeom prst="rect">
            <a:avLst/>
          </a:prstGeom>
          <a:noFill/>
        </p:spPr>
        <p:txBody>
          <a:bodyPr wrap="square" rtlCol="0">
            <a:spAutoFit/>
          </a:bodyPr>
          <a:lstStyle/>
          <a:p>
            <a:r>
              <a:rPr lang="en-US" sz="3600" b="1" dirty="0"/>
              <a:t>CONTENTS</a:t>
            </a:r>
          </a:p>
          <a:p>
            <a:endParaRPr lang="en-US" sz="3600" b="1" dirty="0"/>
          </a:p>
          <a:p>
            <a:r>
              <a:rPr lang="en-US" sz="2400" b="1" dirty="0"/>
              <a:t>SLIDE 2</a:t>
            </a:r>
          </a:p>
          <a:p>
            <a:r>
              <a:rPr lang="en-US" sz="2400" b="1" dirty="0"/>
              <a:t>Digital Poster Display Template</a:t>
            </a:r>
          </a:p>
          <a:p>
            <a:endParaRPr lang="en-US" sz="2400" b="1" dirty="0"/>
          </a:p>
          <a:p>
            <a:r>
              <a:rPr lang="en-US" sz="2400" b="1" dirty="0"/>
              <a:t>SLIDE 3 </a:t>
            </a:r>
          </a:p>
          <a:p>
            <a:r>
              <a:rPr lang="en-US" sz="2400" b="1" dirty="0"/>
              <a:t>Digital Poster Display Template for Country Report Cards</a:t>
            </a:r>
          </a:p>
          <a:p>
            <a:endParaRPr lang="en-US" sz="2400" b="1" dirty="0"/>
          </a:p>
          <a:p>
            <a:pPr algn="ctr"/>
            <a:endParaRPr lang="en-US" b="1" dirty="0"/>
          </a:p>
          <a:p>
            <a:endParaRPr lang="en-US" dirty="0"/>
          </a:p>
          <a:p>
            <a:endParaRPr lang="en-US" dirty="0"/>
          </a:p>
        </p:txBody>
      </p:sp>
      <p:pic>
        <p:nvPicPr>
          <p:cNvPr id="4" name="Picture 3">
            <a:extLst>
              <a:ext uri="{FF2B5EF4-FFF2-40B4-BE49-F238E27FC236}">
                <a16:creationId xmlns:a16="http://schemas.microsoft.com/office/drawing/2014/main" id="{DB96D29C-115A-4EC3-A3CC-6364AE42A7C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8472" y="735330"/>
            <a:ext cx="5401056" cy="3063240"/>
          </a:xfrm>
          <a:prstGeom prst="rect">
            <a:avLst/>
          </a:prstGeom>
        </p:spPr>
      </p:pic>
    </p:spTree>
    <p:extLst>
      <p:ext uri="{BB962C8B-B14F-4D97-AF65-F5344CB8AC3E}">
        <p14:creationId xmlns:p14="http://schemas.microsoft.com/office/powerpoint/2010/main" val="3376398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DF60A29-BD36-B448-95F5-79ACB0B31D4D}"/>
              </a:ext>
            </a:extLst>
          </p:cNvPr>
          <p:cNvSpPr txBox="1"/>
          <p:nvPr/>
        </p:nvSpPr>
        <p:spPr>
          <a:xfrm>
            <a:off x="448235" y="1846729"/>
            <a:ext cx="5988423" cy="8956298"/>
          </a:xfrm>
          <a:prstGeom prst="rect">
            <a:avLst/>
          </a:prstGeom>
          <a:noFill/>
        </p:spPr>
        <p:txBody>
          <a:bodyPr wrap="square" rtlCol="0">
            <a:spAutoFit/>
          </a:bodyPr>
          <a:lstStyle/>
          <a:p>
            <a:pPr algn="ctr"/>
            <a:r>
              <a:rPr lang="en-US" b="1" dirty="0"/>
              <a:t>MOVEMENT TO MOVE EVENT</a:t>
            </a:r>
          </a:p>
          <a:p>
            <a:pPr algn="ctr"/>
            <a:r>
              <a:rPr lang="en-US" b="1" dirty="0"/>
              <a:t>Digital Poster Display Template for Country Report Cards</a:t>
            </a:r>
          </a:p>
          <a:p>
            <a:pPr algn="ctr"/>
            <a:endParaRPr lang="en-US" b="1" dirty="0"/>
          </a:p>
          <a:p>
            <a:r>
              <a:rPr lang="en-US" dirty="0"/>
              <a:t>Use this template to create or insert your poster.</a:t>
            </a:r>
          </a:p>
          <a:p>
            <a:endParaRPr lang="en-US" dirty="0"/>
          </a:p>
          <a:p>
            <a:r>
              <a:rPr lang="en-AU" b="1" dirty="0"/>
              <a:t>Display Area:</a:t>
            </a:r>
            <a:endParaRPr lang="en-AU" dirty="0"/>
          </a:p>
          <a:p>
            <a:pPr marL="285750" lvl="0" indent="-285750">
              <a:buFont typeface="Arial" panose="020B0604020202020204" pitchFamily="34" charset="0"/>
              <a:buChar char="•"/>
            </a:pPr>
            <a:r>
              <a:rPr lang="en-AU" dirty="0"/>
              <a:t>Posters will be displayed on electronic poster boards</a:t>
            </a:r>
          </a:p>
          <a:p>
            <a:pPr marL="285750" lvl="0" indent="-285750">
              <a:buFont typeface="Arial" panose="020B0604020202020204" pitchFamily="34" charset="0"/>
              <a:buChar char="•"/>
            </a:pPr>
            <a:r>
              <a:rPr lang="en-AU" dirty="0"/>
              <a:t>Final screen </a:t>
            </a:r>
            <a:r>
              <a:rPr lang="en-US" dirty="0"/>
              <a:t>is 55 inches</a:t>
            </a:r>
            <a:endParaRPr lang="en-US" b="1" dirty="0"/>
          </a:p>
          <a:p>
            <a:pPr marL="285750" indent="-285750">
              <a:buFont typeface="Arial" panose="020B0604020202020204" pitchFamily="34" charset="0"/>
              <a:buChar char="•"/>
            </a:pPr>
            <a:r>
              <a:rPr lang="en-US" dirty="0"/>
              <a:t>Poster displayed vertically (as per template)</a:t>
            </a:r>
          </a:p>
          <a:p>
            <a:pPr marL="285750" indent="-285750">
              <a:buFont typeface="Arial" panose="020B0604020202020204" pitchFamily="34" charset="0"/>
              <a:buChar char="•"/>
            </a:pPr>
            <a:r>
              <a:rPr lang="en-US" dirty="0"/>
              <a:t>Output resolution : 1080 x 1920</a:t>
            </a:r>
          </a:p>
          <a:p>
            <a:pPr lvl="0"/>
            <a:endParaRPr lang="en-AU" dirty="0"/>
          </a:p>
          <a:p>
            <a:r>
              <a:rPr lang="en-AU" b="1" dirty="0"/>
              <a:t>Format:</a:t>
            </a:r>
            <a:endParaRPr lang="en-AU" dirty="0"/>
          </a:p>
          <a:p>
            <a:pPr marL="285750" lvl="0" indent="-285750">
              <a:buFont typeface="Arial" panose="020B0604020202020204" pitchFamily="34" charset="0"/>
              <a:buChar char="•"/>
            </a:pPr>
            <a:r>
              <a:rPr lang="en-AU" dirty="0"/>
              <a:t>e-Posters must fit within this electronic template</a:t>
            </a:r>
          </a:p>
          <a:p>
            <a:pPr marL="285750" lvl="0" indent="-285750">
              <a:buFont typeface="Arial" panose="020B0604020202020204" pitchFamily="34" charset="0"/>
              <a:buChar char="•"/>
            </a:pPr>
            <a:r>
              <a:rPr lang="en-AU" dirty="0"/>
              <a:t>e-poster layout should be clear and readable from a distance (we recommended 16-18pt font for text).</a:t>
            </a:r>
          </a:p>
          <a:p>
            <a:pPr marL="285750" lvl="0" indent="-285750">
              <a:buFont typeface="Arial" panose="020B0604020202020204" pitchFamily="34" charset="0"/>
              <a:buChar char="•"/>
            </a:pPr>
            <a:r>
              <a:rPr lang="en-AU" dirty="0"/>
              <a:t>Use high resolution images </a:t>
            </a:r>
          </a:p>
          <a:p>
            <a:endParaRPr lang="en-AU" b="1" dirty="0"/>
          </a:p>
          <a:p>
            <a:r>
              <a:rPr lang="en-AU" b="1" dirty="0"/>
              <a:t>Your e-Poster Presentation Should Include:</a:t>
            </a:r>
          </a:p>
          <a:p>
            <a:pPr marL="285750" lvl="0" indent="-285750">
              <a:buFont typeface="Arial" panose="020B0604020202020204" pitchFamily="34" charset="0"/>
              <a:buChar char="•"/>
            </a:pPr>
            <a:r>
              <a:rPr lang="en-AU" dirty="0"/>
              <a:t>Report Card title and all authors at the top of the poster</a:t>
            </a:r>
          </a:p>
          <a:p>
            <a:pPr marL="285750" lvl="0" indent="-285750">
              <a:buFont typeface="Arial" panose="020B0604020202020204" pitchFamily="34" charset="0"/>
              <a:buChar char="•"/>
            </a:pPr>
            <a:r>
              <a:rPr lang="en-AU" dirty="0"/>
              <a:t>Brief introduction</a:t>
            </a:r>
          </a:p>
          <a:p>
            <a:pPr marL="285750" lvl="0" indent="-285750">
              <a:buFont typeface="Arial" panose="020B0604020202020204" pitchFamily="34" charset="0"/>
              <a:buChar char="•"/>
            </a:pPr>
            <a:r>
              <a:rPr lang="en-AU" dirty="0"/>
              <a:t>Methods</a:t>
            </a:r>
          </a:p>
          <a:p>
            <a:pPr marL="285750" lvl="0" indent="-285750">
              <a:buFont typeface="Arial" panose="020B0604020202020204" pitchFamily="34" charset="0"/>
              <a:buChar char="•"/>
            </a:pPr>
            <a:r>
              <a:rPr lang="en-AU" dirty="0"/>
              <a:t>Results</a:t>
            </a:r>
          </a:p>
          <a:p>
            <a:pPr marL="285750" lvl="0" indent="-285750">
              <a:buFont typeface="Arial" panose="020B0604020202020204" pitchFamily="34" charset="0"/>
              <a:buChar char="•"/>
            </a:pPr>
            <a:r>
              <a:rPr lang="en-AU" dirty="0"/>
              <a:t>Conclusions/recommendations</a:t>
            </a:r>
          </a:p>
          <a:p>
            <a:pPr marL="285750" lvl="0" indent="-285750">
              <a:buFont typeface="Arial" panose="020B0604020202020204" pitchFamily="34" charset="0"/>
              <a:buChar char="•"/>
            </a:pPr>
            <a:r>
              <a:rPr lang="en-AU" dirty="0"/>
              <a:t>Table of Grades</a:t>
            </a:r>
          </a:p>
          <a:p>
            <a:pPr marL="285750" lvl="0" indent="-285750">
              <a:buFont typeface="Arial" panose="020B0604020202020204" pitchFamily="34" charset="0"/>
              <a:buChar char="•"/>
            </a:pPr>
            <a:r>
              <a:rPr lang="en-AU" dirty="0"/>
              <a:t>Image of your Report Card’s front cover </a:t>
            </a:r>
          </a:p>
          <a:p>
            <a:pPr marL="285750" lvl="0" indent="-285750">
              <a:buFont typeface="Arial" panose="020B0604020202020204" pitchFamily="34" charset="0"/>
              <a:buChar char="•"/>
            </a:pPr>
            <a:r>
              <a:rPr lang="en-AU" dirty="0"/>
              <a:t>Country map</a:t>
            </a:r>
          </a:p>
          <a:p>
            <a:pPr marL="285750" lvl="0" indent="-285750">
              <a:buFont typeface="Arial" panose="020B0604020202020204" pitchFamily="34" charset="0"/>
              <a:buChar char="•"/>
            </a:pPr>
            <a:r>
              <a:rPr lang="en-AU" dirty="0"/>
              <a:t>Country flag</a:t>
            </a:r>
          </a:p>
          <a:p>
            <a:pPr marL="285750" lvl="0" indent="-285750">
              <a:buFont typeface="Arial" panose="020B0604020202020204" pitchFamily="34" charset="0"/>
              <a:buChar char="•"/>
            </a:pPr>
            <a:r>
              <a:rPr lang="en-AU" dirty="0"/>
              <a:t>References</a:t>
            </a:r>
          </a:p>
          <a:p>
            <a:pPr marL="285750" lvl="0" indent="-285750">
              <a:buFont typeface="Arial" panose="020B0604020202020204" pitchFamily="34" charset="0"/>
              <a:buChar char="•"/>
            </a:pPr>
            <a:r>
              <a:rPr lang="en-AU" dirty="0"/>
              <a:t>Figure captions / explanations for graphs, images, and tables.</a:t>
            </a:r>
          </a:p>
          <a:p>
            <a:endParaRPr lang="en-US" dirty="0"/>
          </a:p>
          <a:p>
            <a:endParaRPr lang="en-US" dirty="0"/>
          </a:p>
        </p:txBody>
      </p:sp>
    </p:spTree>
    <p:extLst>
      <p:ext uri="{BB962C8B-B14F-4D97-AF65-F5344CB8AC3E}">
        <p14:creationId xmlns:p14="http://schemas.microsoft.com/office/powerpoint/2010/main" val="14062429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ángulo 34">
            <a:extLst>
              <a:ext uri="{FF2B5EF4-FFF2-40B4-BE49-F238E27FC236}">
                <a16:creationId xmlns:a16="http://schemas.microsoft.com/office/drawing/2014/main" id="{58519EF8-DB96-4994-8AEE-96A5972D88F8}"/>
              </a:ext>
            </a:extLst>
          </p:cNvPr>
          <p:cNvSpPr/>
          <p:nvPr/>
        </p:nvSpPr>
        <p:spPr>
          <a:xfrm>
            <a:off x="3099359" y="5801454"/>
            <a:ext cx="3517762" cy="777973"/>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pic>
        <p:nvPicPr>
          <p:cNvPr id="1026" name="Picture 2" descr="Resultado de imagen de europa y espaÃ±a">
            <a:extLst>
              <a:ext uri="{FF2B5EF4-FFF2-40B4-BE49-F238E27FC236}">
                <a16:creationId xmlns:a16="http://schemas.microsoft.com/office/drawing/2014/main" id="{0669A6A6-9314-4DA5-8CAA-15DF8C5FF8BE}"/>
              </a:ext>
            </a:extLst>
          </p:cNvPr>
          <p:cNvPicPr>
            <a:picLocks noChangeAspect="1" noChangeArrowheads="1"/>
          </p:cNvPicPr>
          <p:nvPr/>
        </p:nvPicPr>
        <p:blipFill rotWithShape="1">
          <a:blip r:embed="rId2">
            <a:duotone>
              <a:schemeClr val="bg2">
                <a:shade val="45000"/>
                <a:satMod val="135000"/>
              </a:schemeClr>
              <a:prstClr val="white"/>
            </a:duotone>
            <a:extLst>
              <a:ext uri="{28A0092B-C50C-407E-A947-70E740481C1C}">
                <a14:useLocalDpi xmlns:a14="http://schemas.microsoft.com/office/drawing/2010/main" val="0"/>
              </a:ext>
            </a:extLst>
          </a:blip>
          <a:srcRect l="-1" r="44322"/>
          <a:stretch/>
        </p:blipFill>
        <p:spPr bwMode="auto">
          <a:xfrm>
            <a:off x="4251899" y="1858683"/>
            <a:ext cx="2261147" cy="1954402"/>
          </a:xfrm>
          <a:prstGeom prst="rect">
            <a:avLst/>
          </a:prstGeom>
          <a:noFill/>
          <a:effectLst>
            <a:softEdge rad="127000"/>
          </a:effectLst>
          <a:extLst>
            <a:ext uri="{909E8E84-426E-40DD-AFC4-6F175D3DCCD1}">
              <a14:hiddenFill xmlns:a14="http://schemas.microsoft.com/office/drawing/2010/main">
                <a:solidFill>
                  <a:srgbClr val="FFFFFF"/>
                </a:solidFill>
              </a14:hiddenFill>
            </a:ext>
          </a:extLst>
        </p:spPr>
      </p:pic>
      <p:sp>
        <p:nvSpPr>
          <p:cNvPr id="4" name="Rectángulo 3">
            <a:extLst>
              <a:ext uri="{FF2B5EF4-FFF2-40B4-BE49-F238E27FC236}">
                <a16:creationId xmlns:a16="http://schemas.microsoft.com/office/drawing/2014/main" id="{F07445FD-FBD6-48CA-B1D1-AF22DD9E20A5}"/>
              </a:ext>
            </a:extLst>
          </p:cNvPr>
          <p:cNvSpPr/>
          <p:nvPr/>
        </p:nvSpPr>
        <p:spPr>
          <a:xfrm>
            <a:off x="-76201" y="-141124"/>
            <a:ext cx="7044267" cy="20375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1" name="Rectángulo 10">
            <a:extLst>
              <a:ext uri="{FF2B5EF4-FFF2-40B4-BE49-F238E27FC236}">
                <a16:creationId xmlns:a16="http://schemas.microsoft.com/office/drawing/2014/main" id="{0787E445-6EC1-44E7-AAEA-82456ED3BB1E}"/>
              </a:ext>
            </a:extLst>
          </p:cNvPr>
          <p:cNvSpPr/>
          <p:nvPr/>
        </p:nvSpPr>
        <p:spPr>
          <a:xfrm>
            <a:off x="242688" y="2228553"/>
            <a:ext cx="4094724" cy="112194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2" name="Elipse 11">
            <a:extLst>
              <a:ext uri="{FF2B5EF4-FFF2-40B4-BE49-F238E27FC236}">
                <a16:creationId xmlns:a16="http://schemas.microsoft.com/office/drawing/2014/main" id="{9666AC5A-1CAA-4F6A-AABB-03AABC6B001B}"/>
              </a:ext>
            </a:extLst>
          </p:cNvPr>
          <p:cNvSpPr/>
          <p:nvPr/>
        </p:nvSpPr>
        <p:spPr>
          <a:xfrm>
            <a:off x="5670186" y="2001208"/>
            <a:ext cx="909416" cy="590807"/>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pic>
        <p:nvPicPr>
          <p:cNvPr id="1028" name="Picture 4" descr="Resultado de imagen de bandera espaÃ±a">
            <a:extLst>
              <a:ext uri="{FF2B5EF4-FFF2-40B4-BE49-F238E27FC236}">
                <a16:creationId xmlns:a16="http://schemas.microsoft.com/office/drawing/2014/main" id="{97B5C9BE-1988-4988-B75C-D7BABD61529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6173" y="1984274"/>
            <a:ext cx="763720" cy="509586"/>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a:extLst>
              <a:ext uri="{FF2B5EF4-FFF2-40B4-BE49-F238E27FC236}">
                <a16:creationId xmlns:a16="http://schemas.microsoft.com/office/drawing/2014/main" id="{B24F5434-6AD2-40AE-881F-D2BC9D2AD27E}"/>
              </a:ext>
            </a:extLst>
          </p:cNvPr>
          <p:cNvSpPr txBox="1"/>
          <p:nvPr/>
        </p:nvSpPr>
        <p:spPr>
          <a:xfrm>
            <a:off x="286772" y="2430345"/>
            <a:ext cx="3904612" cy="900246"/>
          </a:xfrm>
          <a:prstGeom prst="rect">
            <a:avLst/>
          </a:prstGeom>
          <a:noFill/>
        </p:spPr>
        <p:txBody>
          <a:bodyPr wrap="square" rtlCol="0">
            <a:spAutoFit/>
          </a:bodyPr>
          <a:lstStyle/>
          <a:p>
            <a:pPr algn="just"/>
            <a:r>
              <a:rPr lang="en-US" sz="1050" dirty="0"/>
              <a:t>This Spanish Report Card updates the information analyzed in the 2016 Spanish Report card using the Active Healthy Kids methodology. The aim was to assess the level of physical activity guidelines achievement and sedentary behavior in Spanish children and adolescents.</a:t>
            </a:r>
            <a:endParaRPr lang="es-ES" sz="1050" dirty="0"/>
          </a:p>
        </p:txBody>
      </p:sp>
      <p:sp>
        <p:nvSpPr>
          <p:cNvPr id="14" name="Rectángulo: esquinas redondeadas 13">
            <a:extLst>
              <a:ext uri="{FF2B5EF4-FFF2-40B4-BE49-F238E27FC236}">
                <a16:creationId xmlns:a16="http://schemas.microsoft.com/office/drawing/2014/main" id="{EF3A2E26-DA36-4E8D-BDEE-BD0000F30822}"/>
              </a:ext>
            </a:extLst>
          </p:cNvPr>
          <p:cNvSpPr/>
          <p:nvPr/>
        </p:nvSpPr>
        <p:spPr>
          <a:xfrm>
            <a:off x="378161" y="2044551"/>
            <a:ext cx="1209675" cy="36800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7" name="CuadroTexto 16">
            <a:extLst>
              <a:ext uri="{FF2B5EF4-FFF2-40B4-BE49-F238E27FC236}">
                <a16:creationId xmlns:a16="http://schemas.microsoft.com/office/drawing/2014/main" id="{07207FC9-47D4-41D8-9B57-BA06A9023846}"/>
              </a:ext>
            </a:extLst>
          </p:cNvPr>
          <p:cNvSpPr txBox="1"/>
          <p:nvPr/>
        </p:nvSpPr>
        <p:spPr>
          <a:xfrm>
            <a:off x="489286" y="2090052"/>
            <a:ext cx="1098550" cy="276999"/>
          </a:xfrm>
          <a:prstGeom prst="rect">
            <a:avLst/>
          </a:prstGeom>
          <a:noFill/>
        </p:spPr>
        <p:txBody>
          <a:bodyPr wrap="square" rtlCol="0">
            <a:spAutoFit/>
          </a:bodyPr>
          <a:lstStyle/>
          <a:p>
            <a:pPr algn="just"/>
            <a:r>
              <a:rPr lang="es-ES" sz="1200" b="1" dirty="0" err="1"/>
              <a:t>Introduction</a:t>
            </a:r>
            <a:endParaRPr lang="es-ES" sz="1200" b="1" dirty="0"/>
          </a:p>
        </p:txBody>
      </p:sp>
      <p:sp>
        <p:nvSpPr>
          <p:cNvPr id="18" name="Rectángulo 17">
            <a:extLst>
              <a:ext uri="{FF2B5EF4-FFF2-40B4-BE49-F238E27FC236}">
                <a16:creationId xmlns:a16="http://schemas.microsoft.com/office/drawing/2014/main" id="{04A7DC22-30C7-4B02-8FB9-8F69839FA103}"/>
              </a:ext>
            </a:extLst>
          </p:cNvPr>
          <p:cNvSpPr/>
          <p:nvPr/>
        </p:nvSpPr>
        <p:spPr>
          <a:xfrm>
            <a:off x="2708305" y="3682146"/>
            <a:ext cx="3909795" cy="2134273"/>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20" name="Rectángulo: esquinas redondeadas 19">
            <a:extLst>
              <a:ext uri="{FF2B5EF4-FFF2-40B4-BE49-F238E27FC236}">
                <a16:creationId xmlns:a16="http://schemas.microsoft.com/office/drawing/2014/main" id="{48A88915-1275-45A3-869D-8B54AD3B1AF8}"/>
              </a:ext>
            </a:extLst>
          </p:cNvPr>
          <p:cNvSpPr/>
          <p:nvPr/>
        </p:nvSpPr>
        <p:spPr>
          <a:xfrm>
            <a:off x="2851789" y="3480723"/>
            <a:ext cx="1185884" cy="36800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1" name="CuadroTexto 20">
            <a:extLst>
              <a:ext uri="{FF2B5EF4-FFF2-40B4-BE49-F238E27FC236}">
                <a16:creationId xmlns:a16="http://schemas.microsoft.com/office/drawing/2014/main" id="{476B3DB6-6372-4DD3-93F9-E6AD4431A2B4}"/>
              </a:ext>
            </a:extLst>
          </p:cNvPr>
          <p:cNvSpPr txBox="1"/>
          <p:nvPr/>
        </p:nvSpPr>
        <p:spPr>
          <a:xfrm>
            <a:off x="2962914" y="3526224"/>
            <a:ext cx="880954" cy="276999"/>
          </a:xfrm>
          <a:prstGeom prst="rect">
            <a:avLst/>
          </a:prstGeom>
          <a:noFill/>
        </p:spPr>
        <p:txBody>
          <a:bodyPr wrap="square" rtlCol="0">
            <a:spAutoFit/>
          </a:bodyPr>
          <a:lstStyle/>
          <a:p>
            <a:pPr algn="just"/>
            <a:r>
              <a:rPr lang="es-ES" sz="1200" b="1" dirty="0" err="1"/>
              <a:t>Methods</a:t>
            </a:r>
            <a:endParaRPr lang="es-ES" sz="1200" b="1" dirty="0"/>
          </a:p>
        </p:txBody>
      </p:sp>
      <p:sp>
        <p:nvSpPr>
          <p:cNvPr id="23" name="Rectángulo 22">
            <a:extLst>
              <a:ext uri="{FF2B5EF4-FFF2-40B4-BE49-F238E27FC236}">
                <a16:creationId xmlns:a16="http://schemas.microsoft.com/office/drawing/2014/main" id="{73B45E62-38F3-4B88-9046-5D554884927B}"/>
              </a:ext>
            </a:extLst>
          </p:cNvPr>
          <p:cNvSpPr/>
          <p:nvPr/>
        </p:nvSpPr>
        <p:spPr>
          <a:xfrm>
            <a:off x="3094160" y="6873474"/>
            <a:ext cx="3491428" cy="147691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24" name="CuadroTexto 23">
            <a:extLst>
              <a:ext uri="{FF2B5EF4-FFF2-40B4-BE49-F238E27FC236}">
                <a16:creationId xmlns:a16="http://schemas.microsoft.com/office/drawing/2014/main" id="{64E1B30E-4B16-493F-A7F9-BB0EB1DC53A4}"/>
              </a:ext>
            </a:extLst>
          </p:cNvPr>
          <p:cNvSpPr txBox="1"/>
          <p:nvPr/>
        </p:nvSpPr>
        <p:spPr>
          <a:xfrm>
            <a:off x="3139815" y="7075384"/>
            <a:ext cx="3332737" cy="1223412"/>
          </a:xfrm>
          <a:prstGeom prst="rect">
            <a:avLst/>
          </a:prstGeom>
          <a:noFill/>
        </p:spPr>
        <p:txBody>
          <a:bodyPr wrap="square" rtlCol="0">
            <a:spAutoFit/>
          </a:bodyPr>
          <a:lstStyle/>
          <a:p>
            <a:pPr algn="just"/>
            <a:r>
              <a:rPr lang="en-US" sz="1050" dirty="0"/>
              <a:t>Overall physical activity was graded as D (27-33%), Organized Sports Participation as B (67-73%), Active Play as C- (40-46%), Active Transportation as B- (60-66%), Sedentary Behavior as B+ (74-79%), School as C+ (54-59%),  Physical Fitness, Family and Peers,  Community and the Built Environment, and Government strategies and investment were graded as Incomplete (see Table 1).</a:t>
            </a:r>
            <a:endParaRPr lang="es-ES" sz="800" dirty="0"/>
          </a:p>
        </p:txBody>
      </p:sp>
      <p:sp>
        <p:nvSpPr>
          <p:cNvPr id="25" name="Rectángulo: esquinas redondeadas 24">
            <a:extLst>
              <a:ext uri="{FF2B5EF4-FFF2-40B4-BE49-F238E27FC236}">
                <a16:creationId xmlns:a16="http://schemas.microsoft.com/office/drawing/2014/main" id="{FF1A0F3F-9E67-4CDA-8BD1-1DBF1B514EE6}"/>
              </a:ext>
            </a:extLst>
          </p:cNvPr>
          <p:cNvSpPr/>
          <p:nvPr/>
        </p:nvSpPr>
        <p:spPr>
          <a:xfrm>
            <a:off x="3229633" y="6722791"/>
            <a:ext cx="804696" cy="31534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6" name="CuadroTexto 25">
            <a:extLst>
              <a:ext uri="{FF2B5EF4-FFF2-40B4-BE49-F238E27FC236}">
                <a16:creationId xmlns:a16="http://schemas.microsoft.com/office/drawing/2014/main" id="{37187680-2339-4D50-9D97-F09384BA77C5}"/>
              </a:ext>
            </a:extLst>
          </p:cNvPr>
          <p:cNvSpPr txBox="1"/>
          <p:nvPr/>
        </p:nvSpPr>
        <p:spPr>
          <a:xfrm>
            <a:off x="3302414" y="6718966"/>
            <a:ext cx="926765" cy="276999"/>
          </a:xfrm>
          <a:prstGeom prst="rect">
            <a:avLst/>
          </a:prstGeom>
          <a:noFill/>
        </p:spPr>
        <p:txBody>
          <a:bodyPr wrap="square" rtlCol="0">
            <a:spAutoFit/>
          </a:bodyPr>
          <a:lstStyle/>
          <a:p>
            <a:pPr algn="just"/>
            <a:r>
              <a:rPr lang="es-ES" sz="1200" b="1" dirty="0" err="1"/>
              <a:t>Results</a:t>
            </a:r>
            <a:endParaRPr lang="es-ES" sz="1200" b="1" dirty="0"/>
          </a:p>
        </p:txBody>
      </p:sp>
      <p:sp>
        <p:nvSpPr>
          <p:cNvPr id="27" name="Rectángulo 26">
            <a:extLst>
              <a:ext uri="{FF2B5EF4-FFF2-40B4-BE49-F238E27FC236}">
                <a16:creationId xmlns:a16="http://schemas.microsoft.com/office/drawing/2014/main" id="{23BB4B29-41C2-4D7C-8DF7-8BB1319D9AF2}"/>
              </a:ext>
            </a:extLst>
          </p:cNvPr>
          <p:cNvSpPr/>
          <p:nvPr/>
        </p:nvSpPr>
        <p:spPr>
          <a:xfrm>
            <a:off x="3094160" y="8644435"/>
            <a:ext cx="3482961" cy="207806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29" name="Rectángulo: esquinas redondeadas 28">
            <a:extLst>
              <a:ext uri="{FF2B5EF4-FFF2-40B4-BE49-F238E27FC236}">
                <a16:creationId xmlns:a16="http://schemas.microsoft.com/office/drawing/2014/main" id="{97FDA758-41A9-47D4-BDF7-C91CEE6591FE}"/>
              </a:ext>
            </a:extLst>
          </p:cNvPr>
          <p:cNvSpPr/>
          <p:nvPr/>
        </p:nvSpPr>
        <p:spPr>
          <a:xfrm>
            <a:off x="3229633" y="8444319"/>
            <a:ext cx="1173601" cy="36800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0" name="CuadroTexto 29">
            <a:extLst>
              <a:ext uri="{FF2B5EF4-FFF2-40B4-BE49-F238E27FC236}">
                <a16:creationId xmlns:a16="http://schemas.microsoft.com/office/drawing/2014/main" id="{7E4EBA9F-9005-43E1-AC8B-02E6524FC142}"/>
              </a:ext>
            </a:extLst>
          </p:cNvPr>
          <p:cNvSpPr txBox="1"/>
          <p:nvPr/>
        </p:nvSpPr>
        <p:spPr>
          <a:xfrm>
            <a:off x="3355288" y="8489820"/>
            <a:ext cx="1047947" cy="276999"/>
          </a:xfrm>
          <a:prstGeom prst="rect">
            <a:avLst/>
          </a:prstGeom>
          <a:noFill/>
        </p:spPr>
        <p:txBody>
          <a:bodyPr wrap="square" rtlCol="0">
            <a:spAutoFit/>
          </a:bodyPr>
          <a:lstStyle/>
          <a:p>
            <a:pPr algn="just"/>
            <a:r>
              <a:rPr lang="es-ES" sz="1200" b="1" dirty="0" err="1"/>
              <a:t>Conclusion</a:t>
            </a:r>
            <a:endParaRPr lang="es-ES" sz="1200" b="1" dirty="0"/>
          </a:p>
        </p:txBody>
      </p:sp>
      <p:sp>
        <p:nvSpPr>
          <p:cNvPr id="31" name="Rectángulo 30">
            <a:extLst>
              <a:ext uri="{FF2B5EF4-FFF2-40B4-BE49-F238E27FC236}">
                <a16:creationId xmlns:a16="http://schemas.microsoft.com/office/drawing/2014/main" id="{177E3474-A5C4-456F-B824-F81A27339121}"/>
              </a:ext>
            </a:extLst>
          </p:cNvPr>
          <p:cNvSpPr/>
          <p:nvPr/>
        </p:nvSpPr>
        <p:spPr>
          <a:xfrm>
            <a:off x="242687" y="10915594"/>
            <a:ext cx="6372626" cy="112400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5" name="Imagen 4">
            <a:extLst>
              <a:ext uri="{FF2B5EF4-FFF2-40B4-BE49-F238E27FC236}">
                <a16:creationId xmlns:a16="http://schemas.microsoft.com/office/drawing/2014/main" id="{6A25E201-792F-4C97-8A9F-FB647BB62DF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19923" y="3515312"/>
            <a:ext cx="2304718" cy="2301106"/>
          </a:xfrm>
          <a:prstGeom prst="rect">
            <a:avLst/>
          </a:prstGeom>
        </p:spPr>
      </p:pic>
      <p:graphicFrame>
        <p:nvGraphicFramePr>
          <p:cNvPr id="70" name="Tabla 69">
            <a:extLst>
              <a:ext uri="{FF2B5EF4-FFF2-40B4-BE49-F238E27FC236}">
                <a16:creationId xmlns:a16="http://schemas.microsoft.com/office/drawing/2014/main" id="{5582479D-6E60-45C1-BBDB-8D71834915E3}"/>
              </a:ext>
            </a:extLst>
          </p:cNvPr>
          <p:cNvGraphicFramePr>
            <a:graphicFrameLocks noGrp="1"/>
          </p:cNvGraphicFramePr>
          <p:nvPr>
            <p:extLst/>
          </p:nvPr>
        </p:nvGraphicFramePr>
        <p:xfrm>
          <a:off x="368239" y="6144812"/>
          <a:ext cx="2577260" cy="3906520"/>
        </p:xfrm>
        <a:graphic>
          <a:graphicData uri="http://schemas.openxmlformats.org/drawingml/2006/table">
            <a:tbl>
              <a:tblPr firstRow="1" bandRow="1">
                <a:tableStyleId>{2D5ABB26-0587-4C30-8999-92F81FD0307C}</a:tableStyleId>
              </a:tblPr>
              <a:tblGrid>
                <a:gridCol w="1258029">
                  <a:extLst>
                    <a:ext uri="{9D8B030D-6E8A-4147-A177-3AD203B41FA5}">
                      <a16:colId xmlns:a16="http://schemas.microsoft.com/office/drawing/2014/main" val="3450184740"/>
                    </a:ext>
                  </a:extLst>
                </a:gridCol>
                <a:gridCol w="666750">
                  <a:extLst>
                    <a:ext uri="{9D8B030D-6E8A-4147-A177-3AD203B41FA5}">
                      <a16:colId xmlns:a16="http://schemas.microsoft.com/office/drawing/2014/main" val="3823062241"/>
                    </a:ext>
                  </a:extLst>
                </a:gridCol>
                <a:gridCol w="652481">
                  <a:extLst>
                    <a:ext uri="{9D8B030D-6E8A-4147-A177-3AD203B41FA5}">
                      <a16:colId xmlns:a16="http://schemas.microsoft.com/office/drawing/2014/main" val="1124063562"/>
                    </a:ext>
                  </a:extLst>
                </a:gridCol>
              </a:tblGrid>
              <a:tr h="398204">
                <a:tc>
                  <a:txBody>
                    <a:bodyPr/>
                    <a:lstStyle/>
                    <a:p>
                      <a:r>
                        <a:rPr lang="es-ES" sz="1200" b="1" dirty="0" err="1"/>
                        <a:t>Indicators</a:t>
                      </a:r>
                      <a:endParaRPr lang="es-ES" sz="1200" b="1"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200" b="1" dirty="0"/>
                        <a:t>Grades 2016</a:t>
                      </a:r>
                      <a:endParaRPr lang="es-ES" sz="1200" b="1"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200" b="1" dirty="0"/>
                        <a:t>Grades 2018</a:t>
                      </a:r>
                      <a:endParaRPr lang="es-ES" sz="1200" b="1"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97570357"/>
                  </a:ext>
                </a:extLst>
              </a:tr>
              <a:tr h="306947">
                <a:tc>
                  <a:txBody>
                    <a:bodyPr/>
                    <a:lstStyle/>
                    <a:p>
                      <a:r>
                        <a:rPr lang="es-ES" sz="1000" dirty="0" err="1"/>
                        <a:t>Overall</a:t>
                      </a:r>
                      <a:r>
                        <a:rPr lang="es-ES" sz="1000" dirty="0"/>
                        <a:t> </a:t>
                      </a:r>
                      <a:r>
                        <a:rPr lang="es-ES" sz="1000" dirty="0" err="1"/>
                        <a:t>Physical</a:t>
                      </a:r>
                      <a:r>
                        <a:rPr lang="es-ES" sz="1000" dirty="0"/>
                        <a:t> </a:t>
                      </a:r>
                      <a:r>
                        <a:rPr lang="es-ES" sz="1000" dirty="0" err="1"/>
                        <a:t>Activity</a:t>
                      </a:r>
                      <a:r>
                        <a:rPr lang="es-ES" sz="1000" dirty="0"/>
                        <a:t> </a:t>
                      </a:r>
                      <a:r>
                        <a:rPr lang="es-ES" sz="1000" dirty="0" err="1"/>
                        <a:t>Levels</a:t>
                      </a:r>
                      <a:endParaRPr lang="es-ES" sz="1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ES" sz="1200" b="1" dirty="0"/>
                        <a:t>D-</a:t>
                      </a:r>
                      <a:endParaRPr lang="es-ES" sz="1200" b="1"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ES" sz="1200" b="1" dirty="0"/>
                        <a:t>D</a:t>
                      </a:r>
                      <a:endParaRPr lang="es-ES" sz="1200" b="1"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82535630"/>
                  </a:ext>
                </a:extLst>
              </a:tr>
              <a:tr h="266700">
                <a:tc>
                  <a:txBody>
                    <a:bodyPr/>
                    <a:lstStyle/>
                    <a:p>
                      <a:r>
                        <a:rPr lang="es-ES" sz="1000" dirty="0" err="1"/>
                        <a:t>Organized</a:t>
                      </a:r>
                      <a:r>
                        <a:rPr lang="es-ES" sz="1000" dirty="0"/>
                        <a:t> Sport </a:t>
                      </a:r>
                      <a:r>
                        <a:rPr lang="es-ES" sz="1000" dirty="0" err="1"/>
                        <a:t>Participation</a:t>
                      </a:r>
                      <a:r>
                        <a:rPr lang="es-ES" sz="1000" dirty="0"/>
                        <a:t> </a:t>
                      </a:r>
                      <a:endParaRPr lang="es-ES" sz="1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ES" sz="1200" b="1" dirty="0"/>
                        <a:t>B</a:t>
                      </a:r>
                      <a:endParaRPr lang="es-ES" sz="1200" b="1"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ES" sz="1200" b="1" dirty="0"/>
                        <a:t>B</a:t>
                      </a:r>
                      <a:endParaRPr lang="es-ES" sz="1200" b="1"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2596763"/>
                  </a:ext>
                </a:extLst>
              </a:tr>
              <a:tr h="246380">
                <a:tc>
                  <a:txBody>
                    <a:bodyPr/>
                    <a:lstStyle/>
                    <a:p>
                      <a:r>
                        <a:rPr lang="es-ES" sz="1000" dirty="0"/>
                        <a:t>Active Play</a:t>
                      </a:r>
                      <a:endParaRPr lang="es-ES" sz="1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ES" sz="1200" b="1" dirty="0"/>
                        <a:t>C+</a:t>
                      </a:r>
                      <a:endParaRPr lang="es-ES" sz="1200" b="1"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ES" sz="1200" b="1" dirty="0"/>
                        <a:t>C-</a:t>
                      </a:r>
                      <a:endParaRPr lang="es-ES" sz="1200" b="1"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46043173"/>
                  </a:ext>
                </a:extLst>
              </a:tr>
              <a:tr h="295910">
                <a:tc>
                  <a:txBody>
                    <a:bodyPr/>
                    <a:lstStyle/>
                    <a:p>
                      <a:r>
                        <a:rPr lang="es-ES" sz="1000" dirty="0"/>
                        <a:t>Active </a:t>
                      </a:r>
                      <a:r>
                        <a:rPr lang="es-ES" sz="1000" dirty="0" err="1"/>
                        <a:t>Transportation</a:t>
                      </a:r>
                      <a:r>
                        <a:rPr lang="es-ES" sz="1000" dirty="0"/>
                        <a:t> </a:t>
                      </a:r>
                      <a:endParaRPr lang="es-ES" sz="1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ES" sz="1200" b="1" dirty="0"/>
                        <a:t>C</a:t>
                      </a:r>
                      <a:endParaRPr lang="es-ES" sz="1200" b="1"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ES" sz="1200" b="1" dirty="0"/>
                        <a:t>B-</a:t>
                      </a:r>
                      <a:endParaRPr lang="es-ES" sz="1200" b="1"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20533686"/>
                  </a:ext>
                </a:extLst>
              </a:tr>
              <a:tr h="317500">
                <a:tc>
                  <a:txBody>
                    <a:bodyPr/>
                    <a:lstStyle/>
                    <a:p>
                      <a:r>
                        <a:rPr lang="es-ES" sz="1000" dirty="0" err="1"/>
                        <a:t>Sedentary</a:t>
                      </a:r>
                      <a:r>
                        <a:rPr lang="es-ES" sz="1000" dirty="0"/>
                        <a:t> </a:t>
                      </a:r>
                      <a:r>
                        <a:rPr lang="es-ES" sz="1000" dirty="0" err="1"/>
                        <a:t>Behaviors</a:t>
                      </a:r>
                      <a:endParaRPr lang="es-ES" sz="1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ES" sz="1200" b="1" dirty="0"/>
                        <a:t>D</a:t>
                      </a:r>
                      <a:endParaRPr lang="es-ES" sz="1200" b="1"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ES" sz="1200" b="1" dirty="0"/>
                        <a:t>B+</a:t>
                      </a:r>
                      <a:endParaRPr lang="es-ES" sz="1200" b="1"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33834965"/>
                  </a:ext>
                </a:extLst>
              </a:tr>
              <a:tr h="298450">
                <a:tc>
                  <a:txBody>
                    <a:bodyPr/>
                    <a:lstStyle/>
                    <a:p>
                      <a:r>
                        <a:rPr lang="es-ES" sz="1000" dirty="0" err="1"/>
                        <a:t>Family</a:t>
                      </a:r>
                      <a:r>
                        <a:rPr lang="es-ES" sz="1000" dirty="0"/>
                        <a:t> and </a:t>
                      </a:r>
                      <a:r>
                        <a:rPr lang="es-ES" sz="1000" dirty="0" err="1"/>
                        <a:t>Peers</a:t>
                      </a:r>
                      <a:endParaRPr lang="es-ES" sz="1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ES" sz="1200" b="1" dirty="0"/>
                        <a:t>INC</a:t>
                      </a:r>
                      <a:endParaRPr lang="es-ES" sz="1200" b="1"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ES" sz="1200" b="1" dirty="0"/>
                        <a:t>INC</a:t>
                      </a:r>
                      <a:endParaRPr lang="es-ES" sz="1200" b="1"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6929037"/>
                  </a:ext>
                </a:extLst>
              </a:tr>
              <a:tr h="279400">
                <a:tc>
                  <a:txBody>
                    <a:bodyPr/>
                    <a:lstStyle/>
                    <a:p>
                      <a:r>
                        <a:rPr lang="es-ES" sz="1000" dirty="0" err="1"/>
                        <a:t>School</a:t>
                      </a:r>
                      <a:endParaRPr lang="es-ES" sz="1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ES" sz="1200" b="1" dirty="0"/>
                        <a:t>C</a:t>
                      </a:r>
                      <a:endParaRPr lang="es-ES" sz="1200" b="1"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ES" sz="1200" b="1" dirty="0"/>
                        <a:t>C+</a:t>
                      </a:r>
                      <a:endParaRPr lang="es-ES" sz="1200" b="1"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80958787"/>
                  </a:ext>
                </a:extLst>
              </a:tr>
              <a:tr h="298450">
                <a:tc>
                  <a:txBody>
                    <a:bodyPr/>
                    <a:lstStyle/>
                    <a:p>
                      <a:r>
                        <a:rPr lang="en-US" sz="1000" kern="1200" dirty="0">
                          <a:effectLst/>
                        </a:rPr>
                        <a:t>Physical Fitness</a:t>
                      </a:r>
                      <a:endParaRPr lang="es-ES" sz="1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s-ES" sz="1200" b="1"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ES" sz="1200" b="1" dirty="0"/>
                        <a:t>INC</a:t>
                      </a:r>
                      <a:endParaRPr lang="es-ES" sz="1200" b="1"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01886614"/>
                  </a:ext>
                </a:extLst>
              </a:tr>
              <a:tr h="28575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dirty="0"/>
                        <a:t>Community and the Built Environment</a:t>
                      </a:r>
                      <a:endParaRPr lang="es-ES" sz="1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ES" sz="1200" b="1" dirty="0"/>
                        <a:t>INC</a:t>
                      </a:r>
                      <a:endParaRPr lang="es-ES" sz="1200" b="1"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ES" sz="1200" b="1" dirty="0"/>
                        <a:t>INC</a:t>
                      </a:r>
                      <a:endParaRPr lang="es-ES" sz="1200" b="1"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07251607"/>
                  </a:ext>
                </a:extLst>
              </a:tr>
              <a:tr h="273050">
                <a:tc>
                  <a:txBody>
                    <a:bodyPr/>
                    <a:lstStyle/>
                    <a:p>
                      <a:r>
                        <a:rPr lang="en-US" sz="1000" dirty="0"/>
                        <a:t>Community and the Built Environment</a:t>
                      </a:r>
                      <a:endParaRPr lang="es-ES" sz="1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ES" sz="1200" b="1" dirty="0"/>
                        <a:t>INC</a:t>
                      </a:r>
                      <a:endParaRPr lang="es-ES" sz="1200" b="1"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ES" sz="1200" b="1" dirty="0"/>
                        <a:t>INC</a:t>
                      </a:r>
                      <a:endParaRPr lang="es-ES" sz="1200" b="1"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2598744"/>
                  </a:ext>
                </a:extLst>
              </a:tr>
            </a:tbl>
          </a:graphicData>
        </a:graphic>
      </p:graphicFrame>
      <p:sp>
        <p:nvSpPr>
          <p:cNvPr id="7" name="Rectángulo 6">
            <a:extLst>
              <a:ext uri="{FF2B5EF4-FFF2-40B4-BE49-F238E27FC236}">
                <a16:creationId xmlns:a16="http://schemas.microsoft.com/office/drawing/2014/main" id="{A35E01DF-7C28-4230-B7CB-C802A9341606}"/>
              </a:ext>
            </a:extLst>
          </p:cNvPr>
          <p:cNvSpPr/>
          <p:nvPr/>
        </p:nvSpPr>
        <p:spPr>
          <a:xfrm>
            <a:off x="3124523" y="8860751"/>
            <a:ext cx="3422629" cy="1813317"/>
          </a:xfrm>
          <a:prstGeom prst="rect">
            <a:avLst/>
          </a:prstGeom>
        </p:spPr>
        <p:txBody>
          <a:bodyPr wrap="square">
            <a:spAutoFit/>
          </a:bodyPr>
          <a:lstStyle/>
          <a:p>
            <a:pPr algn="just">
              <a:lnSpc>
                <a:spcPct val="107000"/>
              </a:lnSpc>
              <a:spcAft>
                <a:spcPts val="800"/>
              </a:spcAft>
            </a:pPr>
            <a:r>
              <a:rPr lang="en-US" sz="1050" dirty="0">
                <a:ea typeface="Calibri" panose="020F0502020204030204" pitchFamily="34" charset="0"/>
                <a:cs typeface="Times New Roman" panose="02020603050405020304" pitchFamily="18" charset="0"/>
              </a:rPr>
              <a:t>The results from the current Report card compared with 2016 Spanish Report card, showed a healthy improvement in Spanish children and adolescents in Active Transportation and Sedentary Behavior. Similar results were obtained in Overall physical activity, Organized Sports Participation and School. Active Play changed from C+ in 2016 to C- at present. Physical Fitness, Family and Peers, Community and the Built Environment and, Government strategies and investment indicators, need further research. </a:t>
            </a:r>
            <a:endParaRPr lang="es-ES" sz="1050" dirty="0">
              <a:ea typeface="Calibri" panose="020F0502020204030204" pitchFamily="34" charset="0"/>
              <a:cs typeface="Times New Roman" panose="02020603050405020304" pitchFamily="18" charset="0"/>
            </a:endParaRPr>
          </a:p>
        </p:txBody>
      </p:sp>
      <p:sp>
        <p:nvSpPr>
          <p:cNvPr id="8" name="Rectángulo 7">
            <a:extLst>
              <a:ext uri="{FF2B5EF4-FFF2-40B4-BE49-F238E27FC236}">
                <a16:creationId xmlns:a16="http://schemas.microsoft.com/office/drawing/2014/main" id="{EA1A4897-DE1B-4F89-8249-4FFB0ED8950E}"/>
              </a:ext>
            </a:extLst>
          </p:cNvPr>
          <p:cNvSpPr/>
          <p:nvPr/>
        </p:nvSpPr>
        <p:spPr>
          <a:xfrm>
            <a:off x="286772" y="10076116"/>
            <a:ext cx="2676142" cy="507831"/>
          </a:xfrm>
          <a:prstGeom prst="rect">
            <a:avLst/>
          </a:prstGeom>
        </p:spPr>
        <p:txBody>
          <a:bodyPr wrap="square">
            <a:spAutoFit/>
          </a:bodyPr>
          <a:lstStyle/>
          <a:p>
            <a:pPr algn="just"/>
            <a:r>
              <a:rPr lang="en-US" sz="900" b="1" dirty="0"/>
              <a:t>Table 1.</a:t>
            </a:r>
            <a:r>
              <a:rPr lang="en-US" sz="900" dirty="0"/>
              <a:t> Grades According to Physical Activity Indicator in the 2016 and 2018 Spanish Report Card on Physical Activity for Children and Youth.</a:t>
            </a:r>
            <a:endParaRPr lang="es-ES" sz="900" dirty="0"/>
          </a:p>
        </p:txBody>
      </p:sp>
      <p:sp>
        <p:nvSpPr>
          <p:cNvPr id="71" name="Rectángulo 70">
            <a:extLst>
              <a:ext uri="{FF2B5EF4-FFF2-40B4-BE49-F238E27FC236}">
                <a16:creationId xmlns:a16="http://schemas.microsoft.com/office/drawing/2014/main" id="{C17BEBBC-AB48-4997-BAFC-0A9EB32ED470}"/>
              </a:ext>
            </a:extLst>
          </p:cNvPr>
          <p:cNvSpPr/>
          <p:nvPr/>
        </p:nvSpPr>
        <p:spPr>
          <a:xfrm>
            <a:off x="286772" y="5813941"/>
            <a:ext cx="2365068" cy="230832"/>
          </a:xfrm>
          <a:prstGeom prst="rect">
            <a:avLst/>
          </a:prstGeom>
        </p:spPr>
        <p:txBody>
          <a:bodyPr wrap="square">
            <a:spAutoFit/>
          </a:bodyPr>
          <a:lstStyle/>
          <a:p>
            <a:pPr algn="just"/>
            <a:r>
              <a:rPr lang="en-US" sz="900" b="1" dirty="0"/>
              <a:t>Fig 1. </a:t>
            </a:r>
            <a:r>
              <a:rPr lang="es-ES" sz="900" dirty="0"/>
              <a:t>Grade </a:t>
            </a:r>
            <a:r>
              <a:rPr lang="es-ES" sz="900" dirty="0" err="1"/>
              <a:t>for</a:t>
            </a:r>
            <a:r>
              <a:rPr lang="es-ES" sz="900" dirty="0"/>
              <a:t> </a:t>
            </a:r>
            <a:r>
              <a:rPr lang="es-ES" sz="900" dirty="0" err="1"/>
              <a:t>each</a:t>
            </a:r>
            <a:r>
              <a:rPr lang="es-ES" sz="900" dirty="0"/>
              <a:t> </a:t>
            </a:r>
            <a:r>
              <a:rPr lang="es-ES" sz="900" dirty="0" err="1"/>
              <a:t>indicator</a:t>
            </a:r>
            <a:r>
              <a:rPr lang="es-ES" sz="900" dirty="0"/>
              <a:t>.</a:t>
            </a:r>
            <a:r>
              <a:rPr lang="en-US" sz="900" dirty="0"/>
              <a:t> </a:t>
            </a:r>
            <a:endParaRPr lang="es-ES" sz="900" dirty="0"/>
          </a:p>
        </p:txBody>
      </p:sp>
      <p:sp>
        <p:nvSpPr>
          <p:cNvPr id="9" name="Rectángulo 8">
            <a:extLst>
              <a:ext uri="{FF2B5EF4-FFF2-40B4-BE49-F238E27FC236}">
                <a16:creationId xmlns:a16="http://schemas.microsoft.com/office/drawing/2014/main" id="{4C8CE27B-D10D-4653-9CD4-247A1EC91659}"/>
              </a:ext>
            </a:extLst>
          </p:cNvPr>
          <p:cNvSpPr/>
          <p:nvPr/>
        </p:nvSpPr>
        <p:spPr>
          <a:xfrm>
            <a:off x="242687" y="11001190"/>
            <a:ext cx="6342263" cy="1308050"/>
          </a:xfrm>
          <a:prstGeom prst="rect">
            <a:avLst/>
          </a:prstGeom>
        </p:spPr>
        <p:txBody>
          <a:bodyPr wrap="square">
            <a:spAutoFit/>
          </a:bodyPr>
          <a:lstStyle/>
          <a:p>
            <a:pPr algn="just"/>
            <a:r>
              <a:rPr lang="es-ES" sz="700" dirty="0">
                <a:latin typeface="Calibri" panose="020F0502020204030204" pitchFamily="34" charset="0"/>
                <a:ea typeface="Calibri" panose="020F0502020204030204" pitchFamily="34" charset="0"/>
                <a:cs typeface="Times New Roman" panose="02020603050405020304" pitchFamily="18" charset="0"/>
              </a:rPr>
              <a:t>1. Agencia Española de Seguridad Alimentaria y Nutrición. Ministerio de Sanidad, Servicios Sociales e Igualdad. Estudio ALADINO 2015 (Alimentación, Actividad física, Desarrollo Infantil y Obesidad). Madrid: </a:t>
            </a:r>
            <a:r>
              <a:rPr lang="es-ES" sz="700" dirty="0" err="1">
                <a:latin typeface="Calibri" panose="020F0502020204030204" pitchFamily="34" charset="0"/>
                <a:ea typeface="Calibri" panose="020F0502020204030204" pitchFamily="34" charset="0"/>
                <a:cs typeface="Times New Roman" panose="02020603050405020304" pitchFamily="18" charset="0"/>
              </a:rPr>
              <a:t>Ministry</a:t>
            </a:r>
            <a:r>
              <a:rPr lang="es-ES" sz="700" dirty="0">
                <a:latin typeface="Calibri" panose="020F0502020204030204" pitchFamily="34" charset="0"/>
                <a:ea typeface="Calibri" panose="020F0502020204030204" pitchFamily="34" charset="0"/>
                <a:cs typeface="Times New Roman" panose="02020603050405020304" pitchFamily="18" charset="0"/>
              </a:rPr>
              <a:t> </a:t>
            </a:r>
            <a:r>
              <a:rPr lang="es-ES" sz="700" dirty="0" err="1">
                <a:latin typeface="Calibri" panose="020F0502020204030204" pitchFamily="34" charset="0"/>
                <a:ea typeface="Calibri" panose="020F0502020204030204" pitchFamily="34" charset="0"/>
                <a:cs typeface="Times New Roman" panose="02020603050405020304" pitchFamily="18" charset="0"/>
              </a:rPr>
              <a:t>of</a:t>
            </a:r>
            <a:r>
              <a:rPr lang="es-ES" sz="700" dirty="0">
                <a:latin typeface="Calibri" panose="020F0502020204030204" pitchFamily="34" charset="0"/>
                <a:ea typeface="Calibri" panose="020F0502020204030204" pitchFamily="34" charset="0"/>
                <a:cs typeface="Times New Roman" panose="02020603050405020304" pitchFamily="18" charset="0"/>
              </a:rPr>
              <a:t> </a:t>
            </a:r>
            <a:r>
              <a:rPr lang="es-ES" sz="700" dirty="0" err="1">
                <a:latin typeface="Calibri" panose="020F0502020204030204" pitchFamily="34" charset="0"/>
                <a:ea typeface="Calibri" panose="020F0502020204030204" pitchFamily="34" charset="0"/>
                <a:cs typeface="Times New Roman" panose="02020603050405020304" pitchFamily="18" charset="0"/>
              </a:rPr>
              <a:t>Health</a:t>
            </a:r>
            <a:r>
              <a:rPr lang="es-ES" sz="700" dirty="0">
                <a:latin typeface="Calibri" panose="020F0502020204030204" pitchFamily="34" charset="0"/>
                <a:ea typeface="Calibri" panose="020F0502020204030204" pitchFamily="34" charset="0"/>
                <a:cs typeface="Times New Roman" panose="02020603050405020304" pitchFamily="18" charset="0"/>
              </a:rPr>
              <a:t>, Social </a:t>
            </a:r>
            <a:r>
              <a:rPr lang="es-ES" sz="700" dirty="0" err="1">
                <a:latin typeface="Calibri" panose="020F0502020204030204" pitchFamily="34" charset="0"/>
                <a:ea typeface="Calibri" panose="020F0502020204030204" pitchFamily="34" charset="0"/>
                <a:cs typeface="Times New Roman" panose="02020603050405020304" pitchFamily="18" charset="0"/>
              </a:rPr>
              <a:t>Services</a:t>
            </a:r>
            <a:r>
              <a:rPr lang="es-ES" sz="700" dirty="0">
                <a:latin typeface="Calibri" panose="020F0502020204030204" pitchFamily="34" charset="0"/>
                <a:ea typeface="Calibri" panose="020F0502020204030204" pitchFamily="34" charset="0"/>
                <a:cs typeface="Times New Roman" panose="02020603050405020304" pitchFamily="18" charset="0"/>
              </a:rPr>
              <a:t> and </a:t>
            </a:r>
            <a:r>
              <a:rPr lang="es-ES" sz="700" dirty="0" err="1">
                <a:latin typeface="Calibri" panose="020F0502020204030204" pitchFamily="34" charset="0"/>
                <a:ea typeface="Calibri" panose="020F0502020204030204" pitchFamily="34" charset="0"/>
                <a:cs typeface="Times New Roman" panose="02020603050405020304" pitchFamily="18" charset="0"/>
              </a:rPr>
              <a:t>Equality</a:t>
            </a:r>
            <a:r>
              <a:rPr lang="es-ES" sz="700" dirty="0">
                <a:latin typeface="Calibri" panose="020F0502020204030204" pitchFamily="34" charset="0"/>
                <a:ea typeface="Calibri" panose="020F0502020204030204" pitchFamily="34" charset="0"/>
                <a:cs typeface="Times New Roman" panose="02020603050405020304" pitchFamily="18" charset="0"/>
              </a:rPr>
              <a:t>, </a:t>
            </a:r>
            <a:r>
              <a:rPr lang="es-ES" sz="700" dirty="0" err="1">
                <a:latin typeface="Calibri" panose="020F0502020204030204" pitchFamily="34" charset="0"/>
                <a:ea typeface="Calibri" panose="020F0502020204030204" pitchFamily="34" charset="0"/>
                <a:cs typeface="Times New Roman" panose="02020603050405020304" pitchFamily="18" charset="0"/>
              </a:rPr>
              <a:t>Spanish</a:t>
            </a:r>
            <a:r>
              <a:rPr lang="es-ES" sz="700" dirty="0">
                <a:latin typeface="Calibri" panose="020F0502020204030204" pitchFamily="34" charset="0"/>
                <a:ea typeface="Calibri" panose="020F0502020204030204" pitchFamily="34" charset="0"/>
                <a:cs typeface="Times New Roman" panose="02020603050405020304" pitchFamily="18" charset="0"/>
              </a:rPr>
              <a:t> </a:t>
            </a:r>
            <a:r>
              <a:rPr lang="es-ES" sz="700" dirty="0" err="1">
                <a:latin typeface="Calibri" panose="020F0502020204030204" pitchFamily="34" charset="0"/>
                <a:ea typeface="Calibri" panose="020F0502020204030204" pitchFamily="34" charset="0"/>
                <a:cs typeface="Times New Roman" panose="02020603050405020304" pitchFamily="18" charset="0"/>
              </a:rPr>
              <a:t>Food</a:t>
            </a:r>
            <a:r>
              <a:rPr lang="es-ES" sz="700" dirty="0">
                <a:latin typeface="Calibri" panose="020F0502020204030204" pitchFamily="34" charset="0"/>
                <a:ea typeface="Calibri" panose="020F0502020204030204" pitchFamily="34" charset="0"/>
                <a:cs typeface="Times New Roman" panose="02020603050405020304" pitchFamily="18" charset="0"/>
              </a:rPr>
              <a:t> Safety and </a:t>
            </a:r>
            <a:r>
              <a:rPr lang="es-ES" sz="700" dirty="0" err="1">
                <a:latin typeface="Calibri" panose="020F0502020204030204" pitchFamily="34" charset="0"/>
                <a:ea typeface="Calibri" panose="020F0502020204030204" pitchFamily="34" charset="0"/>
                <a:cs typeface="Times New Roman" panose="02020603050405020304" pitchFamily="18" charset="0"/>
              </a:rPr>
              <a:t>Nutrition</a:t>
            </a:r>
            <a:r>
              <a:rPr lang="es-ES" sz="700" dirty="0">
                <a:latin typeface="Calibri" panose="020F0502020204030204" pitchFamily="34" charset="0"/>
                <a:ea typeface="Calibri" panose="020F0502020204030204" pitchFamily="34" charset="0"/>
                <a:cs typeface="Times New Roman" panose="02020603050405020304" pitchFamily="18" charset="0"/>
              </a:rPr>
              <a:t> Agency; 2016.  </a:t>
            </a:r>
          </a:p>
          <a:p>
            <a:pPr algn="just"/>
            <a:r>
              <a:rPr lang="en-US" sz="700" dirty="0"/>
              <a:t>2. Rubio-López N, </a:t>
            </a:r>
            <a:r>
              <a:rPr lang="en-US" sz="700" dirty="0" err="1"/>
              <a:t>Llopis</a:t>
            </a:r>
            <a:r>
              <a:rPr lang="en-US" sz="700" dirty="0"/>
              <a:t>-González A, </a:t>
            </a:r>
            <a:r>
              <a:rPr lang="en-US" sz="700" dirty="0" err="1"/>
              <a:t>Picó</a:t>
            </a:r>
            <a:r>
              <a:rPr lang="en-US" sz="700" dirty="0"/>
              <a:t> Y, Morales-Suárez-Varela M. Dietary Calcium Intake and Adherence to the Mediterranean Diet in Spanish Children: The ANIVA Study. Int J Environ Res Public Health. 2017; 14 (6). </a:t>
            </a:r>
            <a:r>
              <a:rPr lang="en-US" sz="700" dirty="0" err="1"/>
              <a:t>doi</a:t>
            </a:r>
            <a:r>
              <a:rPr lang="en-US" sz="700" dirty="0"/>
              <a:t>: 10.3390/ijerph14060637.</a:t>
            </a:r>
          </a:p>
          <a:p>
            <a:pPr algn="just"/>
            <a:r>
              <a:rPr lang="es-ES" sz="700" dirty="0"/>
              <a:t>3. Castro-Piñero J, </a:t>
            </a:r>
            <a:r>
              <a:rPr lang="es-ES" sz="700" dirty="0" err="1"/>
              <a:t>Perez</a:t>
            </a:r>
            <a:r>
              <a:rPr lang="es-ES" sz="700" dirty="0"/>
              <a:t>-Bey A, Segura-Jiménez V, Aparicio VA, Gómez-Martínez S, Izquierdo-</a:t>
            </a:r>
            <a:r>
              <a:rPr lang="es-ES" sz="700" dirty="0" err="1"/>
              <a:t>Gomez</a:t>
            </a:r>
            <a:r>
              <a:rPr lang="es-ES" sz="700" dirty="0"/>
              <a:t> R, Marcos A, Ruiz JR; UP&amp;DOWN </a:t>
            </a:r>
            <a:r>
              <a:rPr lang="es-ES" sz="700" dirty="0" err="1"/>
              <a:t>Study</a:t>
            </a:r>
            <a:r>
              <a:rPr lang="es-ES" sz="700" dirty="0"/>
              <a:t> </a:t>
            </a:r>
            <a:r>
              <a:rPr lang="es-ES" sz="700" dirty="0" err="1"/>
              <a:t>Group</a:t>
            </a:r>
            <a:r>
              <a:rPr lang="es-ES" sz="700" dirty="0"/>
              <a:t>. </a:t>
            </a:r>
            <a:r>
              <a:rPr lang="en-US" sz="700" dirty="0"/>
              <a:t>Cardiorespiratory Fitness Cutoff Points for Early Detection of Present and Future Cardiovascular Risk in Children: A 2-Year Follow-up Study. Mayo Clin Proc. 2017; 92(12):1753-1762. </a:t>
            </a:r>
            <a:r>
              <a:rPr lang="en-US" sz="700" dirty="0" err="1"/>
              <a:t>doi</a:t>
            </a:r>
            <a:r>
              <a:rPr lang="en-US" sz="700" dirty="0"/>
              <a:t>: 10.1016/j.mayocp.2017.09.003.</a:t>
            </a:r>
            <a:endParaRPr lang="es-ES" sz="700" dirty="0"/>
          </a:p>
          <a:p>
            <a:pPr algn="just"/>
            <a:r>
              <a:rPr lang="es-ES_tradnl" sz="700" dirty="0"/>
              <a:t>4. Generalitat de Catalunya. </a:t>
            </a:r>
            <a:r>
              <a:rPr lang="es-ES_tradnl" sz="700" dirty="0" err="1"/>
              <a:t>Departament</a:t>
            </a:r>
            <a:r>
              <a:rPr lang="es-ES_tradnl" sz="700" dirty="0"/>
              <a:t> de </a:t>
            </a:r>
            <a:r>
              <a:rPr lang="es-ES_tradnl" sz="700" dirty="0" err="1"/>
              <a:t>Salut</a:t>
            </a:r>
            <a:r>
              <a:rPr lang="es-ES_tradnl" sz="700" dirty="0"/>
              <a:t>. </a:t>
            </a:r>
            <a:r>
              <a:rPr lang="es-ES_tradnl" sz="700" dirty="0" err="1"/>
              <a:t>Principals</a:t>
            </a:r>
            <a:r>
              <a:rPr lang="es-ES_tradnl" sz="700" dirty="0"/>
              <a:t> </a:t>
            </a:r>
            <a:r>
              <a:rPr lang="es-ES_tradnl" sz="700" dirty="0" err="1"/>
              <a:t>resultats</a:t>
            </a:r>
            <a:r>
              <a:rPr lang="es-ES_tradnl" sz="700" dirty="0"/>
              <a:t> 2016. </a:t>
            </a:r>
            <a:r>
              <a:rPr lang="es-ES_tradnl" sz="700" dirty="0" err="1"/>
              <a:t>Enquesta</a:t>
            </a:r>
            <a:r>
              <a:rPr lang="es-ES_tradnl" sz="700" dirty="0"/>
              <a:t> de </a:t>
            </a:r>
            <a:r>
              <a:rPr lang="es-ES_tradnl" sz="700" dirty="0" err="1"/>
              <a:t>salut</a:t>
            </a:r>
            <a:r>
              <a:rPr lang="es-ES_tradnl" sz="700" dirty="0"/>
              <a:t> de Catalunya. </a:t>
            </a:r>
            <a:r>
              <a:rPr lang="es-ES_tradnl" sz="700" dirty="0" err="1"/>
              <a:t>Comportaments</a:t>
            </a:r>
            <a:r>
              <a:rPr lang="es-ES_tradnl" sz="700" dirty="0"/>
              <a:t> </a:t>
            </a:r>
            <a:r>
              <a:rPr lang="es-ES_tradnl" sz="700" dirty="0" err="1"/>
              <a:t>relacionats</a:t>
            </a:r>
            <a:r>
              <a:rPr lang="es-ES_tradnl" sz="700" dirty="0"/>
              <a:t> </a:t>
            </a:r>
            <a:r>
              <a:rPr lang="es-ES_tradnl" sz="700" dirty="0" err="1"/>
              <a:t>amb</a:t>
            </a:r>
            <a:r>
              <a:rPr lang="es-ES_tradnl" sz="700" dirty="0"/>
              <a:t> la </a:t>
            </a:r>
            <a:r>
              <a:rPr lang="es-ES_tradnl" sz="700" dirty="0" err="1"/>
              <a:t>salut</a:t>
            </a:r>
            <a:r>
              <a:rPr lang="es-ES_tradnl" sz="700" dirty="0"/>
              <a:t>, </a:t>
            </a:r>
            <a:r>
              <a:rPr lang="es-ES_tradnl" sz="700" dirty="0" err="1"/>
              <a:t>l’estat</a:t>
            </a:r>
            <a:r>
              <a:rPr lang="es-ES_tradnl" sz="700" dirty="0"/>
              <a:t> de </a:t>
            </a:r>
            <a:r>
              <a:rPr lang="es-ES_tradnl" sz="700" dirty="0" err="1"/>
              <a:t>salut</a:t>
            </a:r>
            <a:r>
              <a:rPr lang="es-ES_tradnl" sz="700" dirty="0"/>
              <a:t> i </a:t>
            </a:r>
            <a:r>
              <a:rPr lang="es-ES_tradnl" sz="700" dirty="0" err="1"/>
              <a:t>l’ús</a:t>
            </a:r>
            <a:r>
              <a:rPr lang="es-ES_tradnl" sz="700" dirty="0"/>
              <a:t> de </a:t>
            </a:r>
            <a:r>
              <a:rPr lang="es-ES_tradnl" sz="700" dirty="0" err="1"/>
              <a:t>serveis</a:t>
            </a:r>
            <a:r>
              <a:rPr lang="es-ES_tradnl" sz="700" dirty="0"/>
              <a:t> </a:t>
            </a:r>
            <a:r>
              <a:rPr lang="es-ES_tradnl" sz="700" dirty="0" err="1"/>
              <a:t>sanitaris</a:t>
            </a:r>
            <a:r>
              <a:rPr lang="es-ES_tradnl" sz="700" dirty="0"/>
              <a:t> a Catalunya. </a:t>
            </a:r>
            <a:r>
              <a:rPr lang="en-US" sz="700" dirty="0"/>
              <a:t>Barcelona: Department of Health, </a:t>
            </a:r>
            <a:r>
              <a:rPr lang="en-US" sz="700" dirty="0" err="1"/>
              <a:t>Generalitat</a:t>
            </a:r>
            <a:r>
              <a:rPr lang="en-US" sz="700" dirty="0"/>
              <a:t> de Catalunya; 2016. </a:t>
            </a:r>
            <a:endParaRPr lang="es-ES" sz="700" dirty="0"/>
          </a:p>
          <a:p>
            <a:pPr marL="228600" indent="-228600" algn="just">
              <a:buAutoNum type="arabicPeriod"/>
            </a:pPr>
            <a:endParaRPr lang="es-ES" sz="700" dirty="0">
              <a:latin typeface="Calibri" panose="020F0502020204030204" pitchFamily="34" charset="0"/>
              <a:ea typeface="Calibri" panose="020F0502020204030204" pitchFamily="34" charset="0"/>
              <a:cs typeface="Times New Roman" panose="02020603050405020304" pitchFamily="18" charset="0"/>
            </a:endParaRPr>
          </a:p>
          <a:p>
            <a:endParaRPr lang="es-ES" sz="700" dirty="0"/>
          </a:p>
        </p:txBody>
      </p:sp>
      <p:sp>
        <p:nvSpPr>
          <p:cNvPr id="72" name="Rectángulo: esquinas redondeadas 71">
            <a:extLst>
              <a:ext uri="{FF2B5EF4-FFF2-40B4-BE49-F238E27FC236}">
                <a16:creationId xmlns:a16="http://schemas.microsoft.com/office/drawing/2014/main" id="{88E5189E-0135-4DD2-B722-1186CC089930}"/>
              </a:ext>
            </a:extLst>
          </p:cNvPr>
          <p:cNvSpPr/>
          <p:nvPr/>
        </p:nvSpPr>
        <p:spPr>
          <a:xfrm>
            <a:off x="414235" y="10660351"/>
            <a:ext cx="1475177" cy="36800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3" name="CuadroTexto 72">
            <a:extLst>
              <a:ext uri="{FF2B5EF4-FFF2-40B4-BE49-F238E27FC236}">
                <a16:creationId xmlns:a16="http://schemas.microsoft.com/office/drawing/2014/main" id="{47068B53-BAD2-49F6-9E37-C4DE7E28B03B}"/>
              </a:ext>
            </a:extLst>
          </p:cNvPr>
          <p:cNvSpPr txBox="1"/>
          <p:nvPr/>
        </p:nvSpPr>
        <p:spPr>
          <a:xfrm>
            <a:off x="455220" y="10705852"/>
            <a:ext cx="1475177" cy="276999"/>
          </a:xfrm>
          <a:prstGeom prst="rect">
            <a:avLst/>
          </a:prstGeom>
          <a:noFill/>
        </p:spPr>
        <p:txBody>
          <a:bodyPr wrap="square" rtlCol="0">
            <a:spAutoFit/>
          </a:bodyPr>
          <a:lstStyle/>
          <a:p>
            <a:pPr algn="just"/>
            <a:r>
              <a:rPr lang="es-ES" sz="1200" b="1" dirty="0" err="1"/>
              <a:t>Main</a:t>
            </a:r>
            <a:r>
              <a:rPr lang="es-ES" sz="1200" b="1" dirty="0"/>
              <a:t> data </a:t>
            </a:r>
            <a:r>
              <a:rPr lang="es-ES" sz="1200" b="1" dirty="0" err="1"/>
              <a:t>sources</a:t>
            </a:r>
            <a:endParaRPr lang="es-ES" sz="1200" b="1" dirty="0"/>
          </a:p>
        </p:txBody>
      </p:sp>
      <p:sp>
        <p:nvSpPr>
          <p:cNvPr id="32" name="Rectángulo 31">
            <a:extLst>
              <a:ext uri="{FF2B5EF4-FFF2-40B4-BE49-F238E27FC236}">
                <a16:creationId xmlns:a16="http://schemas.microsoft.com/office/drawing/2014/main" id="{4E53C3E6-D236-455E-B79D-F61922F54765}"/>
              </a:ext>
            </a:extLst>
          </p:cNvPr>
          <p:cNvSpPr/>
          <p:nvPr/>
        </p:nvSpPr>
        <p:spPr>
          <a:xfrm>
            <a:off x="449962" y="768034"/>
            <a:ext cx="6097190" cy="400110"/>
          </a:xfrm>
          <a:prstGeom prst="rect">
            <a:avLst/>
          </a:prstGeom>
        </p:spPr>
        <p:txBody>
          <a:bodyPr wrap="square">
            <a:spAutoFit/>
          </a:bodyPr>
          <a:lstStyle/>
          <a:p>
            <a:pPr algn="ctr"/>
            <a:r>
              <a:rPr lang="en-US" sz="1000" b="1" dirty="0" smtClean="0">
                <a:solidFill>
                  <a:schemeClr val="bg1"/>
                </a:solidFill>
                <a:latin typeface="Arial" panose="020B0604020202020204" pitchFamily="34" charset="0"/>
                <a:ea typeface="Calibri" panose="020F0502020204030204" pitchFamily="34" charset="0"/>
                <a:cs typeface="Times New Roman" panose="02020603050405020304" pitchFamily="18" charset="0"/>
              </a:rPr>
              <a:t>Fabio Jiménez-Zazo</a:t>
            </a:r>
            <a:r>
              <a:rPr lang="en-US" sz="1000" b="1" baseline="30000" dirty="0" smtClean="0">
                <a:solidFill>
                  <a:schemeClr val="bg1"/>
                </a:solidFill>
                <a:latin typeface="Arial" panose="020B0604020202020204" pitchFamily="34" charset="0"/>
                <a:ea typeface="Calibri" panose="020F0502020204030204" pitchFamily="34" charset="0"/>
                <a:cs typeface="Times New Roman" panose="02020603050405020304" pitchFamily="18" charset="0"/>
              </a:rPr>
              <a:t>1</a:t>
            </a:r>
            <a:r>
              <a:rPr lang="en-US" sz="1000" b="1" dirty="0" smtClean="0">
                <a:solidFill>
                  <a:schemeClr val="bg1"/>
                </a:solidFill>
                <a:latin typeface="Arial" panose="020B0604020202020204" pitchFamily="34" charset="0"/>
                <a:ea typeface="Calibri" panose="020F0502020204030204" pitchFamily="34" charset="0"/>
                <a:cs typeface="Times New Roman" panose="02020603050405020304" pitchFamily="18" charset="0"/>
              </a:rPr>
              <a:t>, Jesus Martinez-Martinez</a:t>
            </a:r>
            <a:r>
              <a:rPr lang="en-US" sz="1000" b="1" baseline="30000" dirty="0">
                <a:solidFill>
                  <a:schemeClr val="bg1"/>
                </a:solidFill>
                <a:latin typeface="Arial" panose="020B0604020202020204" pitchFamily="34" charset="0"/>
                <a:ea typeface="Calibri" panose="020F0502020204030204" pitchFamily="34" charset="0"/>
                <a:cs typeface="Times New Roman" panose="02020603050405020304" pitchFamily="18" charset="0"/>
              </a:rPr>
              <a:t>1</a:t>
            </a:r>
            <a:r>
              <a:rPr lang="en-US" sz="1000" b="1" dirty="0" smtClean="0">
                <a:solidFill>
                  <a:schemeClr val="bg1"/>
                </a:solidFill>
                <a:latin typeface="Arial" panose="020B0604020202020204" pitchFamily="34" charset="0"/>
                <a:ea typeface="Calibri" panose="020F0502020204030204" pitchFamily="34" charset="0"/>
                <a:cs typeface="Times New Roman" panose="02020603050405020304" pitchFamily="18" charset="0"/>
              </a:rPr>
              <a:t>  Blanca Roman-Viñas</a:t>
            </a:r>
            <a:r>
              <a:rPr lang="en-US" sz="1000" b="1" baseline="30000" dirty="0" smtClean="0">
                <a:solidFill>
                  <a:schemeClr val="bg1"/>
                </a:solidFill>
                <a:latin typeface="Arial" panose="020B0604020202020204" pitchFamily="34" charset="0"/>
                <a:ea typeface="Calibri" panose="020F0502020204030204" pitchFamily="34" charset="0"/>
                <a:cs typeface="Times New Roman" panose="02020603050405020304" pitchFamily="18" charset="0"/>
              </a:rPr>
              <a:t>2,3</a:t>
            </a:r>
            <a:r>
              <a:rPr lang="en-US" sz="1000" b="1" dirty="0" smtClean="0">
                <a:solidFill>
                  <a:schemeClr val="bg1"/>
                </a:solidFill>
                <a:latin typeface="Arial" panose="020B0604020202020204" pitchFamily="34" charset="0"/>
                <a:ea typeface="Calibri" panose="020F0502020204030204" pitchFamily="34" charset="0"/>
                <a:cs typeface="Times New Roman" panose="02020603050405020304" pitchFamily="18" charset="0"/>
              </a:rPr>
              <a:t>, Susana Aznar-Laín</a:t>
            </a:r>
            <a:r>
              <a:rPr lang="en-US" sz="1000" b="1" baseline="30000" dirty="0">
                <a:solidFill>
                  <a:schemeClr val="bg1"/>
                </a:solidFill>
                <a:latin typeface="Arial" panose="020B0604020202020204" pitchFamily="34" charset="0"/>
                <a:ea typeface="Calibri" panose="020F0502020204030204" pitchFamily="34" charset="0"/>
                <a:cs typeface="Times New Roman" panose="02020603050405020304" pitchFamily="18" charset="0"/>
              </a:rPr>
              <a:t>1</a:t>
            </a:r>
            <a:r>
              <a:rPr lang="en-US" sz="1000" b="1" dirty="0" smtClean="0">
                <a:solidFill>
                  <a:schemeClr val="bg1"/>
                </a:solidFill>
                <a:latin typeface="Arial" panose="020B0604020202020204" pitchFamily="34" charset="0"/>
                <a:ea typeface="Calibri" panose="020F0502020204030204" pitchFamily="34" charset="0"/>
                <a:cs typeface="Times New Roman" panose="02020603050405020304" pitchFamily="18" charset="0"/>
              </a:rPr>
              <a:t> and</a:t>
            </a:r>
            <a:r>
              <a:rPr lang="es-ES" sz="1000" dirty="0" smtClean="0">
                <a:solidFill>
                  <a:schemeClr val="bg1"/>
                </a:solidFill>
              </a:rPr>
              <a:t> </a:t>
            </a:r>
            <a:r>
              <a:rPr lang="es-ES" sz="1000" b="1" dirty="0">
                <a:solidFill>
                  <a:schemeClr val="bg1"/>
                </a:solidFill>
                <a:latin typeface="Arial" panose="020B0604020202020204" pitchFamily="34" charset="0"/>
                <a:cs typeface="Arial" panose="020B0604020202020204" pitchFamily="34" charset="0"/>
              </a:rPr>
              <a:t>Lluís </a:t>
            </a:r>
            <a:r>
              <a:rPr lang="es-ES" sz="1000" b="1" dirty="0" smtClean="0">
                <a:solidFill>
                  <a:schemeClr val="bg1"/>
                </a:solidFill>
                <a:latin typeface="Arial" panose="020B0604020202020204" pitchFamily="34" charset="0"/>
                <a:cs typeface="Arial" panose="020B0604020202020204" pitchFamily="34" charset="0"/>
              </a:rPr>
              <a:t>Serra-Majem</a:t>
            </a:r>
            <a:r>
              <a:rPr lang="es-ES" sz="1000" b="1" baseline="30000" dirty="0" smtClean="0">
                <a:solidFill>
                  <a:schemeClr val="bg1"/>
                </a:solidFill>
                <a:latin typeface="Arial" panose="020B0604020202020204" pitchFamily="34" charset="0"/>
                <a:cs typeface="Arial" panose="020B0604020202020204" pitchFamily="34" charset="0"/>
              </a:rPr>
              <a:t>3,4</a:t>
            </a:r>
            <a:endParaRPr lang="es-ES" sz="1000" b="1" baseline="30000" dirty="0">
              <a:solidFill>
                <a:schemeClr val="bg1"/>
              </a:solidFill>
              <a:latin typeface="Arial" panose="020B0604020202020204" pitchFamily="34" charset="0"/>
              <a:cs typeface="Arial" panose="020B0604020202020204" pitchFamily="34" charset="0"/>
            </a:endParaRPr>
          </a:p>
        </p:txBody>
      </p:sp>
      <p:sp>
        <p:nvSpPr>
          <p:cNvPr id="33" name="Rectángulo 32">
            <a:extLst>
              <a:ext uri="{FF2B5EF4-FFF2-40B4-BE49-F238E27FC236}">
                <a16:creationId xmlns:a16="http://schemas.microsoft.com/office/drawing/2014/main" id="{61533045-8D6F-45EE-A57E-6E22D83AF30E}"/>
              </a:ext>
            </a:extLst>
          </p:cNvPr>
          <p:cNvSpPr/>
          <p:nvPr/>
        </p:nvSpPr>
        <p:spPr>
          <a:xfrm>
            <a:off x="119950" y="1224601"/>
            <a:ext cx="6427202" cy="646331"/>
          </a:xfrm>
          <a:prstGeom prst="rect">
            <a:avLst/>
          </a:prstGeom>
        </p:spPr>
        <p:txBody>
          <a:bodyPr wrap="square">
            <a:spAutoFit/>
          </a:bodyPr>
          <a:lstStyle/>
          <a:p>
            <a:pPr algn="ctr"/>
            <a:r>
              <a:rPr lang="en-US" sz="900" dirty="0" smtClean="0">
                <a:solidFill>
                  <a:schemeClr val="bg1"/>
                </a:solidFill>
                <a:latin typeface="Arial" panose="020B0604020202020204" pitchFamily="34" charset="0"/>
                <a:cs typeface="Arial" panose="020B0604020202020204" pitchFamily="34" charset="0"/>
              </a:rPr>
              <a:t>1. PAFS </a:t>
            </a:r>
            <a:r>
              <a:rPr lang="en-US" sz="900" dirty="0">
                <a:solidFill>
                  <a:schemeClr val="bg1"/>
                </a:solidFill>
                <a:latin typeface="Arial" panose="020B0604020202020204" pitchFamily="34" charset="0"/>
                <a:cs typeface="Arial" panose="020B0604020202020204" pitchFamily="34" charset="0"/>
              </a:rPr>
              <a:t>Research </a:t>
            </a:r>
            <a:r>
              <a:rPr lang="en-US" sz="900" dirty="0" smtClean="0">
                <a:solidFill>
                  <a:schemeClr val="bg1"/>
                </a:solidFill>
                <a:latin typeface="Arial" panose="020B0604020202020204" pitchFamily="34" charset="0"/>
                <a:cs typeface="Arial" panose="020B0604020202020204" pitchFamily="34" charset="0"/>
              </a:rPr>
              <a:t>group, </a:t>
            </a:r>
            <a:r>
              <a:rPr lang="en-US" sz="900" dirty="0">
                <a:solidFill>
                  <a:schemeClr val="bg1"/>
                </a:solidFill>
                <a:latin typeface="Arial" panose="020B0604020202020204" pitchFamily="34" charset="0"/>
                <a:cs typeface="Arial" panose="020B0604020202020204" pitchFamily="34" charset="0"/>
              </a:rPr>
              <a:t>University of Castilla-La </a:t>
            </a:r>
            <a:r>
              <a:rPr lang="en-US" sz="900" dirty="0" smtClean="0">
                <a:solidFill>
                  <a:schemeClr val="bg1"/>
                </a:solidFill>
                <a:latin typeface="Arial" panose="020B0604020202020204" pitchFamily="34" charset="0"/>
                <a:cs typeface="Arial" panose="020B0604020202020204" pitchFamily="34" charset="0"/>
              </a:rPr>
              <a:t>Mancha, Toledo, Spain</a:t>
            </a:r>
            <a:r>
              <a:rPr lang="es-ES" sz="900" dirty="0" smtClean="0">
                <a:solidFill>
                  <a:schemeClr val="bg1"/>
                </a:solidFill>
                <a:latin typeface="Arial" panose="020B0604020202020204" pitchFamily="34" charset="0"/>
                <a:cs typeface="Arial" panose="020B0604020202020204" pitchFamily="34" charset="0"/>
              </a:rPr>
              <a:t>. </a:t>
            </a:r>
            <a:r>
              <a:rPr lang="en-US" sz="900" dirty="0" smtClean="0">
                <a:solidFill>
                  <a:schemeClr val="bg1"/>
                </a:solidFill>
                <a:latin typeface="Arial" panose="020B0604020202020204" pitchFamily="34" charset="0"/>
                <a:cs typeface="Arial" panose="020B0604020202020204" pitchFamily="34" charset="0"/>
              </a:rPr>
              <a:t>2. </a:t>
            </a:r>
            <a:r>
              <a:rPr lang="en-CA" sz="900" dirty="0" smtClean="0">
                <a:solidFill>
                  <a:schemeClr val="bg1"/>
                </a:solidFill>
                <a:latin typeface="Arial" panose="020B0604020202020204" pitchFamily="34" charset="0"/>
                <a:cs typeface="Arial" panose="020B0604020202020204" pitchFamily="34" charset="0"/>
              </a:rPr>
              <a:t>Nutrition </a:t>
            </a:r>
            <a:r>
              <a:rPr lang="en-CA" sz="900" dirty="0">
                <a:solidFill>
                  <a:schemeClr val="bg1"/>
                </a:solidFill>
                <a:latin typeface="Arial" panose="020B0604020202020204" pitchFamily="34" charset="0"/>
                <a:cs typeface="Arial" panose="020B0604020202020204" pitchFamily="34" charset="0"/>
              </a:rPr>
              <a:t>Research Foundation, Barcelona, </a:t>
            </a:r>
            <a:r>
              <a:rPr lang="en-CA" sz="900" dirty="0" smtClean="0">
                <a:solidFill>
                  <a:schemeClr val="bg1"/>
                </a:solidFill>
                <a:latin typeface="Arial" panose="020B0604020202020204" pitchFamily="34" charset="0"/>
                <a:cs typeface="Arial" panose="020B0604020202020204" pitchFamily="34" charset="0"/>
              </a:rPr>
              <a:t>Spain. 3. CIBER </a:t>
            </a:r>
            <a:r>
              <a:rPr lang="en-CA" sz="900" dirty="0" err="1">
                <a:solidFill>
                  <a:schemeClr val="bg1"/>
                </a:solidFill>
                <a:latin typeface="Arial" panose="020B0604020202020204" pitchFamily="34" charset="0"/>
                <a:cs typeface="Arial" panose="020B0604020202020204" pitchFamily="34" charset="0"/>
              </a:rPr>
              <a:t>Fisiopatología</a:t>
            </a:r>
            <a:r>
              <a:rPr lang="en-CA" sz="900" dirty="0">
                <a:solidFill>
                  <a:schemeClr val="bg1"/>
                </a:solidFill>
                <a:latin typeface="Arial" panose="020B0604020202020204" pitchFamily="34" charset="0"/>
                <a:cs typeface="Arial" panose="020B0604020202020204" pitchFamily="34" charset="0"/>
              </a:rPr>
              <a:t> de la </a:t>
            </a:r>
            <a:r>
              <a:rPr lang="en-CA" sz="900" dirty="0" err="1">
                <a:solidFill>
                  <a:schemeClr val="bg1"/>
                </a:solidFill>
                <a:latin typeface="Arial" panose="020B0604020202020204" pitchFamily="34" charset="0"/>
                <a:cs typeface="Arial" panose="020B0604020202020204" pitchFamily="34" charset="0"/>
              </a:rPr>
              <a:t>Obesidad</a:t>
            </a:r>
            <a:r>
              <a:rPr lang="en-CA" sz="900" dirty="0">
                <a:solidFill>
                  <a:schemeClr val="bg1"/>
                </a:solidFill>
                <a:latin typeface="Arial" panose="020B0604020202020204" pitchFamily="34" charset="0"/>
                <a:cs typeface="Arial" panose="020B0604020202020204" pitchFamily="34" charset="0"/>
              </a:rPr>
              <a:t> y </a:t>
            </a:r>
            <a:r>
              <a:rPr lang="en-CA" sz="900" dirty="0" err="1">
                <a:solidFill>
                  <a:schemeClr val="bg1"/>
                </a:solidFill>
                <a:latin typeface="Arial" panose="020B0604020202020204" pitchFamily="34" charset="0"/>
                <a:cs typeface="Arial" panose="020B0604020202020204" pitchFamily="34" charset="0"/>
              </a:rPr>
              <a:t>Nutrición</a:t>
            </a:r>
            <a:r>
              <a:rPr lang="en-CA" sz="900" dirty="0">
                <a:solidFill>
                  <a:schemeClr val="bg1"/>
                </a:solidFill>
                <a:latin typeface="Arial" panose="020B0604020202020204" pitchFamily="34" charset="0"/>
                <a:cs typeface="Arial" panose="020B0604020202020204" pitchFamily="34" charset="0"/>
              </a:rPr>
              <a:t> (</a:t>
            </a:r>
            <a:r>
              <a:rPr lang="en-CA" sz="900" dirty="0" err="1">
                <a:solidFill>
                  <a:schemeClr val="bg1"/>
                </a:solidFill>
                <a:latin typeface="Arial" panose="020B0604020202020204" pitchFamily="34" charset="0"/>
                <a:cs typeface="Arial" panose="020B0604020202020204" pitchFamily="34" charset="0"/>
              </a:rPr>
              <a:t>CIBERobn</a:t>
            </a:r>
            <a:r>
              <a:rPr lang="en-CA" sz="900" dirty="0">
                <a:solidFill>
                  <a:schemeClr val="bg1"/>
                </a:solidFill>
                <a:latin typeface="Arial" panose="020B0604020202020204" pitchFamily="34" charset="0"/>
                <a:cs typeface="Arial" panose="020B0604020202020204" pitchFamily="34" charset="0"/>
              </a:rPr>
              <a:t>), </a:t>
            </a:r>
            <a:r>
              <a:rPr lang="en-CA" sz="900" dirty="0" err="1">
                <a:solidFill>
                  <a:schemeClr val="bg1"/>
                </a:solidFill>
                <a:latin typeface="Arial" panose="020B0604020202020204" pitchFamily="34" charset="0"/>
                <a:cs typeface="Arial" panose="020B0604020202020204" pitchFamily="34" charset="0"/>
              </a:rPr>
              <a:t>Instituto</a:t>
            </a:r>
            <a:r>
              <a:rPr lang="en-CA" sz="900" dirty="0">
                <a:solidFill>
                  <a:schemeClr val="bg1"/>
                </a:solidFill>
                <a:latin typeface="Arial" panose="020B0604020202020204" pitchFamily="34" charset="0"/>
                <a:cs typeface="Arial" panose="020B0604020202020204" pitchFamily="34" charset="0"/>
              </a:rPr>
              <a:t> de Salud Carlos III (ISCIII</a:t>
            </a:r>
            <a:r>
              <a:rPr lang="en-CA" sz="900" dirty="0" smtClean="0">
                <a:solidFill>
                  <a:schemeClr val="bg1"/>
                </a:solidFill>
                <a:latin typeface="Arial" panose="020B0604020202020204" pitchFamily="34" charset="0"/>
                <a:cs typeface="Arial" panose="020B0604020202020204" pitchFamily="34" charset="0"/>
              </a:rPr>
              <a:t>), Madrid, Spain. 4. </a:t>
            </a:r>
            <a:r>
              <a:rPr lang="en-CA" sz="900" dirty="0">
                <a:solidFill>
                  <a:schemeClr val="bg1"/>
                </a:solidFill>
                <a:latin typeface="Arial" panose="020B0604020202020204" pitchFamily="34" charset="0"/>
                <a:cs typeface="Arial" panose="020B0604020202020204" pitchFamily="34" charset="0"/>
              </a:rPr>
              <a:t>Research Institute of Biomedical and Health Sciences, Department of Clinical Sciences, University of Las Palmas de Gran </a:t>
            </a:r>
            <a:r>
              <a:rPr lang="en-CA" sz="900" dirty="0" err="1" smtClean="0">
                <a:solidFill>
                  <a:schemeClr val="bg1"/>
                </a:solidFill>
                <a:latin typeface="Arial" panose="020B0604020202020204" pitchFamily="34" charset="0"/>
                <a:cs typeface="Arial" panose="020B0604020202020204" pitchFamily="34" charset="0"/>
              </a:rPr>
              <a:t>Canaria</a:t>
            </a:r>
            <a:r>
              <a:rPr lang="en-CA" sz="900" dirty="0" smtClean="0">
                <a:solidFill>
                  <a:schemeClr val="bg1"/>
                </a:solidFill>
                <a:latin typeface="Arial" panose="020B0604020202020204" pitchFamily="34" charset="0"/>
                <a:cs typeface="Arial" panose="020B0604020202020204" pitchFamily="34" charset="0"/>
              </a:rPr>
              <a:t>, Las Palmas de Gran </a:t>
            </a:r>
            <a:r>
              <a:rPr lang="en-CA" sz="900" dirty="0" err="1" smtClean="0">
                <a:solidFill>
                  <a:schemeClr val="bg1"/>
                </a:solidFill>
                <a:latin typeface="Arial" panose="020B0604020202020204" pitchFamily="34" charset="0"/>
                <a:cs typeface="Arial" panose="020B0604020202020204" pitchFamily="34" charset="0"/>
              </a:rPr>
              <a:t>Canaria</a:t>
            </a:r>
            <a:r>
              <a:rPr lang="en-CA" sz="900" dirty="0" smtClean="0">
                <a:solidFill>
                  <a:schemeClr val="bg1"/>
                </a:solidFill>
                <a:latin typeface="Arial" panose="020B0604020202020204" pitchFamily="34" charset="0"/>
                <a:cs typeface="Arial" panose="020B0604020202020204" pitchFamily="34" charset="0"/>
              </a:rPr>
              <a:t>, Spain.  </a:t>
            </a:r>
            <a:endParaRPr lang="es-ES" sz="1400" dirty="0">
              <a:solidFill>
                <a:schemeClr val="bg1"/>
              </a:solidFill>
              <a:latin typeface="Arial" panose="020B0604020202020204" pitchFamily="34" charset="0"/>
              <a:cs typeface="Arial" panose="020B0604020202020204" pitchFamily="34" charset="0"/>
            </a:endParaRPr>
          </a:p>
        </p:txBody>
      </p:sp>
      <p:sp>
        <p:nvSpPr>
          <p:cNvPr id="34" name="Rectángulo 33">
            <a:extLst>
              <a:ext uri="{FF2B5EF4-FFF2-40B4-BE49-F238E27FC236}">
                <a16:creationId xmlns:a16="http://schemas.microsoft.com/office/drawing/2014/main" id="{8BAE6215-9FE0-4A6D-A45C-021D91E060B6}"/>
              </a:ext>
            </a:extLst>
          </p:cNvPr>
          <p:cNvSpPr/>
          <p:nvPr/>
        </p:nvSpPr>
        <p:spPr>
          <a:xfrm>
            <a:off x="154058" y="-120358"/>
            <a:ext cx="6798733" cy="853952"/>
          </a:xfrm>
          <a:prstGeom prst="rect">
            <a:avLst/>
          </a:prstGeom>
        </p:spPr>
        <p:txBody>
          <a:bodyPr wrap="square">
            <a:spAutoFit/>
          </a:bodyPr>
          <a:lstStyle/>
          <a:p>
            <a:pPr algn="ctr">
              <a:lnSpc>
                <a:spcPct val="107000"/>
              </a:lnSpc>
              <a:spcAft>
                <a:spcPts val="800"/>
              </a:spcAft>
            </a:pPr>
            <a:r>
              <a:rPr lang="en-US" sz="2400" b="1" dirty="0">
                <a:solidFill>
                  <a:schemeClr val="bg1"/>
                </a:solidFill>
                <a:latin typeface="Arial" panose="020B0604020202020204" pitchFamily="34" charset="0"/>
                <a:ea typeface="Calibri" panose="020F0502020204030204" pitchFamily="34" charset="0"/>
                <a:cs typeface="Times New Roman" panose="02020603050405020304" pitchFamily="18" charset="0"/>
              </a:rPr>
              <a:t>Physical Activity in children and adolescents: Spanish Report Card 2018</a:t>
            </a:r>
          </a:p>
        </p:txBody>
      </p:sp>
      <p:cxnSp>
        <p:nvCxnSpPr>
          <p:cNvPr id="6" name="Conector recto 5">
            <a:extLst>
              <a:ext uri="{FF2B5EF4-FFF2-40B4-BE49-F238E27FC236}">
                <a16:creationId xmlns:a16="http://schemas.microsoft.com/office/drawing/2014/main" id="{1A035A10-862E-42C8-A46E-CA3790673B96}"/>
              </a:ext>
            </a:extLst>
          </p:cNvPr>
          <p:cNvCxnSpPr/>
          <p:nvPr/>
        </p:nvCxnSpPr>
        <p:spPr>
          <a:xfrm>
            <a:off x="3099359" y="5813941"/>
            <a:ext cx="3500565" cy="0"/>
          </a:xfrm>
          <a:prstGeom prst="line">
            <a:avLst/>
          </a:prstGeom>
          <a:ln w="571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9" name="CuadroTexto 18">
            <a:extLst>
              <a:ext uri="{FF2B5EF4-FFF2-40B4-BE49-F238E27FC236}">
                <a16:creationId xmlns:a16="http://schemas.microsoft.com/office/drawing/2014/main" id="{A9E0004F-4918-4DC6-9F91-745816A3A357}"/>
              </a:ext>
            </a:extLst>
          </p:cNvPr>
          <p:cNvSpPr txBox="1"/>
          <p:nvPr/>
        </p:nvSpPr>
        <p:spPr>
          <a:xfrm>
            <a:off x="2800350" y="3890219"/>
            <a:ext cx="3711075" cy="1869743"/>
          </a:xfrm>
          <a:prstGeom prst="rect">
            <a:avLst/>
          </a:prstGeom>
          <a:noFill/>
        </p:spPr>
        <p:txBody>
          <a:bodyPr wrap="square" rtlCol="0">
            <a:spAutoFit/>
          </a:bodyPr>
          <a:lstStyle/>
          <a:p>
            <a:pPr algn="just"/>
            <a:r>
              <a:rPr lang="en-US" sz="1050" dirty="0"/>
              <a:t>The available data of 10 indicators referring to: physical activity, sedentary behavior, and  their determinants, from the 2016 Spanish Report Card were analyzed. </a:t>
            </a:r>
          </a:p>
          <a:p>
            <a:pPr algn="just"/>
            <a:r>
              <a:rPr lang="en-US" sz="1050" dirty="0"/>
              <a:t>The indicators included in the Spanish Report Card 2018 were: Overall Physical Activity Levels, Organized Sport Participation, Active Play, Active Transportation, Sedentary Behaviors, Family and Peers  (infrastructure,  support, parental/peer behaviors), School (infrastructure, policies, and programs), Physical Fitness, Community and the Built Environment (infrastructure, policies, programs, safety), and Government (strategies, policies, investments).</a:t>
            </a:r>
          </a:p>
        </p:txBody>
      </p:sp>
      <p:sp>
        <p:nvSpPr>
          <p:cNvPr id="10" name="Rectángulo 9">
            <a:extLst>
              <a:ext uri="{FF2B5EF4-FFF2-40B4-BE49-F238E27FC236}">
                <a16:creationId xmlns:a16="http://schemas.microsoft.com/office/drawing/2014/main" id="{A2012897-23A4-44E4-9713-F6D1EEF9DE85}"/>
              </a:ext>
            </a:extLst>
          </p:cNvPr>
          <p:cNvSpPr/>
          <p:nvPr/>
        </p:nvSpPr>
        <p:spPr>
          <a:xfrm>
            <a:off x="3143740" y="5660821"/>
            <a:ext cx="3429000" cy="900246"/>
          </a:xfrm>
          <a:prstGeom prst="rect">
            <a:avLst/>
          </a:prstGeom>
        </p:spPr>
        <p:txBody>
          <a:bodyPr>
            <a:spAutoFit/>
          </a:bodyPr>
          <a:lstStyle/>
          <a:p>
            <a:pPr algn="just"/>
            <a:r>
              <a:rPr lang="en-US" sz="1050" dirty="0"/>
              <a:t>The grade for each indicator was based on the percentage of children and youth meeting a defined benchmark (see figure 1), following the procedures and methodology outlined by the Active Healthy Kids Canada Report Card model. </a:t>
            </a:r>
          </a:p>
        </p:txBody>
      </p:sp>
    </p:spTree>
    <p:extLst>
      <p:ext uri="{BB962C8B-B14F-4D97-AF65-F5344CB8AC3E}">
        <p14:creationId xmlns:p14="http://schemas.microsoft.com/office/powerpoint/2010/main" val="1861594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7566CDAEBAE6B418BC895BBC76E54F6" ma:contentTypeVersion="8" ma:contentTypeDescription="Create a new document." ma:contentTypeScope="" ma:versionID="09eefc29ddd35fb24349456ff84d75be">
  <xsd:schema xmlns:xsd="http://www.w3.org/2001/XMLSchema" xmlns:xs="http://www.w3.org/2001/XMLSchema" xmlns:p="http://schemas.microsoft.com/office/2006/metadata/properties" xmlns:ns2="f55f9b7f-3dd0-48e1-a3a7-20497041be2b" xmlns:ns3="b5ecf19d-b9a0-4c4e-9224-52a11fa52d64" targetNamespace="http://schemas.microsoft.com/office/2006/metadata/properties" ma:root="true" ma:fieldsID="572a29e0fdb5ba81d492907c83ebf03b" ns2:_="" ns3:_="">
    <xsd:import namespace="f55f9b7f-3dd0-48e1-a3a7-20497041be2b"/>
    <xsd:import namespace="b5ecf19d-b9a0-4c4e-9224-52a11fa52d6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5f9b7f-3dd0-48e1-a3a7-20497041be2b"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5ecf19d-b9a0-4c4e-9224-52a11fa52d64"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description="" ma:hidden="true" ma:internalName="MediaServiceDateTaken" ma:readOnly="true">
      <xsd:simpleType>
        <xsd:restriction base="dms:Text"/>
      </xsd:simpleType>
    </xsd:element>
    <xsd:element name="MediaServiceAutoTags" ma:index="13" nillable="true" ma:displayName="MediaServiceAutoTags" ma:description="" ma:internalName="MediaServiceAutoTags" ma:readOnly="true">
      <xsd:simpleType>
        <xsd:restriction base="dms:Text"/>
      </xsd:simpleType>
    </xsd:element>
    <xsd:element name="MediaServiceLocation" ma:index="14"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8FCEDFA-B4C5-4600-A27A-19BF22919FC3}">
  <ds:schemaRefs>
    <ds:schemaRef ds:uri="http://purl.org/dc/dcmitype/"/>
    <ds:schemaRef ds:uri="http://schemas.microsoft.com/office/2006/documentManagement/types"/>
    <ds:schemaRef ds:uri="b5ecf19d-b9a0-4c4e-9224-52a11fa52d64"/>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f55f9b7f-3dd0-48e1-a3a7-20497041be2b"/>
    <ds:schemaRef ds:uri="http://www.w3.org/XML/1998/namespace"/>
  </ds:schemaRefs>
</ds:datastoreItem>
</file>

<file path=customXml/itemProps2.xml><?xml version="1.0" encoding="utf-8"?>
<ds:datastoreItem xmlns:ds="http://schemas.openxmlformats.org/officeDocument/2006/customXml" ds:itemID="{FCB96241-BF82-431A-8DBA-0E8EDB19D7D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55f9b7f-3dd0-48e1-a3a7-20497041be2b"/>
    <ds:schemaRef ds:uri="b5ecf19d-b9a0-4c4e-9224-52a11fa52d6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D22DE69-A58F-42C0-BDF6-0F72E8CBF22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233</TotalTime>
  <Words>905</Words>
  <Application>Microsoft Office PowerPoint</Application>
  <PresentationFormat>Panorámica</PresentationFormat>
  <Paragraphs>89</Paragraphs>
  <Slides>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vt:i4>
      </vt:variant>
    </vt:vector>
  </HeadingPairs>
  <TitlesOfParts>
    <vt:vector size="8" baseType="lpstr">
      <vt:lpstr>Arial</vt:lpstr>
      <vt:lpstr>Calibri</vt:lpstr>
      <vt:lpstr>Calibri Light</vt:lpstr>
      <vt:lpstr>Times New Roman</vt:lpstr>
      <vt:lpstr>Office Theme</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Joe</dc:creator>
  <cp:lastModifiedBy>Susana Aznar Lain</cp:lastModifiedBy>
  <cp:revision>22</cp:revision>
  <dcterms:created xsi:type="dcterms:W3CDTF">2016-09-14T02:14:34Z</dcterms:created>
  <dcterms:modified xsi:type="dcterms:W3CDTF">2018-11-12T18:43:53Z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0x01010077566CDAEBAE6B418BC895BBC76E54F6</vt:lpwstr>
  </property>
</Properties>
</file>