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2898" y="-1806"/>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Troptsidis" userId="db8b2d7d-c8a1-4d93-aa2c-2b4786ee9b63" providerId="ADAL" clId="{EA17F770-26E0-465A-A3E2-8824B7D51C7C}"/>
    <pc:docChg chg="addSld modSld">
      <pc:chgData name="Vicky Troptsidis" userId="db8b2d7d-c8a1-4d93-aa2c-2b4786ee9b63" providerId="ADAL" clId="{EA17F770-26E0-465A-A3E2-8824B7D51C7C}" dt="2018-04-20T10:04:49.053" v="0"/>
      <pc:docMkLst>
        <pc:docMk/>
      </pc:docMkLst>
      <pc:sldChg chg="add">
        <pc:chgData name="Vicky Troptsidis" userId="db8b2d7d-c8a1-4d93-aa2c-2b4786ee9b63" providerId="ADAL" clId="{EA17F770-26E0-465A-A3E2-8824B7D51C7C}" dt="2018-04-20T10:04:49.053" v="0"/>
        <pc:sldMkLst>
          <pc:docMk/>
          <pc:sldMk cId="2015624230"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37327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678434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600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62405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66906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34F4A0-96A4-491D-A718-164DA687BAF3}" type="datetimeFigureOut">
              <a:rPr lang="en-AU" smtClean="0"/>
              <a:t>6/11/2018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977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34F4A0-96A4-491D-A718-164DA687BAF3}" type="datetimeFigureOut">
              <a:rPr lang="en-AU" smtClean="0"/>
              <a:t>6/11/2018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07608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34F4A0-96A4-491D-A718-164DA687BAF3}" type="datetimeFigureOut">
              <a:rPr lang="en-AU" smtClean="0"/>
              <a:t>6/11/2018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62310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4F4A0-96A4-491D-A718-164DA687BAF3}" type="datetimeFigureOut">
              <a:rPr lang="en-AU" smtClean="0"/>
              <a:t>6/11/2018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79829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6/11/2018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8198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6/11/2018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61223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F34F4A0-96A4-491D-A718-164DA687BAF3}" type="datetimeFigureOut">
              <a:rPr lang="en-AU" smtClean="0"/>
              <a:t>6/11/2018</a:t>
            </a:fld>
            <a:endParaRPr lang="en-AU"/>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F59FED7-C90C-4E56-BC79-CF770ACF0BF8}" type="slidenum">
              <a:rPr lang="en-AU" smtClean="0"/>
              <a:t>‹#›</a:t>
            </a:fld>
            <a:endParaRPr lang="en-AU"/>
          </a:p>
        </p:txBody>
      </p:sp>
    </p:spTree>
    <p:extLst>
      <p:ext uri="{BB962C8B-B14F-4D97-AF65-F5344CB8AC3E}">
        <p14:creationId xmlns:p14="http://schemas.microsoft.com/office/powerpoint/2010/main" val="251645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F60A29-BD36-B448-95F5-79ACB0B31D4D}"/>
              </a:ext>
            </a:extLst>
          </p:cNvPr>
          <p:cNvSpPr txBox="1"/>
          <p:nvPr/>
        </p:nvSpPr>
        <p:spPr>
          <a:xfrm>
            <a:off x="469500" y="956930"/>
            <a:ext cx="5988423" cy="12637819"/>
          </a:xfrm>
          <a:prstGeom prst="rect">
            <a:avLst/>
          </a:prstGeom>
          <a:noFill/>
        </p:spPr>
        <p:txBody>
          <a:bodyPr wrap="square" rtlCol="0">
            <a:spAutoFit/>
          </a:bodyPr>
          <a:lstStyle/>
          <a:p>
            <a:pPr algn="ctr"/>
            <a:endParaRPr lang="en-US" b="1" dirty="0"/>
          </a:p>
          <a:p>
            <a:pPr lvl="0" algn="ctr"/>
            <a:r>
              <a:rPr lang="en-US" sz="2400" b="1" dirty="0" smtClean="0">
                <a:solidFill>
                  <a:srgbClr val="C00000"/>
                </a:solidFill>
              </a:rPr>
              <a:t>Lithuania’s </a:t>
            </a:r>
            <a:r>
              <a:rPr lang="en-US" sz="2400" b="1" dirty="0">
                <a:solidFill>
                  <a:srgbClr val="C00000"/>
                </a:solidFill>
              </a:rPr>
              <a:t>2018 Report Card on Physical Activity for Children and </a:t>
            </a:r>
            <a:r>
              <a:rPr lang="en-US" sz="2400" b="1" dirty="0" smtClean="0">
                <a:solidFill>
                  <a:srgbClr val="C00000"/>
                </a:solidFill>
              </a:rPr>
              <a:t>Youth</a:t>
            </a:r>
            <a:endParaRPr lang="lt-LT" sz="2400" b="1" dirty="0" smtClean="0">
              <a:solidFill>
                <a:srgbClr val="C00000"/>
              </a:solidFill>
            </a:endParaRPr>
          </a:p>
          <a:p>
            <a:pPr algn="ctr"/>
            <a:r>
              <a:rPr lang="lt-LT" sz="1400" dirty="0"/>
              <a:t>Arunas Emeljanovas</a:t>
            </a:r>
            <a:r>
              <a:rPr lang="lt-LT" sz="1400" baseline="30000" dirty="0"/>
              <a:t>1</a:t>
            </a:r>
            <a:r>
              <a:rPr lang="lt-LT" sz="1400" dirty="0"/>
              <a:t>, Brigita Mieziene</a:t>
            </a:r>
            <a:r>
              <a:rPr lang="lt-LT" sz="1400" baseline="30000" dirty="0"/>
              <a:t>1</a:t>
            </a:r>
            <a:r>
              <a:rPr lang="lt-LT" sz="1400" dirty="0"/>
              <a:t>, Rita Gruodyte-Raciene</a:t>
            </a:r>
            <a:r>
              <a:rPr lang="lt-LT" sz="1400" baseline="30000" dirty="0"/>
              <a:t>1</a:t>
            </a:r>
            <a:r>
              <a:rPr lang="lt-LT" sz="1400" dirty="0"/>
              <a:t>, Saulius Sukys</a:t>
            </a:r>
            <a:r>
              <a:rPr lang="lt-LT" sz="1400" baseline="30000" dirty="0"/>
              <a:t>1</a:t>
            </a:r>
            <a:r>
              <a:rPr lang="lt-LT" sz="1400" dirty="0"/>
              <a:t>, Renata Rutkauskaite</a:t>
            </a:r>
            <a:r>
              <a:rPr lang="lt-LT" sz="1400" baseline="30000" dirty="0"/>
              <a:t>1</a:t>
            </a:r>
            <a:r>
              <a:rPr lang="lt-LT" sz="1400" dirty="0"/>
              <a:t>, Laima Trinkuniene</a:t>
            </a:r>
            <a:r>
              <a:rPr lang="lt-LT" sz="1400" baseline="30000" dirty="0"/>
              <a:t>1</a:t>
            </a:r>
            <a:r>
              <a:rPr lang="lt-LT" sz="1400" dirty="0"/>
              <a:t>, Natalija Fatkulina</a:t>
            </a:r>
            <a:r>
              <a:rPr lang="lt-LT" sz="1400" baseline="30000" dirty="0"/>
              <a:t>2</a:t>
            </a:r>
            <a:r>
              <a:rPr lang="lt-LT" sz="1400" dirty="0"/>
              <a:t>, Inga Gerulskiene</a:t>
            </a:r>
            <a:r>
              <a:rPr lang="lt-LT" sz="1400" baseline="30000" dirty="0"/>
              <a:t>3</a:t>
            </a:r>
            <a:r>
              <a:rPr lang="lt-LT" sz="1400" dirty="0"/>
              <a:t>, Tomas Daukantas</a:t>
            </a:r>
            <a:r>
              <a:rPr lang="lt-LT" sz="1400" baseline="30000" dirty="0"/>
              <a:t>4</a:t>
            </a:r>
            <a:r>
              <a:rPr lang="lt-LT" sz="1400" dirty="0"/>
              <a:t>,  Vita Balsyte</a:t>
            </a:r>
            <a:r>
              <a:rPr lang="lt-LT" sz="1400" baseline="30000" dirty="0"/>
              <a:t>5</a:t>
            </a:r>
            <a:r>
              <a:rPr lang="lt-LT" sz="1400" dirty="0"/>
              <a:t>, Tatjana Zabolotnaja</a:t>
            </a:r>
            <a:r>
              <a:rPr lang="lt-LT" sz="1400" baseline="30000" dirty="0"/>
              <a:t>6</a:t>
            </a:r>
            <a:endParaRPr lang="lt-LT" sz="1400" dirty="0"/>
          </a:p>
          <a:p>
            <a:pPr algn="ctr"/>
            <a:r>
              <a:rPr lang="lt-LT" sz="1200" b="1" baseline="30000" dirty="0"/>
              <a:t>1</a:t>
            </a:r>
            <a:r>
              <a:rPr lang="lt-LT" sz="1200" b="1" dirty="0"/>
              <a:t>Lithuanian </a:t>
            </a:r>
            <a:r>
              <a:rPr lang="lt-LT" sz="1200" b="1" dirty="0" err="1"/>
              <a:t>Sports</a:t>
            </a:r>
            <a:r>
              <a:rPr lang="lt-LT" sz="1200" b="1" dirty="0"/>
              <a:t> </a:t>
            </a:r>
            <a:r>
              <a:rPr lang="lt-LT" sz="1200" b="1" dirty="0" smtClean="0"/>
              <a:t>University; </a:t>
            </a:r>
            <a:r>
              <a:rPr lang="lt-LT" sz="1200" b="1" baseline="30000" dirty="0" smtClean="0"/>
              <a:t>2</a:t>
            </a:r>
            <a:r>
              <a:rPr lang="lt-LT" sz="1200" b="1" dirty="0" smtClean="0"/>
              <a:t>Vilnius University; </a:t>
            </a:r>
            <a:r>
              <a:rPr lang="lt-LT" sz="1200" b="1" baseline="30000" dirty="0" smtClean="0"/>
              <a:t>3</a:t>
            </a:r>
            <a:r>
              <a:rPr lang="lt-LT" sz="1200" b="1" dirty="0" smtClean="0"/>
              <a:t>Department </a:t>
            </a:r>
            <a:r>
              <a:rPr lang="lt-LT" sz="1200" b="1" dirty="0" err="1"/>
              <a:t>of</a:t>
            </a:r>
            <a:r>
              <a:rPr lang="lt-LT" sz="1200" b="1" dirty="0"/>
              <a:t> Physical </a:t>
            </a:r>
            <a:r>
              <a:rPr lang="lt-LT" sz="1200" b="1" dirty="0" err="1"/>
              <a:t>Education</a:t>
            </a:r>
            <a:r>
              <a:rPr lang="lt-LT" sz="1200" b="1" dirty="0"/>
              <a:t> </a:t>
            </a:r>
            <a:r>
              <a:rPr lang="lt-LT" sz="1200" b="1" dirty="0" err="1"/>
              <a:t>and</a:t>
            </a:r>
            <a:r>
              <a:rPr lang="lt-LT" sz="1200" b="1" dirty="0"/>
              <a:t> </a:t>
            </a:r>
            <a:r>
              <a:rPr lang="lt-LT" sz="1200" b="1" dirty="0" err="1" smtClean="0"/>
              <a:t>Sports</a:t>
            </a:r>
            <a:r>
              <a:rPr lang="lt-LT" sz="1200" b="1" dirty="0" smtClean="0"/>
              <a:t>; </a:t>
            </a:r>
            <a:r>
              <a:rPr lang="lt-LT" sz="1200" b="1" baseline="30000" dirty="0" smtClean="0"/>
              <a:t>4</a:t>
            </a:r>
            <a:r>
              <a:rPr lang="lt-LT" sz="1200" b="1" dirty="0" smtClean="0"/>
              <a:t>Ministry </a:t>
            </a:r>
            <a:r>
              <a:rPr lang="lt-LT" sz="1200" b="1" dirty="0" err="1"/>
              <a:t>of</a:t>
            </a:r>
            <a:r>
              <a:rPr lang="lt-LT" sz="1200" b="1" dirty="0"/>
              <a:t> </a:t>
            </a:r>
            <a:r>
              <a:rPr lang="lt-LT" sz="1200" b="1" dirty="0" err="1"/>
              <a:t>Education</a:t>
            </a:r>
            <a:r>
              <a:rPr lang="lt-LT" sz="1200" b="1" dirty="0"/>
              <a:t> </a:t>
            </a:r>
            <a:r>
              <a:rPr lang="lt-LT" sz="1200" b="1" dirty="0" err="1"/>
              <a:t>and</a:t>
            </a:r>
            <a:r>
              <a:rPr lang="lt-LT" sz="1200" b="1" dirty="0"/>
              <a:t> </a:t>
            </a:r>
            <a:r>
              <a:rPr lang="lt-LT" sz="1200" b="1" dirty="0" err="1" smtClean="0"/>
              <a:t>Science</a:t>
            </a:r>
            <a:r>
              <a:rPr lang="lt-LT" sz="1200" b="1" dirty="0" smtClean="0"/>
              <a:t>; </a:t>
            </a:r>
            <a:r>
              <a:rPr lang="lt-LT" sz="1200" b="1" baseline="30000" dirty="0" smtClean="0"/>
              <a:t>5</a:t>
            </a:r>
            <a:r>
              <a:rPr lang="lt-LT" sz="1200" b="1" dirty="0" smtClean="0"/>
              <a:t>National </a:t>
            </a:r>
            <a:r>
              <a:rPr lang="lt-LT" sz="1200" b="1" dirty="0" err="1"/>
              <a:t>Olympic</a:t>
            </a:r>
            <a:r>
              <a:rPr lang="lt-LT" sz="1200" b="1" dirty="0"/>
              <a:t> </a:t>
            </a:r>
            <a:r>
              <a:rPr lang="lt-LT" sz="1200" b="1" dirty="0" err="1"/>
              <a:t>Committee</a:t>
            </a:r>
            <a:r>
              <a:rPr lang="lt-LT" sz="1200" b="1" dirty="0"/>
              <a:t> </a:t>
            </a:r>
            <a:r>
              <a:rPr lang="lt-LT" sz="1200" b="1" dirty="0" err="1"/>
              <a:t>of</a:t>
            </a:r>
            <a:r>
              <a:rPr lang="lt-LT" sz="1200" b="1" dirty="0"/>
              <a:t> </a:t>
            </a:r>
            <a:r>
              <a:rPr lang="lt-LT" sz="1200" b="1" dirty="0" smtClean="0"/>
              <a:t>Lithuania; </a:t>
            </a:r>
            <a:r>
              <a:rPr lang="lt-LT" sz="1200" b="1" baseline="30000" dirty="0" smtClean="0"/>
              <a:t>6</a:t>
            </a:r>
            <a:r>
              <a:rPr lang="lt-LT" sz="1200" b="1" dirty="0" smtClean="0"/>
              <a:t>Ministry </a:t>
            </a:r>
            <a:r>
              <a:rPr lang="lt-LT" sz="1200" b="1" dirty="0" err="1"/>
              <a:t>of</a:t>
            </a:r>
            <a:r>
              <a:rPr lang="lt-LT" sz="1200" b="1" dirty="0"/>
              <a:t> </a:t>
            </a:r>
            <a:r>
              <a:rPr lang="lt-LT" sz="1200" b="1" dirty="0" err="1"/>
              <a:t>Health</a:t>
            </a:r>
            <a:endParaRPr lang="lt-LT" sz="1200" dirty="0"/>
          </a:p>
          <a:p>
            <a:pPr lvl="0" algn="ctr"/>
            <a:endParaRPr lang="en-US" b="1" dirty="0"/>
          </a:p>
          <a:p>
            <a:pPr marL="285750" lvl="0" indent="-285750" algn="just">
              <a:buFont typeface="Arial" panose="020B0604020202020204" pitchFamily="34" charset="0"/>
              <a:buChar char="•"/>
            </a:pPr>
            <a:r>
              <a:rPr lang="en-AU" sz="1600" b="1" dirty="0" smtClean="0"/>
              <a:t>Purpose</a:t>
            </a:r>
            <a:r>
              <a:rPr lang="lt-LT" sz="1600" dirty="0" smtClean="0"/>
              <a:t> </a:t>
            </a:r>
            <a:r>
              <a:rPr lang="lt-LT" sz="1600" dirty="0" err="1" smtClean="0"/>
              <a:t>of</a:t>
            </a:r>
            <a:r>
              <a:rPr lang="lt-LT" sz="1600" dirty="0" smtClean="0"/>
              <a:t> </a:t>
            </a:r>
            <a:r>
              <a:rPr lang="lt-LT" sz="1600" dirty="0" err="1" smtClean="0"/>
              <a:t>the</a:t>
            </a:r>
            <a:r>
              <a:rPr lang="lt-LT" sz="1600" dirty="0" smtClean="0"/>
              <a:t> </a:t>
            </a:r>
            <a:r>
              <a:rPr lang="lt-LT" sz="1600" dirty="0" err="1" smtClean="0"/>
              <a:t>study</a:t>
            </a:r>
            <a:r>
              <a:rPr lang="lt-LT" sz="1600" dirty="0" smtClean="0"/>
              <a:t> </a:t>
            </a:r>
            <a:r>
              <a:rPr lang="lt-LT" sz="1600" dirty="0" err="1" smtClean="0"/>
              <a:t>was</a:t>
            </a:r>
            <a:r>
              <a:rPr lang="lt-LT" sz="1600" dirty="0" smtClean="0"/>
              <a:t> to </a:t>
            </a:r>
            <a:r>
              <a:rPr lang="lt-LT" sz="1600" dirty="0" err="1" smtClean="0"/>
              <a:t>examine</a:t>
            </a:r>
            <a:r>
              <a:rPr lang="lt-LT" sz="1600" dirty="0" smtClean="0"/>
              <a:t>, </a:t>
            </a:r>
            <a:r>
              <a:rPr lang="lt-LT" sz="1600" dirty="0" err="1" smtClean="0"/>
              <a:t>present</a:t>
            </a:r>
            <a:r>
              <a:rPr lang="lt-LT" sz="1600" dirty="0" smtClean="0"/>
              <a:t> </a:t>
            </a:r>
            <a:r>
              <a:rPr lang="lt-LT" sz="1600" dirty="0" err="1" smtClean="0"/>
              <a:t>and</a:t>
            </a:r>
            <a:r>
              <a:rPr lang="lt-LT" sz="1600" dirty="0" smtClean="0"/>
              <a:t> </a:t>
            </a:r>
            <a:r>
              <a:rPr lang="lt-LT" sz="1600" dirty="0" err="1" smtClean="0"/>
              <a:t>describe</a:t>
            </a:r>
            <a:r>
              <a:rPr lang="lt-LT" sz="1600" dirty="0" smtClean="0"/>
              <a:t> </a:t>
            </a:r>
            <a:r>
              <a:rPr lang="lt-LT" sz="1600" dirty="0" err="1" smtClean="0"/>
              <a:t>core</a:t>
            </a:r>
            <a:r>
              <a:rPr lang="lt-LT" sz="1600" dirty="0" smtClean="0"/>
              <a:t> </a:t>
            </a:r>
            <a:r>
              <a:rPr lang="lt-LT" sz="1600" dirty="0" err="1" smtClean="0"/>
              <a:t>physical</a:t>
            </a:r>
            <a:r>
              <a:rPr lang="lt-LT" sz="1600" dirty="0" smtClean="0"/>
              <a:t> </a:t>
            </a:r>
            <a:r>
              <a:rPr lang="lt-LT" sz="1600" dirty="0" err="1" smtClean="0"/>
              <a:t>activity</a:t>
            </a:r>
            <a:r>
              <a:rPr lang="lt-LT" sz="1600" dirty="0" smtClean="0"/>
              <a:t> </a:t>
            </a:r>
            <a:r>
              <a:rPr lang="lt-LT" sz="1600" dirty="0" err="1" smtClean="0"/>
              <a:t>and</a:t>
            </a:r>
            <a:r>
              <a:rPr lang="lt-LT" sz="1600" dirty="0" smtClean="0"/>
              <a:t> </a:t>
            </a:r>
            <a:r>
              <a:rPr lang="lt-LT" sz="1600" dirty="0" err="1" smtClean="0"/>
              <a:t>fitness</a:t>
            </a:r>
            <a:r>
              <a:rPr lang="lt-LT" sz="1600" dirty="0" smtClean="0"/>
              <a:t> </a:t>
            </a:r>
            <a:r>
              <a:rPr lang="lt-LT" sz="1600" dirty="0" err="1" smtClean="0"/>
              <a:t>indicators</a:t>
            </a:r>
            <a:r>
              <a:rPr lang="lt-LT" sz="1600" dirty="0" smtClean="0"/>
              <a:t> </a:t>
            </a:r>
            <a:r>
              <a:rPr lang="lt-LT" sz="1600" dirty="0" err="1"/>
              <a:t>on</a:t>
            </a:r>
            <a:r>
              <a:rPr lang="lt-LT" sz="1600" dirty="0"/>
              <a:t> </a:t>
            </a:r>
            <a:r>
              <a:rPr lang="lt-LT" sz="1600" dirty="0" err="1"/>
              <a:t>school-age</a:t>
            </a:r>
            <a:r>
              <a:rPr lang="lt-LT" sz="1600" dirty="0"/>
              <a:t> </a:t>
            </a:r>
            <a:r>
              <a:rPr lang="lt-LT" sz="1600" dirty="0" err="1" smtClean="0"/>
              <a:t>children</a:t>
            </a:r>
            <a:r>
              <a:rPr lang="lt-LT" sz="1600" dirty="0" smtClean="0"/>
              <a:t> </a:t>
            </a:r>
            <a:r>
              <a:rPr lang="lt-LT" sz="1600" dirty="0" err="1" smtClean="0"/>
              <a:t>in</a:t>
            </a:r>
            <a:r>
              <a:rPr lang="lt-LT" sz="1600" dirty="0" smtClean="0"/>
              <a:t> Lithuania.</a:t>
            </a:r>
            <a:endParaRPr lang="en-AU" sz="1600" dirty="0"/>
          </a:p>
          <a:p>
            <a:pPr marL="285750" lvl="0" indent="-285750">
              <a:buFont typeface="Arial" panose="020B0604020202020204" pitchFamily="34" charset="0"/>
              <a:buChar char="•"/>
            </a:pPr>
            <a:r>
              <a:rPr lang="en-AU" b="1" dirty="0" smtClean="0"/>
              <a:t>Methods</a:t>
            </a:r>
            <a:endParaRPr lang="lt-LT" b="1" dirty="0" smtClean="0"/>
          </a:p>
          <a:p>
            <a:pPr lvl="0" algn="just"/>
            <a:r>
              <a:rPr lang="en-US" sz="1600" dirty="0"/>
              <a:t>The 2018 Report Card included the 10 core PA indicators, which represents behaviors (Overall PA, Organized Sport and PA, Active Play, Active Transportation, and Sedentary Behaviors), settings and sources of social influences (Family and Peers, School, and Community and Environment), strategies and investments (Government) and health related Physical Fitness. Data from multiple sources were used to inform the grades in accordance with common benchmarks. </a:t>
            </a:r>
            <a:endParaRPr lang="en-AU" sz="1600" dirty="0"/>
          </a:p>
          <a:p>
            <a:pPr marL="285750" lvl="0" indent="-285750" algn="just">
              <a:buFont typeface="Arial" panose="020B0604020202020204" pitchFamily="34" charset="0"/>
              <a:buChar char="•"/>
            </a:pPr>
            <a:r>
              <a:rPr lang="en-AU" b="1" dirty="0" smtClean="0"/>
              <a:t>Results</a:t>
            </a:r>
            <a:endParaRPr lang="lt-LT" b="1" dirty="0" smtClean="0"/>
          </a:p>
          <a:p>
            <a:pPr marL="285750" lvl="0" indent="-285750" algn="just">
              <a:buFont typeface="Arial" panose="020B0604020202020204" pitchFamily="34" charset="0"/>
              <a:buChar char="•"/>
            </a:pPr>
            <a:endParaRPr lang="lt-LT" b="1" dirty="0"/>
          </a:p>
          <a:p>
            <a:pPr marL="285750" lvl="0" indent="-285750">
              <a:lnSpc>
                <a:spcPct val="115000"/>
              </a:lnSpc>
              <a:spcAft>
                <a:spcPts val="1000"/>
              </a:spcAft>
              <a:buFont typeface="Arial" panose="020B0604020202020204" pitchFamily="34" charset="0"/>
              <a:buChar char="•"/>
            </a:pPr>
            <a:endParaRPr lang="lt-LT" b="1" dirty="0" smtClean="0">
              <a:solidFill>
                <a:prstClr val="black"/>
              </a:solidFill>
              <a:ea typeface="Calibri" panose="020F0502020204030204" pitchFamily="34" charset="0"/>
              <a:cs typeface="Times New Roman" panose="02020603050405020304" pitchFamily="18" charset="0"/>
            </a:endParaRPr>
          </a:p>
          <a:p>
            <a:pPr marL="285750" lvl="0" indent="-285750">
              <a:lnSpc>
                <a:spcPct val="115000"/>
              </a:lnSpc>
              <a:spcAft>
                <a:spcPts val="1000"/>
              </a:spcAft>
              <a:buFont typeface="Arial" panose="020B0604020202020204" pitchFamily="34" charset="0"/>
              <a:buChar char="•"/>
            </a:pPr>
            <a:endParaRPr lang="lt-LT" b="1" dirty="0">
              <a:solidFill>
                <a:prstClr val="black"/>
              </a:solidFill>
              <a:ea typeface="Calibri" panose="020F0502020204030204" pitchFamily="34" charset="0"/>
              <a:cs typeface="Times New Roman" panose="02020603050405020304" pitchFamily="18" charset="0"/>
            </a:endParaRPr>
          </a:p>
          <a:p>
            <a:pPr marL="285750" lvl="0" indent="-285750">
              <a:lnSpc>
                <a:spcPct val="115000"/>
              </a:lnSpc>
              <a:spcAft>
                <a:spcPts val="1000"/>
              </a:spcAft>
              <a:buFont typeface="Arial" panose="020B0604020202020204" pitchFamily="34" charset="0"/>
              <a:buChar char="•"/>
            </a:pPr>
            <a:endParaRPr lang="lt-LT" b="1" dirty="0" smtClean="0">
              <a:solidFill>
                <a:prstClr val="black"/>
              </a:solidFill>
              <a:ea typeface="Calibri" panose="020F0502020204030204" pitchFamily="34" charset="0"/>
              <a:cs typeface="Times New Roman" panose="02020603050405020304" pitchFamily="18" charset="0"/>
            </a:endParaRPr>
          </a:p>
          <a:p>
            <a:pPr marL="285750" lvl="0" indent="-285750">
              <a:lnSpc>
                <a:spcPct val="115000"/>
              </a:lnSpc>
              <a:spcAft>
                <a:spcPts val="1000"/>
              </a:spcAft>
              <a:buFont typeface="Arial" panose="020B0604020202020204" pitchFamily="34" charset="0"/>
              <a:buChar char="•"/>
            </a:pPr>
            <a:endParaRPr lang="lt-LT" b="1" dirty="0" smtClean="0">
              <a:solidFill>
                <a:prstClr val="black"/>
              </a:solidFill>
              <a:ea typeface="Calibri" panose="020F0502020204030204" pitchFamily="34" charset="0"/>
              <a:cs typeface="Times New Roman" panose="02020603050405020304" pitchFamily="18" charset="0"/>
            </a:endParaRPr>
          </a:p>
          <a:p>
            <a:pPr marL="285750" lvl="0" indent="-285750">
              <a:lnSpc>
                <a:spcPct val="115000"/>
              </a:lnSpc>
              <a:spcAft>
                <a:spcPts val="1000"/>
              </a:spcAft>
              <a:buFont typeface="Arial" panose="020B0604020202020204" pitchFamily="34" charset="0"/>
              <a:buChar char="•"/>
            </a:pPr>
            <a:endParaRPr lang="lt-LT" b="1" dirty="0" smtClean="0">
              <a:solidFill>
                <a:prstClr val="black"/>
              </a:solidFill>
              <a:ea typeface="Calibri" panose="020F0502020204030204" pitchFamily="34" charset="0"/>
              <a:cs typeface="Times New Roman" panose="02020603050405020304" pitchFamily="18" charset="0"/>
            </a:endParaRPr>
          </a:p>
          <a:p>
            <a:pPr marL="285750" lvl="0" indent="-285750">
              <a:lnSpc>
                <a:spcPct val="115000"/>
              </a:lnSpc>
              <a:spcAft>
                <a:spcPts val="1000"/>
              </a:spcAft>
              <a:buFont typeface="Arial" panose="020B0604020202020204" pitchFamily="34" charset="0"/>
              <a:buChar char="•"/>
            </a:pPr>
            <a:endParaRPr lang="lt-LT" b="1" dirty="0">
              <a:solidFill>
                <a:prstClr val="black"/>
              </a:solidFill>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endParaRPr lang="lt-LT" b="1" dirty="0" smtClean="0">
              <a:solidFill>
                <a:prstClr val="black"/>
              </a:solidFill>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lt-LT" b="1" dirty="0" smtClean="0">
                <a:solidFill>
                  <a:prstClr val="black"/>
                </a:solidFill>
                <a:ea typeface="Calibri" panose="020F0502020204030204" pitchFamily="34" charset="0"/>
                <a:cs typeface="Times New Roman" panose="02020603050405020304" pitchFamily="18" charset="0"/>
              </a:rPr>
              <a:t>Conclusions/</a:t>
            </a:r>
            <a:r>
              <a:rPr lang="lt-LT" b="1" dirty="0" err="1" smtClean="0">
                <a:solidFill>
                  <a:prstClr val="black"/>
                </a:solidFill>
                <a:ea typeface="Calibri" panose="020F0502020204030204" pitchFamily="34" charset="0"/>
                <a:cs typeface="Times New Roman" panose="02020603050405020304" pitchFamily="18" charset="0"/>
              </a:rPr>
              <a:t>recommendations</a:t>
            </a:r>
            <a:endParaRPr lang="lt-LT" dirty="0">
              <a:solidFill>
                <a:prstClr val="black"/>
              </a:solidFill>
              <a:ea typeface="Calibri" panose="020F0502020204030204" pitchFamily="34" charset="0"/>
              <a:cs typeface="Times New Roman" panose="02020603050405020304" pitchFamily="18" charset="0"/>
            </a:endParaRPr>
          </a:p>
          <a:p>
            <a:pPr lvl="0" algn="just"/>
            <a:r>
              <a:rPr lang="en-US" sz="1600" dirty="0">
                <a:solidFill>
                  <a:prstClr val="black"/>
                </a:solidFill>
                <a:ea typeface="Calibri" panose="020F0502020204030204" pitchFamily="34" charset="0"/>
                <a:cs typeface="Times New Roman" panose="02020603050405020304" pitchFamily="18" charset="0"/>
              </a:rPr>
              <a:t>Many PA indicators in Lithuanian children and youth show that actions need to be taken to improve the current situation. </a:t>
            </a:r>
            <a:r>
              <a:rPr lang="en-US" sz="1600" dirty="0" smtClean="0">
                <a:solidFill>
                  <a:prstClr val="black"/>
                </a:solidFill>
                <a:ea typeface="Calibri" panose="020F0502020204030204" pitchFamily="34" charset="0"/>
                <a:cs typeface="Times New Roman" panose="02020603050405020304" pitchFamily="18" charset="0"/>
              </a:rPr>
              <a:t>National </a:t>
            </a:r>
            <a:r>
              <a:rPr lang="en-US" sz="1600" dirty="0">
                <a:solidFill>
                  <a:prstClr val="black"/>
                </a:solidFill>
                <a:ea typeface="Calibri" panose="020F0502020204030204" pitchFamily="34" charset="0"/>
                <a:cs typeface="Times New Roman" panose="02020603050405020304" pitchFamily="18" charset="0"/>
              </a:rPr>
              <a:t>recommendations for increasing PA and reducing sedentary behavior are also still missing. Attention should be focused on strengthening physical fitness at the national level. Finally, municipality level strategies and actions to encourage schools, communities, families and neighborhoods to get more involved in exercise and PA are needed.</a:t>
            </a:r>
            <a:endParaRPr lang="lt-LT" sz="1600" dirty="0">
              <a:solidFill>
                <a:prstClr val="black"/>
              </a:solidFill>
              <a:ea typeface="Calibri" panose="020F0502020204030204" pitchFamily="34" charset="0"/>
              <a:cs typeface="Times New Roman" panose="02020603050405020304" pitchFamily="18" charset="0"/>
            </a:endParaRPr>
          </a:p>
          <a:p>
            <a:pPr lvl="0"/>
            <a:endParaRPr lang="en-US" sz="2400" b="1" dirty="0">
              <a:solidFill>
                <a:srgbClr val="C00000"/>
              </a:solidFill>
            </a:endParaRPr>
          </a:p>
          <a:p>
            <a:pPr lvl="0" defTabSz="685800"/>
            <a:endParaRPr lang="lt-LT" sz="2400" dirty="0">
              <a:solidFill>
                <a:srgbClr val="C00000"/>
              </a:solidFill>
            </a:endParaRPr>
          </a:p>
          <a:p>
            <a:pPr lvl="0" algn="just" defTabSz="685800"/>
            <a:endParaRPr lang="en-US" sz="2400" b="1" dirty="0">
              <a:solidFill>
                <a:srgbClr val="C00000"/>
              </a:solidFill>
            </a:endParaRPr>
          </a:p>
          <a:p>
            <a:pPr lvl="0" algn="just"/>
            <a:endParaRPr lang="en-US" b="1" dirty="0"/>
          </a:p>
          <a:p>
            <a:endParaRPr lang="en-US" dirty="0"/>
          </a:p>
        </p:txBody>
      </p:sp>
      <p:pic>
        <p:nvPicPr>
          <p:cNvPr id="3" name="Picture 2"/>
          <p:cNvPicPr>
            <a:picLocks noChangeAspect="1"/>
          </p:cNvPicPr>
          <p:nvPr/>
        </p:nvPicPr>
        <p:blipFill>
          <a:blip r:embed="rId2"/>
          <a:stretch>
            <a:fillRect/>
          </a:stretch>
        </p:blipFill>
        <p:spPr>
          <a:xfrm>
            <a:off x="469500" y="276447"/>
            <a:ext cx="1199817" cy="680483"/>
          </a:xfrm>
          <a:prstGeom prst="rect">
            <a:avLst/>
          </a:prstGeom>
        </p:spPr>
      </p:pic>
      <p:pic>
        <p:nvPicPr>
          <p:cNvPr id="4" name="Picture 3"/>
          <p:cNvPicPr>
            <a:picLocks noChangeAspect="1"/>
          </p:cNvPicPr>
          <p:nvPr/>
        </p:nvPicPr>
        <p:blipFill rotWithShape="1">
          <a:blip r:embed="rId3"/>
          <a:srcRect t="33628" b="30332"/>
          <a:stretch/>
        </p:blipFill>
        <p:spPr>
          <a:xfrm>
            <a:off x="5007934" y="273668"/>
            <a:ext cx="1640671" cy="591296"/>
          </a:xfrm>
          <a:prstGeom prst="rect">
            <a:avLst/>
          </a:prstGeom>
        </p:spPr>
      </p:pic>
      <p:pic>
        <p:nvPicPr>
          <p:cNvPr id="10" name="Picture 9"/>
          <p:cNvPicPr>
            <a:picLocks noChangeAspect="1"/>
          </p:cNvPicPr>
          <p:nvPr/>
        </p:nvPicPr>
        <p:blipFill>
          <a:blip r:embed="rId4"/>
          <a:stretch>
            <a:fillRect/>
          </a:stretch>
        </p:blipFill>
        <p:spPr>
          <a:xfrm>
            <a:off x="4269664" y="7847078"/>
            <a:ext cx="1007222" cy="801947"/>
          </a:xfrm>
          <a:prstGeom prst="rect">
            <a:avLst/>
          </a:prstGeom>
        </p:spPr>
      </p:pic>
      <p:pic>
        <p:nvPicPr>
          <p:cNvPr id="11" name="Picture 10"/>
          <p:cNvPicPr>
            <a:picLocks noChangeAspect="1"/>
          </p:cNvPicPr>
          <p:nvPr/>
        </p:nvPicPr>
        <p:blipFill>
          <a:blip r:embed="rId5"/>
          <a:stretch>
            <a:fillRect/>
          </a:stretch>
        </p:blipFill>
        <p:spPr>
          <a:xfrm>
            <a:off x="5452141" y="7790115"/>
            <a:ext cx="990569" cy="858910"/>
          </a:xfrm>
          <a:prstGeom prst="rect">
            <a:avLst/>
          </a:prstGeom>
        </p:spPr>
      </p:pic>
      <p:pic>
        <p:nvPicPr>
          <p:cNvPr id="12" name="Picture 11"/>
          <p:cNvPicPr>
            <a:picLocks noChangeAspect="1"/>
          </p:cNvPicPr>
          <p:nvPr/>
        </p:nvPicPr>
        <p:blipFill>
          <a:blip r:embed="rId6"/>
          <a:stretch>
            <a:fillRect/>
          </a:stretch>
        </p:blipFill>
        <p:spPr>
          <a:xfrm>
            <a:off x="5484657" y="8772480"/>
            <a:ext cx="925535" cy="91587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837364890"/>
              </p:ext>
            </p:extLst>
          </p:nvPr>
        </p:nvGraphicFramePr>
        <p:xfrm>
          <a:off x="618766" y="6491476"/>
          <a:ext cx="3567223" cy="3017520"/>
        </p:xfrm>
        <a:graphic>
          <a:graphicData uri="http://schemas.openxmlformats.org/drawingml/2006/table">
            <a:tbl>
              <a:tblPr firstRow="1" bandRow="1">
                <a:tableStyleId>{5C22544A-7EE6-4342-B048-85BDC9FD1C3A}</a:tableStyleId>
              </a:tblPr>
              <a:tblGrid>
                <a:gridCol w="2982433">
                  <a:extLst>
                    <a:ext uri="{9D8B030D-6E8A-4147-A177-3AD203B41FA5}">
                      <a16:colId xmlns:a16="http://schemas.microsoft.com/office/drawing/2014/main" val="2276090677"/>
                    </a:ext>
                  </a:extLst>
                </a:gridCol>
                <a:gridCol w="584790">
                  <a:extLst>
                    <a:ext uri="{9D8B030D-6E8A-4147-A177-3AD203B41FA5}">
                      <a16:colId xmlns:a16="http://schemas.microsoft.com/office/drawing/2014/main" val="719921446"/>
                    </a:ext>
                  </a:extLst>
                </a:gridCol>
              </a:tblGrid>
              <a:tr h="324000">
                <a:tc>
                  <a:txBody>
                    <a:bodyPr/>
                    <a:lstStyle/>
                    <a:p>
                      <a:r>
                        <a:rPr lang="en-US" sz="1600" b="1" dirty="0" err="1" smtClean="0">
                          <a:solidFill>
                            <a:prstClr val="black"/>
                          </a:solidFill>
                        </a:rPr>
                        <a:t>Overal</a:t>
                      </a:r>
                      <a:r>
                        <a:rPr lang="en-US" sz="1600" b="1" dirty="0" smtClean="0">
                          <a:solidFill>
                            <a:prstClr val="black"/>
                          </a:solidFill>
                        </a:rPr>
                        <a:t> Physical Activity </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rPr>
                        <a:t>C-</a:t>
                      </a:r>
                      <a:endParaRPr lang="lt-LT" sz="1600" b="1" dirty="0" smtClean="0">
                        <a:solidFill>
                          <a:srgbClr val="C00000"/>
                        </a:solidFill>
                      </a:endParaRPr>
                    </a:p>
                  </a:txBody>
                  <a:tcPr/>
                </a:tc>
                <a:extLst>
                  <a:ext uri="{0D108BD9-81ED-4DB2-BD59-A6C34878D82A}">
                    <a16:rowId xmlns:a16="http://schemas.microsoft.com/office/drawing/2014/main" val="280995233"/>
                  </a:ext>
                </a:extLst>
              </a:tr>
              <a:tr h="324000">
                <a:tc>
                  <a:txBody>
                    <a:bodyPr/>
                    <a:lstStyle/>
                    <a:p>
                      <a:r>
                        <a:rPr lang="en-US" sz="1600" b="1" dirty="0" smtClean="0">
                          <a:solidFill>
                            <a:prstClr val="black"/>
                          </a:solidFill>
                        </a:rPr>
                        <a:t>Organized Sport Participation</a:t>
                      </a:r>
                      <a:r>
                        <a:rPr lang="en-US" sz="1600" b="1" dirty="0" smtClean="0">
                          <a:solidFill>
                            <a:srgbClr val="C00000"/>
                          </a:solidFill>
                        </a:rPr>
                        <a:t> </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rPr>
                        <a:t>C</a:t>
                      </a:r>
                    </a:p>
                  </a:txBody>
                  <a:tcPr/>
                </a:tc>
                <a:extLst>
                  <a:ext uri="{0D108BD9-81ED-4DB2-BD59-A6C34878D82A}">
                    <a16:rowId xmlns:a16="http://schemas.microsoft.com/office/drawing/2014/main" val="2977783525"/>
                  </a:ext>
                </a:extLst>
              </a:tr>
              <a:tr h="324000">
                <a:tc>
                  <a:txBody>
                    <a:bodyPr/>
                    <a:lstStyle/>
                    <a:p>
                      <a:r>
                        <a:rPr lang="en-US" sz="1600" b="1" dirty="0" smtClean="0">
                          <a:solidFill>
                            <a:prstClr val="black"/>
                          </a:solidFill>
                        </a:rPr>
                        <a:t>Active Transportation </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rPr>
                        <a:t>C-</a:t>
                      </a:r>
                      <a:endParaRPr lang="lt-LT" sz="1600" b="1" dirty="0" smtClean="0">
                        <a:solidFill>
                          <a:srgbClr val="C00000"/>
                        </a:solidFill>
                      </a:endParaRPr>
                    </a:p>
                  </a:txBody>
                  <a:tcPr/>
                </a:tc>
                <a:extLst>
                  <a:ext uri="{0D108BD9-81ED-4DB2-BD59-A6C34878D82A}">
                    <a16:rowId xmlns:a16="http://schemas.microsoft.com/office/drawing/2014/main" val="3804496442"/>
                  </a:ext>
                </a:extLst>
              </a:tr>
              <a:tr h="324000">
                <a:tc>
                  <a:txBody>
                    <a:bodyPr/>
                    <a:lstStyle/>
                    <a:p>
                      <a:r>
                        <a:rPr lang="lt-LT" sz="1600" b="1" dirty="0" err="1" smtClean="0">
                          <a:solidFill>
                            <a:prstClr val="black"/>
                          </a:solidFill>
                        </a:rPr>
                        <a:t>Physical</a:t>
                      </a:r>
                      <a:r>
                        <a:rPr lang="lt-LT" sz="1600" b="1" dirty="0" smtClean="0">
                          <a:solidFill>
                            <a:prstClr val="black"/>
                          </a:solidFill>
                        </a:rPr>
                        <a:t> </a:t>
                      </a:r>
                      <a:r>
                        <a:rPr lang="lt-LT" sz="1600" b="1" dirty="0" err="1" smtClean="0">
                          <a:solidFill>
                            <a:prstClr val="black"/>
                          </a:solidFill>
                        </a:rPr>
                        <a:t>Fitness</a:t>
                      </a:r>
                      <a:r>
                        <a:rPr lang="lt-LT" sz="1600" b="1" dirty="0" smtClean="0">
                          <a:solidFill>
                            <a:prstClr val="black"/>
                          </a:solidFill>
                        </a:rPr>
                        <a:t> </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lt-LT" sz="1600" b="1" dirty="0" smtClean="0">
                          <a:solidFill>
                            <a:srgbClr val="C00000"/>
                          </a:solidFill>
                        </a:rPr>
                        <a:t>C+</a:t>
                      </a:r>
                    </a:p>
                  </a:txBody>
                  <a:tcPr/>
                </a:tc>
                <a:extLst>
                  <a:ext uri="{0D108BD9-81ED-4DB2-BD59-A6C34878D82A}">
                    <a16:rowId xmlns:a16="http://schemas.microsoft.com/office/drawing/2014/main" val="973447300"/>
                  </a:ext>
                </a:extLst>
              </a:tr>
              <a:tr h="324000">
                <a:tc>
                  <a:txBody>
                    <a:bodyPr/>
                    <a:lstStyle/>
                    <a:p>
                      <a:r>
                        <a:rPr lang="lt-LT" sz="1600" b="1" dirty="0" err="1" smtClean="0">
                          <a:solidFill>
                            <a:prstClr val="black"/>
                          </a:solidFill>
                          <a:ea typeface="Calibri" panose="020F0502020204030204" pitchFamily="34" charset="0"/>
                          <a:cs typeface="Times New Roman" panose="02020603050405020304" pitchFamily="18" charset="0"/>
                        </a:rPr>
                        <a:t>Sedentary</a:t>
                      </a:r>
                      <a:r>
                        <a:rPr lang="lt-LT" sz="1600" b="1" dirty="0" smtClean="0">
                          <a:solidFill>
                            <a:prstClr val="black"/>
                          </a:solidFill>
                          <a:ea typeface="Calibri" panose="020F0502020204030204" pitchFamily="34" charset="0"/>
                          <a:cs typeface="Times New Roman" panose="02020603050405020304" pitchFamily="18" charset="0"/>
                        </a:rPr>
                        <a:t> </a:t>
                      </a:r>
                      <a:r>
                        <a:rPr lang="lt-LT" sz="1600" b="1" dirty="0" err="1" smtClean="0">
                          <a:solidFill>
                            <a:prstClr val="black"/>
                          </a:solidFill>
                          <a:ea typeface="Calibri" panose="020F0502020204030204" pitchFamily="34" charset="0"/>
                          <a:cs typeface="Times New Roman" panose="02020603050405020304" pitchFamily="18" charset="0"/>
                        </a:rPr>
                        <a:t>Behaviours</a:t>
                      </a:r>
                      <a:r>
                        <a:rPr lang="lt-LT" sz="1600" b="1" dirty="0" smtClean="0">
                          <a:solidFill>
                            <a:prstClr val="black"/>
                          </a:solidFill>
                          <a:ea typeface="Calibri" panose="020F0502020204030204" pitchFamily="34" charset="0"/>
                          <a:cs typeface="Times New Roman" panose="02020603050405020304" pitchFamily="18" charset="0"/>
                        </a:rPr>
                        <a:t> </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lt-LT" sz="1600" b="1" dirty="0" smtClean="0">
                          <a:solidFill>
                            <a:srgbClr val="C00000"/>
                          </a:solidFill>
                          <a:ea typeface="Calibri" panose="020F0502020204030204" pitchFamily="34" charset="0"/>
                          <a:cs typeface="Times New Roman" panose="02020603050405020304" pitchFamily="18" charset="0"/>
                        </a:rPr>
                        <a:t>C-</a:t>
                      </a:r>
                      <a:endParaRPr lang="lt-LT" sz="1600" dirty="0" smtClean="0">
                        <a:solidFill>
                          <a:prstClr val="black"/>
                        </a:solidFill>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60470270"/>
                  </a:ext>
                </a:extLst>
              </a:tr>
              <a:tr h="324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smtClean="0">
                          <a:solidFill>
                            <a:prstClr val="black"/>
                          </a:solidFill>
                        </a:rPr>
                        <a:t>Family and Peers</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lt-LT" sz="1600" b="1" dirty="0" smtClean="0">
                          <a:solidFill>
                            <a:srgbClr val="C00000"/>
                          </a:solidFill>
                        </a:rPr>
                        <a:t>D</a:t>
                      </a:r>
                      <a:endParaRPr lang="lt-LT" sz="1600" dirty="0" smtClean="0">
                        <a:solidFill>
                          <a:srgbClr val="C00000"/>
                        </a:solidFill>
                      </a:endParaRPr>
                    </a:p>
                  </a:txBody>
                  <a:tcPr/>
                </a:tc>
                <a:extLst>
                  <a:ext uri="{0D108BD9-81ED-4DB2-BD59-A6C34878D82A}">
                    <a16:rowId xmlns:a16="http://schemas.microsoft.com/office/drawing/2014/main" val="1350401044"/>
                  </a:ext>
                </a:extLst>
              </a:tr>
              <a:tr h="324000">
                <a:tc>
                  <a:txBody>
                    <a:bodyPr/>
                    <a:lstStyle/>
                    <a:p>
                      <a:r>
                        <a:rPr lang="en-US" sz="1600" b="1" dirty="0" smtClean="0">
                          <a:solidFill>
                            <a:prstClr val="black"/>
                          </a:solidFill>
                        </a:rPr>
                        <a:t>School</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lt-LT" sz="1600" b="1" dirty="0" smtClean="0">
                          <a:solidFill>
                            <a:srgbClr val="C00000"/>
                          </a:solidFill>
                        </a:rPr>
                        <a:t>C+</a:t>
                      </a:r>
                      <a:endParaRPr lang="lt-LT" sz="1600" dirty="0" smtClean="0">
                        <a:solidFill>
                          <a:srgbClr val="C00000"/>
                        </a:solidFill>
                      </a:endParaRPr>
                    </a:p>
                  </a:txBody>
                  <a:tcPr/>
                </a:tc>
                <a:extLst>
                  <a:ext uri="{0D108BD9-81ED-4DB2-BD59-A6C34878D82A}">
                    <a16:rowId xmlns:a16="http://schemas.microsoft.com/office/drawing/2014/main" val="3224372882"/>
                  </a:ext>
                </a:extLst>
              </a:tr>
              <a:tr h="324000">
                <a:tc>
                  <a:txBody>
                    <a:bodyPr/>
                    <a:lstStyle/>
                    <a:p>
                      <a:r>
                        <a:rPr lang="en-US" sz="1600" b="1" dirty="0" smtClean="0">
                          <a:solidFill>
                            <a:prstClr val="black"/>
                          </a:solidFill>
                        </a:rPr>
                        <a:t>Community and Environment </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lt-LT" sz="1600" b="1" dirty="0" smtClean="0">
                          <a:solidFill>
                            <a:srgbClr val="C00000"/>
                          </a:solidFill>
                        </a:rPr>
                        <a:t>C</a:t>
                      </a:r>
                    </a:p>
                  </a:txBody>
                  <a:tcPr/>
                </a:tc>
                <a:extLst>
                  <a:ext uri="{0D108BD9-81ED-4DB2-BD59-A6C34878D82A}">
                    <a16:rowId xmlns:a16="http://schemas.microsoft.com/office/drawing/2014/main" val="3428199140"/>
                  </a:ext>
                </a:extLst>
              </a:tr>
              <a:tr h="324000">
                <a:tc>
                  <a:txBody>
                    <a:bodyPr/>
                    <a:lstStyle/>
                    <a:p>
                      <a:r>
                        <a:rPr lang="en-US" sz="1600" b="1" dirty="0" smtClean="0">
                          <a:solidFill>
                            <a:prstClr val="black"/>
                          </a:solidFill>
                        </a:rPr>
                        <a:t>Government</a:t>
                      </a:r>
                      <a:endParaRPr lang="lt-LT" sz="16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rPr>
                        <a:t>C</a:t>
                      </a:r>
                      <a:endParaRPr lang="lt-LT" sz="1600" b="1" dirty="0" smtClean="0">
                        <a:solidFill>
                          <a:srgbClr val="C00000"/>
                        </a:solidFill>
                      </a:endParaRPr>
                    </a:p>
                  </a:txBody>
                  <a:tcPr/>
                </a:tc>
                <a:extLst>
                  <a:ext uri="{0D108BD9-81ED-4DB2-BD59-A6C34878D82A}">
                    <a16:rowId xmlns:a16="http://schemas.microsoft.com/office/drawing/2014/main" val="2608693627"/>
                  </a:ext>
                </a:extLst>
              </a:tr>
            </a:tbl>
          </a:graphicData>
        </a:graphic>
      </p:graphicFrame>
      <p:pic>
        <p:nvPicPr>
          <p:cNvPr id="7" name="Picture 6"/>
          <p:cNvPicPr>
            <a:picLocks noChangeAspect="1"/>
          </p:cNvPicPr>
          <p:nvPr/>
        </p:nvPicPr>
        <p:blipFill>
          <a:blip r:embed="rId7"/>
          <a:stretch>
            <a:fillRect/>
          </a:stretch>
        </p:blipFill>
        <p:spPr>
          <a:xfrm>
            <a:off x="4269664" y="8903555"/>
            <a:ext cx="1022396" cy="784797"/>
          </a:xfrm>
          <a:prstGeom prst="rect">
            <a:avLst/>
          </a:prstGeom>
        </p:spPr>
      </p:pic>
      <p:pic>
        <p:nvPicPr>
          <p:cNvPr id="8" name="Picture 7"/>
          <p:cNvPicPr>
            <a:picLocks noChangeAspect="1"/>
          </p:cNvPicPr>
          <p:nvPr/>
        </p:nvPicPr>
        <p:blipFill>
          <a:blip r:embed="rId8"/>
          <a:stretch>
            <a:fillRect/>
          </a:stretch>
        </p:blipFill>
        <p:spPr>
          <a:xfrm>
            <a:off x="5324658" y="6548607"/>
            <a:ext cx="1007222" cy="1008162"/>
          </a:xfrm>
          <a:prstGeom prst="rect">
            <a:avLst/>
          </a:prstGeom>
        </p:spPr>
      </p:pic>
      <p:pic>
        <p:nvPicPr>
          <p:cNvPr id="9" name="Picture 8"/>
          <p:cNvPicPr>
            <a:picLocks noChangeAspect="1"/>
          </p:cNvPicPr>
          <p:nvPr/>
        </p:nvPicPr>
        <p:blipFill>
          <a:blip r:embed="rId9"/>
          <a:stretch>
            <a:fillRect/>
          </a:stretch>
        </p:blipFill>
        <p:spPr>
          <a:xfrm>
            <a:off x="4358325" y="6625682"/>
            <a:ext cx="755936" cy="1004914"/>
          </a:xfrm>
          <a:prstGeom prst="rect">
            <a:avLst/>
          </a:prstGeom>
        </p:spPr>
      </p:pic>
    </p:spTree>
    <p:extLst>
      <p:ext uri="{BB962C8B-B14F-4D97-AF65-F5344CB8AC3E}">
        <p14:creationId xmlns:p14="http://schemas.microsoft.com/office/powerpoint/2010/main" val="3376398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566CDAEBAE6B418BC895BBC76E54F6" ma:contentTypeVersion="8" ma:contentTypeDescription="Create a new document." ma:contentTypeScope="" ma:versionID="09eefc29ddd35fb24349456ff84d75be">
  <xsd:schema xmlns:xsd="http://www.w3.org/2001/XMLSchema" xmlns:xs="http://www.w3.org/2001/XMLSchema" xmlns:p="http://schemas.microsoft.com/office/2006/metadata/properties" xmlns:ns2="f55f9b7f-3dd0-48e1-a3a7-20497041be2b" xmlns:ns3="b5ecf19d-b9a0-4c4e-9224-52a11fa52d64" targetNamespace="http://schemas.microsoft.com/office/2006/metadata/properties" ma:root="true" ma:fieldsID="572a29e0fdb5ba81d492907c83ebf03b" ns2:_="" ns3:_="">
    <xsd:import namespace="f55f9b7f-3dd0-48e1-a3a7-20497041be2b"/>
    <xsd:import namespace="b5ecf19d-b9a0-4c4e-9224-52a11fa52d6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5f9b7f-3dd0-48e1-a3a7-20497041be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ecf19d-b9a0-4c4e-9224-52a11fa52d6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B96241-BF82-431A-8DBA-0E8EDB19D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5f9b7f-3dd0-48e1-a3a7-20497041be2b"/>
    <ds:schemaRef ds:uri="b5ecf19d-b9a0-4c4e-9224-52a11fa52d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FCEDFA-B4C5-4600-A27A-19BF22919FC3}">
  <ds:schemaRefs>
    <ds:schemaRef ds:uri="http://schemas.microsoft.com/office/2006/metadata/properties"/>
    <ds:schemaRef ds:uri="http://purl.org/dc/elements/1.1/"/>
    <ds:schemaRef ds:uri="b5ecf19d-b9a0-4c4e-9224-52a11fa52d64"/>
    <ds:schemaRef ds:uri="http://schemas.openxmlformats.org/package/2006/metadata/core-properties"/>
    <ds:schemaRef ds:uri="http://purl.org/dc/terms/"/>
    <ds:schemaRef ds:uri="http://www.w3.org/XML/1998/namespace"/>
    <ds:schemaRef ds:uri="http://schemas.microsoft.com/office/2006/documentManagement/types"/>
    <ds:schemaRef ds:uri="http://schemas.microsoft.com/office/infopath/2007/PartnerControls"/>
    <ds:schemaRef ds:uri="f55f9b7f-3dd0-48e1-a3a7-20497041be2b"/>
    <ds:schemaRef ds:uri="http://purl.org/dc/dcmitype/"/>
  </ds:schemaRefs>
</ds:datastoreItem>
</file>

<file path=customXml/itemProps3.xml><?xml version="1.0" encoding="utf-8"?>
<ds:datastoreItem xmlns:ds="http://schemas.openxmlformats.org/officeDocument/2006/customXml" ds:itemID="{CD22DE69-A58F-42C0-BDF6-0F72E8CBF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321</TotalTime>
  <Words>283</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Mieziene, Brigita</cp:lastModifiedBy>
  <cp:revision>33</cp:revision>
  <dcterms:created xsi:type="dcterms:W3CDTF">2016-09-14T02:14:34Z</dcterms:created>
  <dcterms:modified xsi:type="dcterms:W3CDTF">2018-11-06T09:00:05Z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0x01010077566CDAEBAE6B418BC895BBC76E54F6</vt:lpwstr>
  </property>
</Properties>
</file>