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</p:sldIdLst>
  <p:sldSz cx="6858000" cy="12192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3258" y="66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cky Troptsidis" userId="db8b2d7d-c8a1-4d93-aa2c-2b4786ee9b63" providerId="ADAL" clId="{EA17F770-26E0-465A-A3E2-8824B7D51C7C}"/>
    <pc:docChg chg="addSld modSld">
      <pc:chgData name="Vicky Troptsidis" userId="db8b2d7d-c8a1-4d93-aa2c-2b4786ee9b63" providerId="ADAL" clId="{EA17F770-26E0-465A-A3E2-8824B7D51C7C}" dt="2018-04-20T10:04:49.053" v="0"/>
      <pc:docMkLst>
        <pc:docMk/>
      </pc:docMkLst>
      <pc:sldChg chg="add">
        <pc:chgData name="Vicky Troptsidis" userId="db8b2d7d-c8a1-4d93-aa2c-2b4786ee9b63" providerId="ADAL" clId="{EA17F770-26E0-465A-A3E2-8824B7D51C7C}" dt="2018-04-20T10:04:49.053" v="0"/>
        <pc:sldMkLst>
          <pc:docMk/>
          <pc:sldMk cId="2015624230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F4A0-96A4-491D-A718-164DA687BAF3}" type="datetimeFigureOut">
              <a:rPr lang="en-AU" smtClean="0"/>
              <a:t>13/11/2018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9FED7-C90C-4E56-BC79-CF770ACF0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73272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F4A0-96A4-491D-A718-164DA687BAF3}" type="datetimeFigureOut">
              <a:rPr lang="en-AU" smtClean="0"/>
              <a:t>13/11/2018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9FED7-C90C-4E56-BC79-CF770ACF0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78434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F4A0-96A4-491D-A718-164DA687BAF3}" type="datetimeFigureOut">
              <a:rPr lang="en-AU" smtClean="0"/>
              <a:t>13/11/2018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9FED7-C90C-4E56-BC79-CF770ACF0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061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F4A0-96A4-491D-A718-164DA687BAF3}" type="datetimeFigureOut">
              <a:rPr lang="en-AU" smtClean="0"/>
              <a:t>13/11/2018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9FED7-C90C-4E56-BC79-CF770ACF0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4056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F4A0-96A4-491D-A718-164DA687BAF3}" type="datetimeFigureOut">
              <a:rPr lang="en-AU" smtClean="0"/>
              <a:t>13/11/2018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9FED7-C90C-4E56-BC79-CF770ACF0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69063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F4A0-96A4-491D-A718-164DA687BAF3}" type="datetimeFigureOut">
              <a:rPr lang="en-AU" smtClean="0"/>
              <a:t>13/11/2018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9FED7-C90C-4E56-BC79-CF770ACF0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76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F4A0-96A4-491D-A718-164DA687BAF3}" type="datetimeFigureOut">
              <a:rPr lang="en-AU" smtClean="0"/>
              <a:t>13/11/2018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9FED7-C90C-4E56-BC79-CF770ACF0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76088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F4A0-96A4-491D-A718-164DA687BAF3}" type="datetimeFigureOut">
              <a:rPr lang="en-AU" smtClean="0"/>
              <a:t>13/11/2018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9FED7-C90C-4E56-BC79-CF770ACF0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3106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F4A0-96A4-491D-A718-164DA687BAF3}" type="datetimeFigureOut">
              <a:rPr lang="en-AU" smtClean="0"/>
              <a:t>13/11/2018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9FED7-C90C-4E56-BC79-CF770ACF0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98290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F4A0-96A4-491D-A718-164DA687BAF3}" type="datetimeFigureOut">
              <a:rPr lang="en-AU" smtClean="0"/>
              <a:t>13/11/2018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9FED7-C90C-4E56-BC79-CF770ACF0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9800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F4A0-96A4-491D-A718-164DA687BAF3}" type="datetimeFigureOut">
              <a:rPr lang="en-AU" smtClean="0"/>
              <a:t>13/11/2018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9FED7-C90C-4E56-BC79-CF770ACF0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2238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4F4A0-96A4-491D-A718-164DA687BAF3}" type="datetimeFigureOut">
              <a:rPr lang="en-AU" smtClean="0"/>
              <a:t>13/11/2018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9FED7-C90C-4E56-BC79-CF770ACF0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16454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5029200"/>
            <a:ext cx="6020753" cy="595206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CA" sz="1800" b="1" u="sng" dirty="0"/>
              <a:t>A Golden Opportunity: The Bailiwick of Guernsey Report Card </a:t>
            </a:r>
            <a:r>
              <a:rPr lang="en-CA" sz="1800" b="1" u="sng" dirty="0" smtClean="0"/>
              <a:t>2018</a:t>
            </a:r>
          </a:p>
          <a:p>
            <a:pPr algn="ctr"/>
            <a:endParaRPr lang="en-CA" sz="1800" b="1" dirty="0"/>
          </a:p>
          <a:p>
            <a:pPr marL="0" indent="0" algn="ctr">
              <a:buNone/>
            </a:pPr>
            <a:r>
              <a:rPr lang="en-US" sz="1800" b="1" dirty="0"/>
              <a:t>Introduction</a:t>
            </a:r>
          </a:p>
          <a:p>
            <a:pPr marL="0" indent="0" algn="ctr">
              <a:buNone/>
            </a:pPr>
            <a:r>
              <a:rPr lang="en-US" sz="1800" dirty="0"/>
              <a:t>Located in the English Channel, Guernsey has a population of 63,000. This first Report Card will </a:t>
            </a:r>
            <a:r>
              <a:rPr lang="en-US" sz="1800" dirty="0" err="1"/>
              <a:t>summarise</a:t>
            </a:r>
            <a:r>
              <a:rPr lang="en-US" sz="1800" dirty="0"/>
              <a:t> existing evidence on young people’s physical activity.</a:t>
            </a:r>
          </a:p>
          <a:p>
            <a:pPr algn="ctr"/>
            <a:endParaRPr lang="en-CA" sz="1800" b="1" dirty="0"/>
          </a:p>
          <a:p>
            <a:pPr marL="0" indent="0" algn="ctr">
              <a:buNone/>
            </a:pPr>
            <a:r>
              <a:rPr lang="en-US" sz="1800" b="1" dirty="0"/>
              <a:t>Methods </a:t>
            </a:r>
          </a:p>
          <a:p>
            <a:pPr marL="0" indent="0" algn="ctr">
              <a:buNone/>
            </a:pPr>
            <a:r>
              <a:rPr lang="en-US" sz="1800" dirty="0"/>
              <a:t>The main data source was the self-reported Guernsey Young People's Survey, administered online in spring/summer 2016 in 16 primary (561 pupils) and 8 secondary and post-16 schools (985 pupils). </a:t>
            </a:r>
            <a:endParaRPr lang="en-US" sz="1800" dirty="0" smtClean="0"/>
          </a:p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r>
              <a:rPr lang="en-US" sz="1800" b="1" dirty="0"/>
              <a:t>Results</a:t>
            </a:r>
          </a:p>
          <a:p>
            <a:pPr marL="0" indent="0" algn="ctr">
              <a:buNone/>
            </a:pPr>
            <a:r>
              <a:rPr lang="en-US" sz="1800" dirty="0"/>
              <a:t>Physical activity and active transport levels are relatively low. Sedentary behavior is high amongst older children. There are signs of a Government response but intentions need to be implemented and can be developed further. </a:t>
            </a:r>
          </a:p>
          <a:p>
            <a:pPr algn="ctr"/>
            <a:endParaRPr lang="en-GB" sz="1800" b="1" dirty="0" smtClean="0"/>
          </a:p>
          <a:p>
            <a:pPr marL="0" indent="0" algn="ctr">
              <a:buNone/>
            </a:pPr>
            <a:r>
              <a:rPr lang="en-US" sz="1800" b="1" dirty="0"/>
              <a:t>Conclusion </a:t>
            </a:r>
            <a:endParaRPr lang="en-GB" sz="1800" b="1" dirty="0"/>
          </a:p>
          <a:p>
            <a:pPr marL="0" indent="0" algn="ctr">
              <a:buNone/>
            </a:pPr>
            <a:r>
              <a:rPr lang="en-CA" sz="1800" dirty="0"/>
              <a:t>Based on current evidence, physical activity levels amongst Guernsey’s young people are low but islands like Guernsey have a golden opportunity to address this through a coordinated response</a:t>
            </a:r>
            <a:r>
              <a:rPr lang="en-CA" sz="1800" dirty="0">
                <a:solidFill>
                  <a:srgbClr val="92D050"/>
                </a:solidFill>
              </a:rPr>
              <a:t>. </a:t>
            </a:r>
            <a:endParaRPr lang="en-GB" sz="1800" dirty="0">
              <a:solidFill>
                <a:srgbClr val="92D050"/>
              </a:solidFill>
            </a:endParaRPr>
          </a:p>
          <a:p>
            <a:pPr algn="ctr"/>
            <a:endParaRPr lang="en-GB" sz="18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1487" y="649114"/>
            <a:ext cx="5915025" cy="4136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636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566CDAEBAE6B418BC895BBC76E54F6" ma:contentTypeVersion="8" ma:contentTypeDescription="Create a new document." ma:contentTypeScope="" ma:versionID="09eefc29ddd35fb24349456ff84d75be">
  <xsd:schema xmlns:xsd="http://www.w3.org/2001/XMLSchema" xmlns:xs="http://www.w3.org/2001/XMLSchema" xmlns:p="http://schemas.microsoft.com/office/2006/metadata/properties" xmlns:ns2="f55f9b7f-3dd0-48e1-a3a7-20497041be2b" xmlns:ns3="b5ecf19d-b9a0-4c4e-9224-52a11fa52d64" targetNamespace="http://schemas.microsoft.com/office/2006/metadata/properties" ma:root="true" ma:fieldsID="572a29e0fdb5ba81d492907c83ebf03b" ns2:_="" ns3:_="">
    <xsd:import namespace="f55f9b7f-3dd0-48e1-a3a7-20497041be2b"/>
    <xsd:import namespace="b5ecf19d-b9a0-4c4e-9224-52a11fa52d6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5f9b7f-3dd0-48e1-a3a7-20497041be2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ecf19d-b9a0-4c4e-9224-52a11fa52d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8FCEDFA-B4C5-4600-A27A-19BF22919FC3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b5ecf19d-b9a0-4c4e-9224-52a11fa52d64"/>
    <ds:schemaRef ds:uri="http://purl.org/dc/elements/1.1/"/>
    <ds:schemaRef ds:uri="http://schemas.microsoft.com/office/2006/metadata/properties"/>
    <ds:schemaRef ds:uri="http://purl.org/dc/terms/"/>
    <ds:schemaRef ds:uri="f55f9b7f-3dd0-48e1-a3a7-20497041be2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CB96241-BF82-431A-8DBA-0E8EDB19D7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5f9b7f-3dd0-48e1-a3a7-20497041be2b"/>
    <ds:schemaRef ds:uri="b5ecf19d-b9a0-4c4e-9224-52a11fa52d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D22DE69-A58F-42C0-BDF6-0F72E8CBF22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</TotalTime>
  <Words>143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</dc:creator>
  <cp:lastModifiedBy>Williams, Alun</cp:lastModifiedBy>
  <cp:revision>13</cp:revision>
  <dcterms:created xsi:type="dcterms:W3CDTF">2016-09-14T02:14:34Z</dcterms:created>
  <dcterms:modified xsi:type="dcterms:W3CDTF">2018-11-13T13:40:04Z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0x01010077566CDAEBAE6B418BC895BBC76E54F6</vt:lpwstr>
  </property>
</Properties>
</file>