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8" r:id="rId5"/>
  </p:sldIdLst>
  <p:sldSz cx="6858000" cy="12192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84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55" d="100"/>
          <a:sy n="55" d="100"/>
        </p:scale>
        <p:origin x="-2142" y="1104"/>
      </p:cViewPr>
      <p:guideLst>
        <p:guide orient="horz" pos="384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cky Troptsidis" userId="db8b2d7d-c8a1-4d93-aa2c-2b4786ee9b63" providerId="ADAL" clId="{EA17F770-26E0-465A-A3E2-8824B7D51C7C}"/>
    <pc:docChg chg="addSld modSld">
      <pc:chgData name="Vicky Troptsidis" userId="db8b2d7d-c8a1-4d93-aa2c-2b4786ee9b63" providerId="ADAL" clId="{EA17F770-26E0-465A-A3E2-8824B7D51C7C}" dt="2018-04-20T10:04:49.053" v="0"/>
      <pc:docMkLst>
        <pc:docMk/>
      </pc:docMkLst>
      <pc:sldChg chg="add">
        <pc:chgData name="Vicky Troptsidis" userId="db8b2d7d-c8a1-4d93-aa2c-2b4786ee9b63" providerId="ADAL" clId="{EA17F770-26E0-465A-A3E2-8824B7D51C7C}" dt="2018-04-20T10:04:49.053" v="0"/>
        <pc:sldMkLst>
          <pc:docMk/>
          <pc:sldMk cId="2015624230" sldId="25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F34F4A0-96A4-491D-A718-164DA687BAF3}" type="datetimeFigureOut">
              <a:rPr lang="en-AU" smtClean="0"/>
              <a:t>6/11/2018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F59FED7-C90C-4E56-BC79-CF770ACF0BF8}" type="slidenum">
              <a:rPr lang="en-AU" smtClean="0"/>
              <a:t>‹#›</a:t>
            </a:fld>
            <a:endParaRPr lang="en-AU"/>
          </a:p>
        </p:txBody>
      </p:sp>
    </p:spTree>
    <p:extLst>
      <p:ext uri="{BB962C8B-B14F-4D97-AF65-F5344CB8AC3E}">
        <p14:creationId xmlns:p14="http://schemas.microsoft.com/office/powerpoint/2010/main" val="2373272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34F4A0-96A4-491D-A718-164DA687BAF3}" type="datetimeFigureOut">
              <a:rPr lang="en-AU" smtClean="0"/>
              <a:t>6/11/2018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F59FED7-C90C-4E56-BC79-CF770ACF0BF8}" type="slidenum">
              <a:rPr lang="en-AU" smtClean="0"/>
              <a:t>‹#›</a:t>
            </a:fld>
            <a:endParaRPr lang="en-AU"/>
          </a:p>
        </p:txBody>
      </p:sp>
    </p:spTree>
    <p:extLst>
      <p:ext uri="{BB962C8B-B14F-4D97-AF65-F5344CB8AC3E}">
        <p14:creationId xmlns:p14="http://schemas.microsoft.com/office/powerpoint/2010/main" val="1678434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34F4A0-96A4-491D-A718-164DA687BAF3}" type="datetimeFigureOut">
              <a:rPr lang="en-AU" smtClean="0"/>
              <a:t>6/11/2018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F59FED7-C90C-4E56-BC79-CF770ACF0BF8}" type="slidenum">
              <a:rPr lang="en-AU" smtClean="0"/>
              <a:t>‹#›</a:t>
            </a:fld>
            <a:endParaRPr lang="en-AU"/>
          </a:p>
        </p:txBody>
      </p:sp>
    </p:spTree>
    <p:extLst>
      <p:ext uri="{BB962C8B-B14F-4D97-AF65-F5344CB8AC3E}">
        <p14:creationId xmlns:p14="http://schemas.microsoft.com/office/powerpoint/2010/main" val="360061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34F4A0-96A4-491D-A718-164DA687BAF3}" type="datetimeFigureOut">
              <a:rPr lang="en-AU" smtClean="0"/>
              <a:t>6/11/2018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F59FED7-C90C-4E56-BC79-CF770ACF0BF8}" type="slidenum">
              <a:rPr lang="en-AU" smtClean="0"/>
              <a:t>‹#›</a:t>
            </a:fld>
            <a:endParaRPr lang="en-AU"/>
          </a:p>
        </p:txBody>
      </p:sp>
    </p:spTree>
    <p:extLst>
      <p:ext uri="{BB962C8B-B14F-4D97-AF65-F5344CB8AC3E}">
        <p14:creationId xmlns:p14="http://schemas.microsoft.com/office/powerpoint/2010/main" val="624056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F34F4A0-96A4-491D-A718-164DA687BAF3}" type="datetimeFigureOut">
              <a:rPr lang="en-AU" smtClean="0"/>
              <a:t>6/11/2018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F59FED7-C90C-4E56-BC79-CF770ACF0BF8}" type="slidenum">
              <a:rPr lang="en-AU" smtClean="0"/>
              <a:t>‹#›</a:t>
            </a:fld>
            <a:endParaRPr lang="en-AU"/>
          </a:p>
        </p:txBody>
      </p:sp>
    </p:spTree>
    <p:extLst>
      <p:ext uri="{BB962C8B-B14F-4D97-AF65-F5344CB8AC3E}">
        <p14:creationId xmlns:p14="http://schemas.microsoft.com/office/powerpoint/2010/main" val="2669063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F34F4A0-96A4-491D-A718-164DA687BAF3}" type="datetimeFigureOut">
              <a:rPr lang="en-AU" smtClean="0"/>
              <a:t>6/11/2018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F59FED7-C90C-4E56-BC79-CF770ACF0BF8}" type="slidenum">
              <a:rPr lang="en-AU" smtClean="0"/>
              <a:t>‹#›</a:t>
            </a:fld>
            <a:endParaRPr lang="en-AU"/>
          </a:p>
        </p:txBody>
      </p:sp>
    </p:spTree>
    <p:extLst>
      <p:ext uri="{BB962C8B-B14F-4D97-AF65-F5344CB8AC3E}">
        <p14:creationId xmlns:p14="http://schemas.microsoft.com/office/powerpoint/2010/main" val="19776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4453467"/>
            <a:ext cx="2901255"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4453467"/>
            <a:ext cx="2915543"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F34F4A0-96A4-491D-A718-164DA687BAF3}" type="datetimeFigureOut">
              <a:rPr lang="en-AU" smtClean="0"/>
              <a:t>6/11/2018</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5F59FED7-C90C-4E56-BC79-CF770ACF0BF8}" type="slidenum">
              <a:rPr lang="en-AU" smtClean="0"/>
              <a:t>‹#›</a:t>
            </a:fld>
            <a:endParaRPr lang="en-AU"/>
          </a:p>
        </p:txBody>
      </p:sp>
    </p:spTree>
    <p:extLst>
      <p:ext uri="{BB962C8B-B14F-4D97-AF65-F5344CB8AC3E}">
        <p14:creationId xmlns:p14="http://schemas.microsoft.com/office/powerpoint/2010/main" val="2076088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F34F4A0-96A4-491D-A718-164DA687BAF3}" type="datetimeFigureOut">
              <a:rPr lang="en-AU" smtClean="0"/>
              <a:t>6/11/2018</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5F59FED7-C90C-4E56-BC79-CF770ACF0BF8}" type="slidenum">
              <a:rPr lang="en-AU" smtClean="0"/>
              <a:t>‹#›</a:t>
            </a:fld>
            <a:endParaRPr lang="en-AU"/>
          </a:p>
        </p:txBody>
      </p:sp>
    </p:spTree>
    <p:extLst>
      <p:ext uri="{BB962C8B-B14F-4D97-AF65-F5344CB8AC3E}">
        <p14:creationId xmlns:p14="http://schemas.microsoft.com/office/powerpoint/2010/main" val="2623106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34F4A0-96A4-491D-A718-164DA687BAF3}" type="datetimeFigureOut">
              <a:rPr lang="en-AU" smtClean="0"/>
              <a:t>6/11/2018</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5F59FED7-C90C-4E56-BC79-CF770ACF0BF8}" type="slidenum">
              <a:rPr lang="en-AU" smtClean="0"/>
              <a:t>‹#›</a:t>
            </a:fld>
            <a:endParaRPr lang="en-AU"/>
          </a:p>
        </p:txBody>
      </p:sp>
    </p:spTree>
    <p:extLst>
      <p:ext uri="{BB962C8B-B14F-4D97-AF65-F5344CB8AC3E}">
        <p14:creationId xmlns:p14="http://schemas.microsoft.com/office/powerpoint/2010/main" val="3798290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F34F4A0-96A4-491D-A718-164DA687BAF3}" type="datetimeFigureOut">
              <a:rPr lang="en-AU" smtClean="0"/>
              <a:t>6/11/2018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F59FED7-C90C-4E56-BC79-CF770ACF0BF8}" type="slidenum">
              <a:rPr lang="en-AU" smtClean="0"/>
              <a:t>‹#›</a:t>
            </a:fld>
            <a:endParaRPr lang="en-AU"/>
          </a:p>
        </p:txBody>
      </p:sp>
    </p:spTree>
    <p:extLst>
      <p:ext uri="{BB962C8B-B14F-4D97-AF65-F5344CB8AC3E}">
        <p14:creationId xmlns:p14="http://schemas.microsoft.com/office/powerpoint/2010/main" val="3819800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F34F4A0-96A4-491D-A718-164DA687BAF3}" type="datetimeFigureOut">
              <a:rPr lang="en-AU" smtClean="0"/>
              <a:t>6/11/2018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F59FED7-C90C-4E56-BC79-CF770ACF0BF8}" type="slidenum">
              <a:rPr lang="en-AU" smtClean="0"/>
              <a:t>‹#›</a:t>
            </a:fld>
            <a:endParaRPr lang="en-AU"/>
          </a:p>
        </p:txBody>
      </p:sp>
    </p:spTree>
    <p:extLst>
      <p:ext uri="{BB962C8B-B14F-4D97-AF65-F5344CB8AC3E}">
        <p14:creationId xmlns:p14="http://schemas.microsoft.com/office/powerpoint/2010/main" val="1612238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BF34F4A0-96A4-491D-A718-164DA687BAF3}" type="datetimeFigureOut">
              <a:rPr lang="en-AU" smtClean="0"/>
              <a:t>6/11/2018</a:t>
            </a:fld>
            <a:endParaRPr lang="en-AU"/>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5F59FED7-C90C-4E56-BC79-CF770ACF0BF8}" type="slidenum">
              <a:rPr lang="en-AU" smtClean="0"/>
              <a:t>‹#›</a:t>
            </a:fld>
            <a:endParaRPr lang="en-AU"/>
          </a:p>
        </p:txBody>
      </p:sp>
    </p:spTree>
    <p:extLst>
      <p:ext uri="{BB962C8B-B14F-4D97-AF65-F5344CB8AC3E}">
        <p14:creationId xmlns:p14="http://schemas.microsoft.com/office/powerpoint/2010/main" val="2516454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50000"/>
              </a:lnSpc>
            </a:pPr>
            <a:r>
              <a:rPr lang="en-US" sz="1800" b="1" dirty="0">
                <a:latin typeface="+mn-lt"/>
              </a:rPr>
              <a:t>Ethiopia 2018 Report Card on Physical Activity for Children and </a:t>
            </a:r>
            <a:r>
              <a:rPr lang="en-US" sz="1800" b="1" dirty="0" smtClean="0">
                <a:latin typeface="+mn-lt"/>
              </a:rPr>
              <a:t>Youth</a:t>
            </a:r>
            <a:r>
              <a:rPr lang="en-US" sz="1800" b="1" dirty="0">
                <a:latin typeface="+mn-lt"/>
              </a:rPr>
              <a:t/>
            </a:r>
            <a:br>
              <a:rPr lang="en-US" sz="1800" b="1" dirty="0">
                <a:latin typeface="+mn-lt"/>
              </a:rPr>
            </a:br>
            <a:r>
              <a:rPr lang="es-ES" sz="1800" dirty="0">
                <a:latin typeface="+mn-lt"/>
              </a:rPr>
              <a:t>Chalchisa Abdeta</a:t>
            </a:r>
            <a:r>
              <a:rPr lang="es-ES" sz="1800" baseline="30000" dirty="0">
                <a:latin typeface="+mn-lt"/>
              </a:rPr>
              <a:t>1*</a:t>
            </a:r>
            <a:r>
              <a:rPr lang="es-ES" sz="1800" dirty="0">
                <a:latin typeface="+mn-lt"/>
              </a:rPr>
              <a:t>, </a:t>
            </a:r>
            <a:r>
              <a:rPr lang="es-ES" sz="1800" dirty="0" err="1">
                <a:latin typeface="+mn-lt"/>
              </a:rPr>
              <a:t>Zelalem</a:t>
            </a:r>
            <a:r>
              <a:rPr lang="es-ES" sz="1800" dirty="0">
                <a:latin typeface="+mn-lt"/>
              </a:rPr>
              <a:t> Teklemariam</a:t>
            </a:r>
            <a:r>
              <a:rPr lang="es-ES" sz="1800" baseline="30000" dirty="0">
                <a:latin typeface="+mn-lt"/>
              </a:rPr>
              <a:t>1, </a:t>
            </a:r>
            <a:r>
              <a:rPr lang="es-ES" sz="1800" dirty="0" err="1">
                <a:latin typeface="+mn-lt"/>
              </a:rPr>
              <a:t>Alem</a:t>
            </a:r>
            <a:r>
              <a:rPr lang="es-ES" sz="1800" dirty="0">
                <a:latin typeface="+mn-lt"/>
              </a:rPr>
              <a:t> Deksisa</a:t>
            </a:r>
            <a:r>
              <a:rPr lang="es-ES" sz="1800" baseline="30000" dirty="0">
                <a:latin typeface="+mn-lt"/>
              </a:rPr>
              <a:t>2</a:t>
            </a:r>
            <a:r>
              <a:rPr lang="es-ES" sz="1800" dirty="0">
                <a:latin typeface="+mn-lt"/>
              </a:rPr>
              <a:t>, </a:t>
            </a:r>
            <a:r>
              <a:rPr lang="es-ES" sz="1800" dirty="0" err="1">
                <a:latin typeface="+mn-lt"/>
              </a:rPr>
              <a:t>Endashew</a:t>
            </a:r>
            <a:r>
              <a:rPr lang="es-ES" sz="1800" dirty="0">
                <a:latin typeface="+mn-lt"/>
              </a:rPr>
              <a:t> Abera</a:t>
            </a:r>
            <a:r>
              <a:rPr lang="es-ES" sz="1800" baseline="30000" dirty="0">
                <a:latin typeface="+mn-lt"/>
              </a:rPr>
              <a:t>2</a:t>
            </a:r>
            <a:r>
              <a:rPr lang="es-ES" sz="1800" dirty="0">
                <a:latin typeface="+mn-lt"/>
              </a:rPr>
              <a:t> </a:t>
            </a:r>
            <a:endParaRPr lang="en-US" sz="1800" dirty="0">
              <a:latin typeface="+mn-lt"/>
            </a:endParaRPr>
          </a:p>
        </p:txBody>
      </p:sp>
      <p:sp>
        <p:nvSpPr>
          <p:cNvPr id="3" name="Content Placeholder 2"/>
          <p:cNvSpPr>
            <a:spLocks noGrp="1"/>
          </p:cNvSpPr>
          <p:nvPr>
            <p:ph idx="1"/>
          </p:nvPr>
        </p:nvSpPr>
        <p:spPr/>
        <p:txBody>
          <a:bodyPr>
            <a:normAutofit fontScale="85000" lnSpcReduction="20000"/>
          </a:bodyPr>
          <a:lstStyle/>
          <a:p>
            <a:pPr marL="0" indent="0" algn="just">
              <a:lnSpc>
                <a:spcPct val="150000"/>
              </a:lnSpc>
              <a:buNone/>
            </a:pPr>
            <a:r>
              <a:rPr lang="en-US" sz="1800" b="1" dirty="0" smtClean="0"/>
              <a:t>Purpose</a:t>
            </a:r>
          </a:p>
          <a:p>
            <a:pPr marL="0" indent="0" algn="just">
              <a:lnSpc>
                <a:spcPct val="150000"/>
              </a:lnSpc>
              <a:buNone/>
            </a:pPr>
            <a:r>
              <a:rPr lang="en-US" sz="1800" dirty="0"/>
              <a:t>Children and youth aged from 5-17 years old are advised to move 60 minutes moderate to vigorous intensity aerobic activities in every day. However, technologies such as smartphone, play game, TVs and others are discouraging children &amp; youth to move. </a:t>
            </a:r>
            <a:endParaRPr lang="en-US" sz="1800" dirty="0" smtClean="0"/>
          </a:p>
          <a:p>
            <a:pPr marL="0" indent="0" algn="just">
              <a:lnSpc>
                <a:spcPct val="150000"/>
              </a:lnSpc>
              <a:buNone/>
            </a:pPr>
            <a:r>
              <a:rPr lang="en-US" sz="1800" b="1" dirty="0" smtClean="0"/>
              <a:t>Methods</a:t>
            </a:r>
          </a:p>
          <a:p>
            <a:pPr marL="0" indent="0" algn="just">
              <a:lnSpc>
                <a:spcPct val="150000"/>
              </a:lnSpc>
              <a:buNone/>
            </a:pPr>
            <a:r>
              <a:rPr lang="en-US" sz="1800" dirty="0" smtClean="0"/>
              <a:t>A </a:t>
            </a:r>
            <a:r>
              <a:rPr lang="en-US" sz="1800" dirty="0"/>
              <a:t>review of literatures, policy documents and experts interview were made following Active Healthy Kids Global Alliance (AHKGA) guidelines and indicators. Children and youth aged from 5-17 years were included in the report card. Data were collected from December 2017 to April 2018. </a:t>
            </a:r>
          </a:p>
          <a:p>
            <a:pPr marL="0" indent="0" algn="just">
              <a:lnSpc>
                <a:spcPct val="150000"/>
              </a:lnSpc>
              <a:buNone/>
            </a:pPr>
            <a:r>
              <a:rPr lang="en-US" sz="1800" b="1" dirty="0" smtClean="0"/>
              <a:t>Results</a:t>
            </a:r>
            <a:endParaRPr lang="en-US" sz="1800" dirty="0" smtClean="0"/>
          </a:p>
          <a:p>
            <a:pPr marL="0" indent="0" algn="just">
              <a:lnSpc>
                <a:spcPct val="150000"/>
              </a:lnSpc>
              <a:buNone/>
            </a:pPr>
            <a:r>
              <a:rPr lang="en-US" sz="1800" dirty="0"/>
              <a:t>Active play indicator scored the highest grade (B). Organized sport participation and active transportation were scored grade C. The overall physical activity, school and government indicators were scored grade D. Indicators such as sedentary behavior, family and peers, and community and environment were scored grade F. Only </a:t>
            </a:r>
            <a:r>
              <a:rPr lang="en-US" sz="1800" dirty="0" smtClean="0"/>
              <a:t>physical fitness indicator </a:t>
            </a:r>
            <a:r>
              <a:rPr lang="en-US" sz="1800" dirty="0"/>
              <a:t>scored incomplete </a:t>
            </a:r>
            <a:r>
              <a:rPr lang="en-US" sz="1800" dirty="0" smtClean="0"/>
              <a:t>grade.</a:t>
            </a:r>
            <a:endParaRPr lang="en-US" sz="1800" dirty="0" smtClean="0"/>
          </a:p>
          <a:p>
            <a:pPr marL="0" indent="0" algn="just">
              <a:lnSpc>
                <a:spcPct val="150000"/>
              </a:lnSpc>
              <a:buNone/>
            </a:pPr>
            <a:r>
              <a:rPr lang="en-US" sz="1800" b="1" dirty="0" smtClean="0"/>
              <a:t>Conclusion</a:t>
            </a:r>
            <a:endParaRPr lang="en-US" sz="1800" b="1" dirty="0" smtClean="0"/>
          </a:p>
          <a:p>
            <a:pPr marL="0" indent="0" algn="just">
              <a:lnSpc>
                <a:spcPct val="150000"/>
              </a:lnSpc>
              <a:buNone/>
            </a:pPr>
            <a:r>
              <a:rPr lang="en-US" sz="1800" dirty="0" smtClean="0"/>
              <a:t>The </a:t>
            </a:r>
            <a:r>
              <a:rPr lang="en-US" sz="1800" dirty="0"/>
              <a:t>results showed that many policy, practice and evidence gaps are visible about physical activity on children and youth in Ethiopia. Thus, further work should be done to reverse this situation through multi-sectoral collaboration.</a:t>
            </a:r>
          </a:p>
          <a:p>
            <a:pPr marL="0" indent="0">
              <a:lnSpc>
                <a:spcPct val="150000"/>
              </a:lnSpc>
              <a:buNone/>
            </a:pPr>
            <a:endParaRPr lang="en-US" dirty="0"/>
          </a:p>
        </p:txBody>
      </p:sp>
    </p:spTree>
    <p:extLst>
      <p:ext uri="{BB962C8B-B14F-4D97-AF65-F5344CB8AC3E}">
        <p14:creationId xmlns:p14="http://schemas.microsoft.com/office/powerpoint/2010/main" val="25455326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7566CDAEBAE6B418BC895BBC76E54F6" ma:contentTypeVersion="8" ma:contentTypeDescription="Create a new document." ma:contentTypeScope="" ma:versionID="09eefc29ddd35fb24349456ff84d75be">
  <xsd:schema xmlns:xsd="http://www.w3.org/2001/XMLSchema" xmlns:xs="http://www.w3.org/2001/XMLSchema" xmlns:p="http://schemas.microsoft.com/office/2006/metadata/properties" xmlns:ns2="f55f9b7f-3dd0-48e1-a3a7-20497041be2b" xmlns:ns3="b5ecf19d-b9a0-4c4e-9224-52a11fa52d64" targetNamespace="http://schemas.microsoft.com/office/2006/metadata/properties" ma:root="true" ma:fieldsID="572a29e0fdb5ba81d492907c83ebf03b" ns2:_="" ns3:_="">
    <xsd:import namespace="f55f9b7f-3dd0-48e1-a3a7-20497041be2b"/>
    <xsd:import namespace="b5ecf19d-b9a0-4c4e-9224-52a11fa52d6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5f9b7f-3dd0-48e1-a3a7-20497041be2b"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5ecf19d-b9a0-4c4e-9224-52a11fa52d64"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description="" ma:internalName="MediaServiceAutoTags" ma:readOnly="true">
      <xsd:simpleType>
        <xsd:restriction base="dms:Text"/>
      </xsd:simpleType>
    </xsd:element>
    <xsd:element name="MediaServiceLocation" ma:index="14"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8FCEDFA-B4C5-4600-A27A-19BF22919FC3}">
  <ds:schemaRefs>
    <ds:schemaRef ds:uri="http://purl.org/dc/dcmitype/"/>
    <ds:schemaRef ds:uri="http://schemas.openxmlformats.org/package/2006/metadata/core-properties"/>
    <ds:schemaRef ds:uri="http://purl.org/dc/elements/1.1/"/>
    <ds:schemaRef ds:uri="http://schemas.microsoft.com/office/2006/documentManagement/types"/>
    <ds:schemaRef ds:uri="http://www.w3.org/XML/1998/namespace"/>
    <ds:schemaRef ds:uri="http://purl.org/dc/terms/"/>
    <ds:schemaRef ds:uri="http://schemas.microsoft.com/office/2006/metadata/properties"/>
    <ds:schemaRef ds:uri="http://schemas.microsoft.com/office/infopath/2007/PartnerControls"/>
    <ds:schemaRef ds:uri="b5ecf19d-b9a0-4c4e-9224-52a11fa52d64"/>
    <ds:schemaRef ds:uri="f55f9b7f-3dd0-48e1-a3a7-20497041be2b"/>
  </ds:schemaRefs>
</ds:datastoreItem>
</file>

<file path=customXml/itemProps2.xml><?xml version="1.0" encoding="utf-8"?>
<ds:datastoreItem xmlns:ds="http://schemas.openxmlformats.org/officeDocument/2006/customXml" ds:itemID="{FCB96241-BF82-431A-8DBA-0E8EDB19D7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55f9b7f-3dd0-48e1-a3a7-20497041be2b"/>
    <ds:schemaRef ds:uri="b5ecf19d-b9a0-4c4e-9224-52a11fa52d6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D22DE69-A58F-42C0-BDF6-0F72E8CBF22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147</TotalTime>
  <Words>209</Words>
  <Application>Microsoft Office PowerPoint</Application>
  <PresentationFormat>Custom</PresentationFormat>
  <Paragraphs>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Ethiopia 2018 Report Card on Physical Activity for Children and Youth Chalchisa Abdeta1*, Zelalem Teklemariam1, Alem Deksisa2, Endashew Abera2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Joe</dc:creator>
  <cp:lastModifiedBy>Mission</cp:lastModifiedBy>
  <cp:revision>20</cp:revision>
  <dcterms:created xsi:type="dcterms:W3CDTF">2016-09-14T02:14:34Z</dcterms:created>
  <dcterms:modified xsi:type="dcterms:W3CDTF">2018-11-06T00:35:08Z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0x01010077566CDAEBAE6B418BC895BBC76E54F6</vt:lpwstr>
  </property>
</Properties>
</file>