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12192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eskmine laad 2 – rõh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Keskmine laad 4 – rõh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3798" y="-30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n Mäestu" userId="a830bfb6-4853-4909-8dcc-fd9b09d815c7" providerId="ADAL" clId="{EC55E69B-2DD4-4FED-B0F6-014A5194CC52}"/>
    <pc:docChg chg="undo custSel delSld modSld">
      <pc:chgData name="Evelin Mäestu" userId="a830bfb6-4853-4909-8dcc-fd9b09d815c7" providerId="ADAL" clId="{EC55E69B-2DD4-4FED-B0F6-014A5194CC52}" dt="2018-11-06T12:37:08.577" v="2193" actId="14100"/>
      <pc:docMkLst>
        <pc:docMk/>
      </pc:docMkLst>
      <pc:sldChg chg="addSp delSp modSp setBg">
        <pc:chgData name="Evelin Mäestu" userId="a830bfb6-4853-4909-8dcc-fd9b09d815c7" providerId="ADAL" clId="{EC55E69B-2DD4-4FED-B0F6-014A5194CC52}" dt="2018-11-06T12:37:08.577" v="2193" actId="14100"/>
        <pc:sldMkLst>
          <pc:docMk/>
          <pc:sldMk cId="3376398410" sldId="256"/>
        </pc:sldMkLst>
        <pc:spChg chg="del">
          <ac:chgData name="Evelin Mäestu" userId="a830bfb6-4853-4909-8dcc-fd9b09d815c7" providerId="ADAL" clId="{EC55E69B-2DD4-4FED-B0F6-014A5194CC52}" dt="2018-11-06T09:31:31.246" v="31" actId="478"/>
          <ac:spMkLst>
            <pc:docMk/>
            <pc:sldMk cId="3376398410" sldId="256"/>
            <ac:spMk id="2" creationId="{6DF60A29-BD36-B448-95F5-79ACB0B31D4D}"/>
          </ac:spMkLst>
        </pc:spChg>
        <pc:spChg chg="add mod">
          <ac:chgData name="Evelin Mäestu" userId="a830bfb6-4853-4909-8dcc-fd9b09d815c7" providerId="ADAL" clId="{EC55E69B-2DD4-4FED-B0F6-014A5194CC52}" dt="2018-11-06T11:27:56.800" v="1064" actId="2711"/>
          <ac:spMkLst>
            <pc:docMk/>
            <pc:sldMk cId="3376398410" sldId="256"/>
            <ac:spMk id="3" creationId="{64D61758-160A-4AD9-A1AD-7DD609A347B6}"/>
          </ac:spMkLst>
        </pc:spChg>
        <pc:spChg chg="add mod">
          <ac:chgData name="Evelin Mäestu" userId="a830bfb6-4853-4909-8dcc-fd9b09d815c7" providerId="ADAL" clId="{EC55E69B-2DD4-4FED-B0F6-014A5194CC52}" dt="2018-11-06T12:37:02.102" v="2191" actId="14100"/>
          <ac:spMkLst>
            <pc:docMk/>
            <pc:sldMk cId="3376398410" sldId="256"/>
            <ac:spMk id="4" creationId="{B2468C29-728A-4AEA-8B03-8439401FF915}"/>
          </ac:spMkLst>
        </pc:spChg>
        <pc:spChg chg="add mod">
          <ac:chgData name="Evelin Mäestu" userId="a830bfb6-4853-4909-8dcc-fd9b09d815c7" providerId="ADAL" clId="{EC55E69B-2DD4-4FED-B0F6-014A5194CC52}" dt="2018-11-06T11:27:56.800" v="1064" actId="2711"/>
          <ac:spMkLst>
            <pc:docMk/>
            <pc:sldMk cId="3376398410" sldId="256"/>
            <ac:spMk id="5" creationId="{ED267BFF-8A2B-4E02-B766-C96F123324D4}"/>
          </ac:spMkLst>
        </pc:spChg>
        <pc:spChg chg="add mod">
          <ac:chgData name="Evelin Mäestu" userId="a830bfb6-4853-4909-8dcc-fd9b09d815c7" providerId="ADAL" clId="{EC55E69B-2DD4-4FED-B0F6-014A5194CC52}" dt="2018-11-06T12:28:22.222" v="1982" actId="20577"/>
          <ac:spMkLst>
            <pc:docMk/>
            <pc:sldMk cId="3376398410" sldId="256"/>
            <ac:spMk id="6" creationId="{7DBF1196-EDCC-4131-9E86-215AE0F79090}"/>
          </ac:spMkLst>
        </pc:spChg>
        <pc:spChg chg="add del mod">
          <ac:chgData name="Evelin Mäestu" userId="a830bfb6-4853-4909-8dcc-fd9b09d815c7" providerId="ADAL" clId="{EC55E69B-2DD4-4FED-B0F6-014A5194CC52}" dt="2018-11-06T09:34:56.919" v="60" actId="767"/>
          <ac:spMkLst>
            <pc:docMk/>
            <pc:sldMk cId="3376398410" sldId="256"/>
            <ac:spMk id="7" creationId="{98127AD9-8104-40A2-B93F-11FCAF7CC41C}"/>
          </ac:spMkLst>
        </pc:spChg>
        <pc:spChg chg="add mod">
          <ac:chgData name="Evelin Mäestu" userId="a830bfb6-4853-4909-8dcc-fd9b09d815c7" providerId="ADAL" clId="{EC55E69B-2DD4-4FED-B0F6-014A5194CC52}" dt="2018-11-06T11:43:56.312" v="1387" actId="1035"/>
          <ac:spMkLst>
            <pc:docMk/>
            <pc:sldMk cId="3376398410" sldId="256"/>
            <ac:spMk id="8" creationId="{E591F215-C775-49F0-B308-D340B294417A}"/>
          </ac:spMkLst>
        </pc:spChg>
        <pc:spChg chg="add mod">
          <ac:chgData name="Evelin Mäestu" userId="a830bfb6-4853-4909-8dcc-fd9b09d815c7" providerId="ADAL" clId="{EC55E69B-2DD4-4FED-B0F6-014A5194CC52}" dt="2018-11-06T11:44:21.691" v="1396" actId="6549"/>
          <ac:spMkLst>
            <pc:docMk/>
            <pc:sldMk cId="3376398410" sldId="256"/>
            <ac:spMk id="9" creationId="{B402EB01-CC25-42A6-9EB8-8863B274FEF7}"/>
          </ac:spMkLst>
        </pc:spChg>
        <pc:spChg chg="add mod">
          <ac:chgData name="Evelin Mäestu" userId="a830bfb6-4853-4909-8dcc-fd9b09d815c7" providerId="ADAL" clId="{EC55E69B-2DD4-4FED-B0F6-014A5194CC52}" dt="2018-11-06T11:44:30.561" v="1417" actId="1035"/>
          <ac:spMkLst>
            <pc:docMk/>
            <pc:sldMk cId="3376398410" sldId="256"/>
            <ac:spMk id="11" creationId="{E4ED347F-A719-409E-8EF2-187EE06A866D}"/>
          </ac:spMkLst>
        </pc:spChg>
        <pc:spChg chg="add mod">
          <ac:chgData name="Evelin Mäestu" userId="a830bfb6-4853-4909-8dcc-fd9b09d815c7" providerId="ADAL" clId="{EC55E69B-2DD4-4FED-B0F6-014A5194CC52}" dt="2018-11-06T11:57:49.323" v="1548" actId="1038"/>
          <ac:spMkLst>
            <pc:docMk/>
            <pc:sldMk cId="3376398410" sldId="256"/>
            <ac:spMk id="13" creationId="{3D6D5EDD-516D-4627-9721-EE21E340773F}"/>
          </ac:spMkLst>
        </pc:spChg>
        <pc:spChg chg="add del mod">
          <ac:chgData name="Evelin Mäestu" userId="a830bfb6-4853-4909-8dcc-fd9b09d815c7" providerId="ADAL" clId="{EC55E69B-2DD4-4FED-B0F6-014A5194CC52}" dt="2018-11-06T09:45:43.452" v="358" actId="478"/>
          <ac:spMkLst>
            <pc:docMk/>
            <pc:sldMk cId="3376398410" sldId="256"/>
            <ac:spMk id="14" creationId="{E0E5CED8-EAD0-4BE6-95BC-5C4D5AE8CEB5}"/>
          </ac:spMkLst>
        </pc:spChg>
        <pc:spChg chg="add mod">
          <ac:chgData name="Evelin Mäestu" userId="a830bfb6-4853-4909-8dcc-fd9b09d815c7" providerId="ADAL" clId="{EC55E69B-2DD4-4FED-B0F6-014A5194CC52}" dt="2018-11-06T12:34:23.865" v="2139" actId="20577"/>
          <ac:spMkLst>
            <pc:docMk/>
            <pc:sldMk cId="3376398410" sldId="256"/>
            <ac:spMk id="23" creationId="{BD1FE255-F148-48D6-9E0C-4DBB38033DC1}"/>
          </ac:spMkLst>
        </pc:spChg>
        <pc:spChg chg="add mod">
          <ac:chgData name="Evelin Mäestu" userId="a830bfb6-4853-4909-8dcc-fd9b09d815c7" providerId="ADAL" clId="{EC55E69B-2DD4-4FED-B0F6-014A5194CC52}" dt="2018-11-06T12:36:40.769" v="2186" actId="1035"/>
          <ac:spMkLst>
            <pc:docMk/>
            <pc:sldMk cId="3376398410" sldId="256"/>
            <ac:spMk id="27" creationId="{AB8B76F2-F22B-4016-AF00-971CAA6D8254}"/>
          </ac:spMkLst>
        </pc:spChg>
        <pc:spChg chg="add mod">
          <ac:chgData name="Evelin Mäestu" userId="a830bfb6-4853-4909-8dcc-fd9b09d815c7" providerId="ADAL" clId="{EC55E69B-2DD4-4FED-B0F6-014A5194CC52}" dt="2018-11-06T12:36:44.124" v="2189" actId="1035"/>
          <ac:spMkLst>
            <pc:docMk/>
            <pc:sldMk cId="3376398410" sldId="256"/>
            <ac:spMk id="28" creationId="{D2255228-44F0-484E-8A75-45EFA2423D37}"/>
          </ac:spMkLst>
        </pc:spChg>
        <pc:spChg chg="add del mod">
          <ac:chgData name="Evelin Mäestu" userId="a830bfb6-4853-4909-8dcc-fd9b09d815c7" providerId="ADAL" clId="{EC55E69B-2DD4-4FED-B0F6-014A5194CC52}" dt="2018-11-06T12:21:05.496" v="1831" actId="478"/>
          <ac:spMkLst>
            <pc:docMk/>
            <pc:sldMk cId="3376398410" sldId="256"/>
            <ac:spMk id="29" creationId="{B0C12114-E4F8-465D-AF9E-07B4D7CCDCCF}"/>
          </ac:spMkLst>
        </pc:spChg>
        <pc:spChg chg="add mod">
          <ac:chgData name="Evelin Mäestu" userId="a830bfb6-4853-4909-8dcc-fd9b09d815c7" providerId="ADAL" clId="{EC55E69B-2DD4-4FED-B0F6-014A5194CC52}" dt="2018-11-06T12:35:03.050" v="2160" actId="20577"/>
          <ac:spMkLst>
            <pc:docMk/>
            <pc:sldMk cId="3376398410" sldId="256"/>
            <ac:spMk id="30" creationId="{263B802E-4A35-41E4-9C7B-886A58780BE1}"/>
          </ac:spMkLst>
        </pc:spChg>
        <pc:spChg chg="add mod">
          <ac:chgData name="Evelin Mäestu" userId="a830bfb6-4853-4909-8dcc-fd9b09d815c7" providerId="ADAL" clId="{EC55E69B-2DD4-4FED-B0F6-014A5194CC52}" dt="2018-11-06T12:35:47.832" v="2172" actId="20577"/>
          <ac:spMkLst>
            <pc:docMk/>
            <pc:sldMk cId="3376398410" sldId="256"/>
            <ac:spMk id="31" creationId="{415C61F1-AC69-4318-81E1-5DCBA026768F}"/>
          </ac:spMkLst>
        </pc:spChg>
        <pc:graphicFrameChg chg="add del mod modGraphic">
          <ac:chgData name="Evelin Mäestu" userId="a830bfb6-4853-4909-8dcc-fd9b09d815c7" providerId="ADAL" clId="{EC55E69B-2DD4-4FED-B0F6-014A5194CC52}" dt="2018-11-06T09:48:44.884" v="411" actId="478"/>
          <ac:graphicFrameMkLst>
            <pc:docMk/>
            <pc:sldMk cId="3376398410" sldId="256"/>
            <ac:graphicFrameMk id="12" creationId="{86E3A0B5-138E-45C0-BB0F-B771D8F850CE}"/>
          </ac:graphicFrameMkLst>
        </pc:graphicFrameChg>
        <pc:graphicFrameChg chg="add del mod modGraphic">
          <ac:chgData name="Evelin Mäestu" userId="a830bfb6-4853-4909-8dcc-fd9b09d815c7" providerId="ADAL" clId="{EC55E69B-2DD4-4FED-B0F6-014A5194CC52}" dt="2018-11-06T09:46:49.046" v="363" actId="478"/>
          <ac:graphicFrameMkLst>
            <pc:docMk/>
            <pc:sldMk cId="3376398410" sldId="256"/>
            <ac:graphicFrameMk id="15" creationId="{F84DCF60-2067-408E-BAE2-74F0871907E1}"/>
          </ac:graphicFrameMkLst>
        </pc:graphicFrameChg>
        <pc:graphicFrameChg chg="add del mod">
          <ac:chgData name="Evelin Mäestu" userId="a830bfb6-4853-4909-8dcc-fd9b09d815c7" providerId="ADAL" clId="{EC55E69B-2DD4-4FED-B0F6-014A5194CC52}" dt="2018-11-06T09:47:51.133" v="404" actId="478"/>
          <ac:graphicFrameMkLst>
            <pc:docMk/>
            <pc:sldMk cId="3376398410" sldId="256"/>
            <ac:graphicFrameMk id="16" creationId="{E6963057-F869-4033-8817-DABE78DA30A0}"/>
          </ac:graphicFrameMkLst>
        </pc:graphicFrameChg>
        <pc:graphicFrameChg chg="add del mod">
          <ac:chgData name="Evelin Mäestu" userId="a830bfb6-4853-4909-8dcc-fd9b09d815c7" providerId="ADAL" clId="{EC55E69B-2DD4-4FED-B0F6-014A5194CC52}" dt="2018-11-06T09:48:08.559" v="407" actId="478"/>
          <ac:graphicFrameMkLst>
            <pc:docMk/>
            <pc:sldMk cId="3376398410" sldId="256"/>
            <ac:graphicFrameMk id="17" creationId="{397CD976-62EB-4D0A-92F3-04533C94CC20}"/>
          </ac:graphicFrameMkLst>
        </pc:graphicFrameChg>
        <pc:graphicFrameChg chg="add del mod">
          <ac:chgData name="Evelin Mäestu" userId="a830bfb6-4853-4909-8dcc-fd9b09d815c7" providerId="ADAL" clId="{EC55E69B-2DD4-4FED-B0F6-014A5194CC52}" dt="2018-11-06T09:48:27.329" v="410" actId="478"/>
          <ac:graphicFrameMkLst>
            <pc:docMk/>
            <pc:sldMk cId="3376398410" sldId="256"/>
            <ac:graphicFrameMk id="18" creationId="{B1FA08EC-C8B0-4227-B880-210FF120DAD3}"/>
          </ac:graphicFrameMkLst>
        </pc:graphicFrameChg>
        <pc:graphicFrameChg chg="add del mod modGraphic">
          <ac:chgData name="Evelin Mäestu" userId="a830bfb6-4853-4909-8dcc-fd9b09d815c7" providerId="ADAL" clId="{EC55E69B-2DD4-4FED-B0F6-014A5194CC52}" dt="2018-11-06T11:33:16.030" v="1098" actId="478"/>
          <ac:graphicFrameMkLst>
            <pc:docMk/>
            <pc:sldMk cId="3376398410" sldId="256"/>
            <ac:graphicFrameMk id="19" creationId="{6A580025-5E35-4D70-BBF4-E1C0E17315E2}"/>
          </ac:graphicFrameMkLst>
        </pc:graphicFrameChg>
        <pc:graphicFrameChg chg="add del mod modGraphic">
          <ac:chgData name="Evelin Mäestu" userId="a830bfb6-4853-4909-8dcc-fd9b09d815c7" providerId="ADAL" clId="{EC55E69B-2DD4-4FED-B0F6-014A5194CC52}" dt="2018-11-06T11:30:57.446" v="1086"/>
          <ac:graphicFrameMkLst>
            <pc:docMk/>
            <pc:sldMk cId="3376398410" sldId="256"/>
            <ac:graphicFrameMk id="20" creationId="{F70B69CC-534A-404F-A571-DA269B3E6FE0}"/>
          </ac:graphicFrameMkLst>
        </pc:graphicFrameChg>
        <pc:graphicFrameChg chg="add del mod modGraphic">
          <ac:chgData name="Evelin Mäestu" userId="a830bfb6-4853-4909-8dcc-fd9b09d815c7" providerId="ADAL" clId="{EC55E69B-2DD4-4FED-B0F6-014A5194CC52}" dt="2018-11-06T11:59:49.474" v="1577" actId="478"/>
          <ac:graphicFrameMkLst>
            <pc:docMk/>
            <pc:sldMk cId="3376398410" sldId="256"/>
            <ac:graphicFrameMk id="21" creationId="{C3769931-4882-4652-B3BC-F09D5F6CB069}"/>
          </ac:graphicFrameMkLst>
        </pc:graphicFrameChg>
        <pc:graphicFrameChg chg="add mod modGraphic">
          <ac:chgData name="Evelin Mäestu" userId="a830bfb6-4853-4909-8dcc-fd9b09d815c7" providerId="ADAL" clId="{EC55E69B-2DD4-4FED-B0F6-014A5194CC52}" dt="2018-11-06T11:57:40.691" v="1534" actId="1076"/>
          <ac:graphicFrameMkLst>
            <pc:docMk/>
            <pc:sldMk cId="3376398410" sldId="256"/>
            <ac:graphicFrameMk id="22" creationId="{869A3A98-64D5-4763-9ADB-8B8BFD185979}"/>
          </ac:graphicFrameMkLst>
        </pc:graphicFrameChg>
        <pc:graphicFrameChg chg="add del mod">
          <ac:chgData name="Evelin Mäestu" userId="a830bfb6-4853-4909-8dcc-fd9b09d815c7" providerId="ADAL" clId="{EC55E69B-2DD4-4FED-B0F6-014A5194CC52}" dt="2018-11-06T11:56:21.200" v="1522" actId="478"/>
          <ac:graphicFrameMkLst>
            <pc:docMk/>
            <pc:sldMk cId="3376398410" sldId="256"/>
            <ac:graphicFrameMk id="24" creationId="{9923EC71-244E-485E-8665-D6CE3D84E2AD}"/>
          </ac:graphicFrameMkLst>
        </pc:graphicFrameChg>
        <pc:graphicFrameChg chg="add mod modGraphic">
          <ac:chgData name="Evelin Mäestu" userId="a830bfb6-4853-4909-8dcc-fd9b09d815c7" providerId="ADAL" clId="{EC55E69B-2DD4-4FED-B0F6-014A5194CC52}" dt="2018-11-06T11:57:35.044" v="1533" actId="1076"/>
          <ac:graphicFrameMkLst>
            <pc:docMk/>
            <pc:sldMk cId="3376398410" sldId="256"/>
            <ac:graphicFrameMk id="25" creationId="{8A9E4B04-05B8-48C2-BC8E-E1934EC216CC}"/>
          </ac:graphicFrameMkLst>
        </pc:graphicFrameChg>
        <pc:graphicFrameChg chg="add del">
          <ac:chgData name="Evelin Mäestu" userId="a830bfb6-4853-4909-8dcc-fd9b09d815c7" providerId="ADAL" clId="{EC55E69B-2DD4-4FED-B0F6-014A5194CC52}" dt="2018-11-06T11:57:08.356" v="1529" actId="478"/>
          <ac:graphicFrameMkLst>
            <pc:docMk/>
            <pc:sldMk cId="3376398410" sldId="256"/>
            <ac:graphicFrameMk id="26" creationId="{B1C8E634-E933-49A4-B32E-9D9BBB7098FE}"/>
          </ac:graphicFrameMkLst>
        </pc:graphicFrameChg>
        <pc:picChg chg="add mod">
          <ac:chgData name="Evelin Mäestu" userId="a830bfb6-4853-4909-8dcc-fd9b09d815c7" providerId="ADAL" clId="{EC55E69B-2DD4-4FED-B0F6-014A5194CC52}" dt="2018-11-06T12:37:08.577" v="2193" actId="14100"/>
          <ac:picMkLst>
            <pc:docMk/>
            <pc:sldMk cId="3376398410" sldId="256"/>
            <ac:picMk id="10" creationId="{6767C0D1-4D1B-439E-942D-8FDBB888C614}"/>
          </ac:picMkLst>
        </pc:picChg>
      </pc:sldChg>
      <pc:sldChg chg="del">
        <pc:chgData name="Evelin Mäestu" userId="a830bfb6-4853-4909-8dcc-fd9b09d815c7" providerId="ADAL" clId="{EC55E69B-2DD4-4FED-B0F6-014A5194CC52}" dt="2018-11-06T09:24:07.615" v="0" actId="2696"/>
        <pc:sldMkLst>
          <pc:docMk/>
          <pc:sldMk cId="201562423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327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84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6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05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06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0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310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29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980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22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F4A0-96A4-491D-A718-164DA687BAF3}" type="datetimeFigureOut">
              <a:rPr lang="en-AU" smtClean="0"/>
              <a:t>15/11/2018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64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31598" y="11226956"/>
            <a:ext cx="6912457" cy="9650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4D61758-160A-4AD9-A1AD-7DD609A347B6}"/>
              </a:ext>
            </a:extLst>
          </p:cNvPr>
          <p:cNvSpPr txBox="1"/>
          <p:nvPr/>
        </p:nvSpPr>
        <p:spPr>
          <a:xfrm>
            <a:off x="951081" y="14714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The Results from Estonian’s 2018 Report Card on Physical Activity for Children and Youth</a:t>
            </a:r>
            <a:endParaRPr lang="et-E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2468C29-728A-4AEA-8B03-8439401FF915}"/>
              </a:ext>
            </a:extLst>
          </p:cNvPr>
          <p:cNvSpPr txBox="1"/>
          <p:nvPr/>
        </p:nvSpPr>
        <p:spPr>
          <a:xfrm>
            <a:off x="267840" y="591677"/>
            <a:ext cx="63294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500" dirty="0"/>
              <a:t>Mäestu</a:t>
            </a:r>
            <a:r>
              <a:rPr lang="et-EE" sz="1500" dirty="0"/>
              <a:t> E</a:t>
            </a:r>
            <a:r>
              <a:rPr lang="en-CA" sz="1500" dirty="0"/>
              <a:t>, Kull</a:t>
            </a:r>
            <a:r>
              <a:rPr lang="et-EE" sz="1500" dirty="0"/>
              <a:t> M</a:t>
            </a:r>
            <a:r>
              <a:rPr lang="en-CA" sz="1500" dirty="0"/>
              <a:t>, </a:t>
            </a:r>
            <a:r>
              <a:rPr lang="en-CA" sz="1500" dirty="0" err="1"/>
              <a:t>Mooses</a:t>
            </a:r>
            <a:r>
              <a:rPr lang="et-EE" sz="1500" dirty="0"/>
              <a:t> K</a:t>
            </a:r>
            <a:r>
              <a:rPr lang="en-CA" sz="1500" dirty="0"/>
              <a:t>, Mäestu</a:t>
            </a:r>
            <a:r>
              <a:rPr lang="et-EE" sz="1500" dirty="0"/>
              <a:t> J</a:t>
            </a:r>
            <a:r>
              <a:rPr lang="en-CA" sz="1500" dirty="0"/>
              <a:t>, </a:t>
            </a:r>
            <a:r>
              <a:rPr lang="en-CA" sz="1500" dirty="0" err="1"/>
              <a:t>Pihu</a:t>
            </a:r>
            <a:r>
              <a:rPr lang="et-EE" sz="1500" dirty="0"/>
              <a:t> M</a:t>
            </a:r>
            <a:r>
              <a:rPr lang="en-CA" sz="1500" dirty="0"/>
              <a:t>, </a:t>
            </a:r>
            <a:r>
              <a:rPr lang="en-CA" sz="1500" dirty="0" err="1"/>
              <a:t>Koka</a:t>
            </a:r>
            <a:r>
              <a:rPr lang="et-EE" sz="1500" dirty="0"/>
              <a:t> A</a:t>
            </a:r>
            <a:r>
              <a:rPr lang="en-CA" sz="1500" dirty="0"/>
              <a:t>, </a:t>
            </a:r>
            <a:r>
              <a:rPr lang="en-CA" sz="1500" dirty="0" err="1"/>
              <a:t>Raudsepp</a:t>
            </a:r>
            <a:r>
              <a:rPr lang="et-EE" sz="1500" dirty="0"/>
              <a:t> L, </a:t>
            </a:r>
            <a:r>
              <a:rPr lang="en-CA" sz="1500" dirty="0" err="1"/>
              <a:t>Jürimäe</a:t>
            </a:r>
            <a:r>
              <a:rPr lang="et-EE" sz="1500" dirty="0"/>
              <a:t>, J</a:t>
            </a:r>
          </a:p>
          <a:p>
            <a:pPr algn="ctr"/>
            <a:r>
              <a:rPr lang="en-CA" sz="1400" dirty="0"/>
              <a:t>Institute of Sport Sciences and Physiotherapy, University of Tartu, Estonia</a:t>
            </a:r>
            <a:endParaRPr lang="et-EE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267BFF-8A2B-4E02-B766-C96F123324D4}"/>
              </a:ext>
            </a:extLst>
          </p:cNvPr>
          <p:cNvSpPr txBox="1"/>
          <p:nvPr/>
        </p:nvSpPr>
        <p:spPr>
          <a:xfrm>
            <a:off x="0" y="1104122"/>
            <a:ext cx="6858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err="1"/>
              <a:t>Purpose</a:t>
            </a:r>
            <a:endParaRPr lang="et-EE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BF1196-EDCC-4131-9E86-215AE0F79090}"/>
              </a:ext>
            </a:extLst>
          </p:cNvPr>
          <p:cNvSpPr txBox="1"/>
          <p:nvPr/>
        </p:nvSpPr>
        <p:spPr>
          <a:xfrm>
            <a:off x="41481" y="1396956"/>
            <a:ext cx="6696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/>
              <a:t>Recent data </a:t>
            </a:r>
            <a:r>
              <a:rPr lang="en-US" sz="1500" dirty="0" smtClean="0"/>
              <a:t>show</a:t>
            </a:r>
            <a:r>
              <a:rPr lang="et-EE" sz="1500" dirty="0" smtClean="0"/>
              <a:t> </a:t>
            </a:r>
            <a:r>
              <a:rPr lang="en-US" sz="1500" dirty="0" smtClean="0"/>
              <a:t>that </a:t>
            </a:r>
            <a:r>
              <a:rPr lang="en-US" sz="1500" dirty="0"/>
              <a:t>only a small proportion of Estonian children and youth accumulate the recommended amount of daily MVPA</a:t>
            </a:r>
            <a:r>
              <a:rPr lang="et-EE" sz="1500" dirty="0"/>
              <a:t> </a:t>
            </a:r>
            <a:r>
              <a:rPr lang="en-US" sz="1500" dirty="0"/>
              <a:t>(≥60 minutes)</a:t>
            </a:r>
            <a:r>
              <a:rPr lang="en-US" sz="1500" baseline="30000" dirty="0"/>
              <a:t>1</a:t>
            </a:r>
            <a:r>
              <a:rPr lang="et-EE" sz="1500" baseline="30000" dirty="0"/>
              <a:t>-3</a:t>
            </a:r>
            <a:r>
              <a:rPr lang="en-US" sz="1500" dirty="0"/>
              <a:t>. The aim was to summarize the results of the </a:t>
            </a:r>
            <a:r>
              <a:rPr lang="et-EE" sz="1500" dirty="0" smtClean="0"/>
              <a:t> Estonia ´s  </a:t>
            </a:r>
            <a:r>
              <a:rPr lang="en-US" sz="1500" dirty="0" smtClean="0"/>
              <a:t>2018 Physical </a:t>
            </a:r>
            <a:r>
              <a:rPr lang="en-US" sz="1500" dirty="0"/>
              <a:t>Activity Report Card.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591F215-C775-49F0-B308-D340B294417A}"/>
              </a:ext>
            </a:extLst>
          </p:cNvPr>
          <p:cNvSpPr txBox="1"/>
          <p:nvPr/>
        </p:nvSpPr>
        <p:spPr>
          <a:xfrm>
            <a:off x="0" y="2169374"/>
            <a:ext cx="6858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err="1"/>
              <a:t>Methods</a:t>
            </a:r>
            <a:endParaRPr lang="et-EE" sz="1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402EB01-CC25-42A6-9EB8-8863B274FEF7}"/>
              </a:ext>
            </a:extLst>
          </p:cNvPr>
          <p:cNvSpPr txBox="1"/>
          <p:nvPr/>
        </p:nvSpPr>
        <p:spPr>
          <a:xfrm>
            <a:off x="41481" y="2465449"/>
            <a:ext cx="66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1500" dirty="0"/>
              <a:t>The data sources </a:t>
            </a:r>
            <a:r>
              <a:rPr lang="en-CA" sz="1500" dirty="0" smtClean="0"/>
              <a:t>were </a:t>
            </a:r>
            <a:r>
              <a:rPr lang="en-CA" sz="1500" dirty="0"/>
              <a:t>mostly national surveys and documents</a:t>
            </a:r>
            <a:r>
              <a:rPr lang="et-EE" sz="1500" dirty="0"/>
              <a:t>: </a:t>
            </a:r>
            <a:r>
              <a:rPr lang="en-CA" sz="1500" dirty="0"/>
              <a:t>Estonian Health Behavior in School-Aged Children survey (</a:t>
            </a:r>
            <a:r>
              <a:rPr lang="en-CA" sz="1500" dirty="0" smtClean="0"/>
              <a:t>2013-2014), </a:t>
            </a:r>
            <a:r>
              <a:rPr lang="en-CA" sz="1500" dirty="0"/>
              <a:t>Health Promotion Effectiveness in Estonian Schools </a:t>
            </a:r>
            <a:r>
              <a:rPr lang="et-EE" sz="1500" dirty="0" smtClean="0"/>
              <a:t> </a:t>
            </a:r>
            <a:r>
              <a:rPr lang="en-CA" sz="1500" dirty="0" smtClean="0"/>
              <a:t>(</a:t>
            </a:r>
            <a:r>
              <a:rPr lang="en-CA" sz="1500" dirty="0"/>
              <a:t>2012-2015 </a:t>
            </a:r>
            <a:r>
              <a:rPr lang="et-EE" sz="1500" dirty="0"/>
              <a:t>)</a:t>
            </a:r>
            <a:r>
              <a:rPr lang="en-CA" sz="1500" dirty="0" smtClean="0"/>
              <a:t>, </a:t>
            </a:r>
            <a:r>
              <a:rPr lang="en-CA" sz="1500" dirty="0"/>
              <a:t>Estonian Children’s Physical Activity Study (2015), Schools in Motion Survey (2018), Health Behavior among Estonian Adult Population (2016), The general principles of the Estonian sports policy until </a:t>
            </a:r>
            <a:r>
              <a:rPr lang="et-EE" sz="1500" dirty="0" smtClean="0"/>
              <a:t> </a:t>
            </a:r>
            <a:r>
              <a:rPr lang="en-CA" sz="1500" dirty="0" smtClean="0"/>
              <a:t>2030 </a:t>
            </a:r>
            <a:r>
              <a:rPr lang="en-CA" sz="1500" dirty="0"/>
              <a:t>(2015), The Green Book of Nutrition and Physical Activity (2016), Estonian Sports Register (2017) and Estonian Education Information System (2015/2016).</a:t>
            </a:r>
            <a:r>
              <a:rPr lang="et-EE" sz="1500" dirty="0"/>
              <a:t> </a:t>
            </a:r>
            <a:r>
              <a:rPr lang="en-CA" sz="1500" dirty="0"/>
              <a:t>All available data </a:t>
            </a:r>
            <a:r>
              <a:rPr lang="en-CA" sz="1500" dirty="0" smtClean="0"/>
              <a:t>w</a:t>
            </a:r>
            <a:r>
              <a:rPr lang="et-EE" sz="1500" dirty="0" smtClean="0"/>
              <a:t>ere  </a:t>
            </a:r>
            <a:r>
              <a:rPr lang="en-CA" sz="1500" dirty="0" smtClean="0"/>
              <a:t>gathered </a:t>
            </a:r>
            <a:r>
              <a:rPr lang="en-CA" sz="1500" dirty="0"/>
              <a:t>and evaluated by the research work group</a:t>
            </a:r>
            <a:r>
              <a:rPr lang="et-EE" sz="1500" dirty="0"/>
              <a:t>.</a:t>
            </a:r>
          </a:p>
        </p:txBody>
      </p:sp>
      <p:pic>
        <p:nvPicPr>
          <p:cNvPr id="10" name="Picture 20">
            <a:extLst>
              <a:ext uri="{FF2B5EF4-FFF2-40B4-BE49-F238E27FC236}">
                <a16:creationId xmlns:a16="http://schemas.microsoft.com/office/drawing/2014/main" xmlns="" id="{6767C0D1-4D1B-439E-942D-8FDBB888C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98" y="10176"/>
            <a:ext cx="662605" cy="6463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4ED347F-A719-409E-8EF2-187EE06A866D}"/>
              </a:ext>
            </a:extLst>
          </p:cNvPr>
          <p:cNvSpPr txBox="1"/>
          <p:nvPr/>
        </p:nvSpPr>
        <p:spPr>
          <a:xfrm>
            <a:off x="0" y="4357143"/>
            <a:ext cx="6858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err="1"/>
              <a:t>Results</a:t>
            </a:r>
            <a:endParaRPr lang="et-EE" sz="1600" b="1" dirty="0"/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xmlns="" id="{869A3A98-64D5-4763-9ADB-8B8BFD18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27274"/>
              </p:ext>
            </p:extLst>
          </p:nvPr>
        </p:nvGraphicFramePr>
        <p:xfrm>
          <a:off x="3459480" y="4796363"/>
          <a:ext cx="3063240" cy="15773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23160">
                  <a:extLst>
                    <a:ext uri="{9D8B030D-6E8A-4147-A177-3AD203B41FA5}">
                      <a16:colId xmlns:a16="http://schemas.microsoft.com/office/drawing/2014/main" xmlns="" val="236498897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3514426791"/>
                    </a:ext>
                  </a:extLst>
                </a:gridCol>
              </a:tblGrid>
              <a:tr h="40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endParaRPr lang="et-EE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et-EE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422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Physical Fitness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INC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8427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Family and Peers 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D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3114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C+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054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Community and Environment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235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Government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7486889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D1FE255-F148-48D6-9E0C-4DBB38033DC1}"/>
              </a:ext>
            </a:extLst>
          </p:cNvPr>
          <p:cNvSpPr txBox="1"/>
          <p:nvPr/>
        </p:nvSpPr>
        <p:spPr>
          <a:xfrm>
            <a:off x="41481" y="6405571"/>
            <a:ext cx="669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/>
              <a:t>At least </a:t>
            </a:r>
            <a:r>
              <a:rPr lang="en-US" sz="1500" b="1" dirty="0"/>
              <a:t>60-min MVPA</a:t>
            </a:r>
            <a:r>
              <a:rPr lang="en-US" sz="1500" dirty="0"/>
              <a:t> per day (10-17-yrs):</a:t>
            </a:r>
            <a:r>
              <a:rPr lang="et-EE" sz="1500" dirty="0"/>
              <a:t> </a:t>
            </a:r>
            <a:r>
              <a:rPr lang="en-US" sz="1500" dirty="0"/>
              <a:t>Objective PA 28%</a:t>
            </a:r>
            <a:r>
              <a:rPr lang="en-US" sz="1500" baseline="30000" dirty="0"/>
              <a:t>2</a:t>
            </a:r>
            <a:r>
              <a:rPr lang="en-US" sz="1500" dirty="0"/>
              <a:t>; questionnaire PA 26%</a:t>
            </a:r>
            <a:r>
              <a:rPr lang="et-EE" sz="1500" baseline="30000" dirty="0"/>
              <a:t>4</a:t>
            </a:r>
            <a:r>
              <a:rPr lang="en-US" sz="1500" dirty="0"/>
              <a:t>; in several </a:t>
            </a:r>
            <a:r>
              <a:rPr lang="et-EE" sz="1500" dirty="0" smtClean="0"/>
              <a:t> </a:t>
            </a:r>
            <a:r>
              <a:rPr lang="en-US" sz="1500" dirty="0" smtClean="0"/>
              <a:t>studies </a:t>
            </a:r>
            <a:r>
              <a:rPr lang="en-US" sz="1500" dirty="0"/>
              <a:t>the PA recommendation remained below 20%.</a:t>
            </a:r>
            <a:r>
              <a:rPr lang="en-US" sz="1500" baseline="30000" dirty="0"/>
              <a:t>1,3</a:t>
            </a:r>
            <a:r>
              <a:rPr lang="et-EE" sz="1500" baseline="30000" dirty="0"/>
              <a:t>,4</a:t>
            </a:r>
            <a:r>
              <a:rPr lang="en-US" sz="1500" baseline="30000" dirty="0"/>
              <a:t>.</a:t>
            </a:r>
            <a:endParaRPr lang="et-EE" sz="1500" baseline="30000" dirty="0"/>
          </a:p>
          <a:p>
            <a:pPr algn="just"/>
            <a:r>
              <a:rPr lang="en-US" sz="1500" dirty="0">
                <a:solidFill>
                  <a:schemeClr val="dk1"/>
                </a:solidFill>
              </a:rPr>
              <a:t>48% of Estonian children aged 5- to 19-years were engaged in </a:t>
            </a:r>
            <a:r>
              <a:rPr lang="en-US" sz="1500" b="1" dirty="0">
                <a:solidFill>
                  <a:schemeClr val="dk1"/>
                </a:solidFill>
              </a:rPr>
              <a:t>organized sport</a:t>
            </a:r>
            <a:r>
              <a:rPr lang="et-EE" sz="1500" b="1" baseline="30000" dirty="0">
                <a:solidFill>
                  <a:schemeClr val="dk1"/>
                </a:solidFill>
              </a:rPr>
              <a:t>5</a:t>
            </a:r>
            <a:r>
              <a:rPr lang="en-US" sz="1500" dirty="0">
                <a:solidFill>
                  <a:schemeClr val="dk1"/>
                </a:solidFill>
              </a:rPr>
              <a:t>.</a:t>
            </a:r>
            <a:endParaRPr lang="et-EE" sz="1500" dirty="0">
              <a:solidFill>
                <a:schemeClr val="dk1"/>
              </a:solidFill>
            </a:endParaRPr>
          </a:p>
          <a:p>
            <a:pPr algn="just"/>
            <a:r>
              <a:rPr lang="en-US" sz="1500" dirty="0"/>
              <a:t>According to the HBSC study, only 7% children had less than 2 </a:t>
            </a:r>
            <a:r>
              <a:rPr lang="en-US" sz="1500" dirty="0" err="1" smtClean="0"/>
              <a:t>hrs</a:t>
            </a:r>
            <a:r>
              <a:rPr lang="et-EE" sz="1500" dirty="0" smtClean="0"/>
              <a:t> </a:t>
            </a:r>
            <a:r>
              <a:rPr lang="et-EE" sz="1500" dirty="0"/>
              <a:t>daily</a:t>
            </a:r>
            <a:r>
              <a:rPr lang="en-US" sz="1500" dirty="0"/>
              <a:t> </a:t>
            </a:r>
            <a:r>
              <a:rPr lang="en-US" sz="1500" b="1" dirty="0"/>
              <a:t>screen time</a:t>
            </a:r>
            <a:r>
              <a:rPr lang="en-US" sz="1500" baseline="30000" dirty="0"/>
              <a:t>1</a:t>
            </a:r>
            <a:endParaRPr lang="et-EE" sz="1500" baseline="30000" dirty="0"/>
          </a:p>
          <a:p>
            <a:pPr algn="just"/>
            <a:r>
              <a:rPr lang="en-US" sz="1500" b="1" dirty="0"/>
              <a:t>Physical education</a:t>
            </a:r>
            <a:r>
              <a:rPr lang="et-EE" sz="1500" b="1" dirty="0"/>
              <a:t> (PE)</a:t>
            </a:r>
            <a:r>
              <a:rPr lang="en-US" sz="1500" dirty="0"/>
              <a:t> is compulsory subject in all Estonian basic and upper secondary schools</a:t>
            </a:r>
            <a:r>
              <a:rPr lang="en-US" sz="1500" dirty="0" smtClean="0"/>
              <a:t>.</a:t>
            </a:r>
            <a:r>
              <a:rPr lang="et-EE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/>
              <a:t>48% of 11-14-yr children reported that they had </a:t>
            </a:r>
            <a:r>
              <a:rPr lang="en-US" sz="1500" dirty="0" smtClean="0"/>
              <a:t>possibility </a:t>
            </a:r>
            <a:r>
              <a:rPr lang="en-US" sz="1500" dirty="0"/>
              <a:t>to be </a:t>
            </a:r>
            <a:r>
              <a:rPr lang="en-US" sz="1500" b="1" dirty="0"/>
              <a:t>physically active during recess</a:t>
            </a:r>
            <a:r>
              <a:rPr lang="en-US" sz="1500" dirty="0"/>
              <a:t> and 55% of them reported that their </a:t>
            </a:r>
            <a:r>
              <a:rPr lang="et-EE" sz="1500" dirty="0"/>
              <a:t>PE </a:t>
            </a:r>
            <a:r>
              <a:rPr lang="en-US" sz="1500" dirty="0"/>
              <a:t>teacher </a:t>
            </a:r>
            <a:r>
              <a:rPr lang="en-US" sz="1500" b="1" dirty="0"/>
              <a:t>organizes activities</a:t>
            </a:r>
            <a:r>
              <a:rPr lang="en-US" sz="1500" dirty="0"/>
              <a:t> outside school hours</a:t>
            </a:r>
            <a:r>
              <a:rPr lang="en-US" sz="1500" baseline="30000" dirty="0"/>
              <a:t>3</a:t>
            </a:r>
            <a:r>
              <a:rPr lang="et-EE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500" dirty="0"/>
              <a:t>In 2015 the </a:t>
            </a:r>
            <a:r>
              <a:rPr lang="en-US" sz="1500" b="1" dirty="0"/>
              <a:t>Estonian government</a:t>
            </a:r>
            <a:r>
              <a:rPr lang="en-US" sz="1500" dirty="0"/>
              <a:t> approved "The General Principles of the Estonian Sport Policy until 2030", which states </a:t>
            </a:r>
            <a:r>
              <a:rPr lang="et-EE" sz="1500" dirty="0" smtClean="0"/>
              <a:t> </a:t>
            </a:r>
            <a:r>
              <a:rPr lang="en-US" sz="1500" dirty="0" smtClean="0"/>
              <a:t>the </a:t>
            </a:r>
            <a:r>
              <a:rPr lang="en-US" sz="1500" dirty="0"/>
              <a:t>main developmental directions and aims for PA with emphasis on lifelong </a:t>
            </a:r>
            <a:r>
              <a:rPr lang="et-EE" sz="1500" dirty="0"/>
              <a:t>PA</a:t>
            </a:r>
            <a:r>
              <a:rPr lang="en-US" sz="1500" dirty="0"/>
              <a:t>.</a:t>
            </a:r>
            <a:r>
              <a:rPr lang="et-EE" sz="1500" dirty="0"/>
              <a:t> </a:t>
            </a:r>
            <a:r>
              <a:rPr lang="en-CA" sz="1500" dirty="0"/>
              <a:t>The </a:t>
            </a:r>
            <a:r>
              <a:rPr lang="en-CA" sz="1500" b="1" dirty="0"/>
              <a:t>development of </a:t>
            </a:r>
            <a:r>
              <a:rPr lang="et-EE" sz="1500" b="1" dirty="0"/>
              <a:t>PE </a:t>
            </a:r>
            <a:r>
              <a:rPr lang="en-CA" sz="1500" b="1" dirty="0"/>
              <a:t>curriculum</a:t>
            </a:r>
            <a:r>
              <a:rPr lang="en-CA" sz="1500" dirty="0"/>
              <a:t> continues to emphasize more physical literacy focusing on motivational and lifelong </a:t>
            </a:r>
            <a:r>
              <a:rPr lang="et-EE" sz="1500" dirty="0"/>
              <a:t>PA</a:t>
            </a:r>
            <a:r>
              <a:rPr lang="et-EE" sz="1500" baseline="30000" dirty="0"/>
              <a:t>6</a:t>
            </a:r>
            <a:r>
              <a:rPr lang="et-EE" sz="1500" dirty="0"/>
              <a:t>.</a:t>
            </a:r>
            <a:r>
              <a:rPr lang="en-CA" sz="1500" dirty="0"/>
              <a:t> </a:t>
            </a:r>
            <a:endParaRPr lang="et-EE" sz="1500" dirty="0"/>
          </a:p>
        </p:txBody>
      </p:sp>
      <p:graphicFrame>
        <p:nvGraphicFramePr>
          <p:cNvPr id="25" name="Tabel 24">
            <a:extLst>
              <a:ext uri="{FF2B5EF4-FFF2-40B4-BE49-F238E27FC236}">
                <a16:creationId xmlns:a16="http://schemas.microsoft.com/office/drawing/2014/main" xmlns="" id="{8A9E4B04-05B8-48C2-BC8E-E1934EC21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348364"/>
              </p:ext>
            </p:extLst>
          </p:nvPr>
        </p:nvGraphicFramePr>
        <p:xfrm>
          <a:off x="310054" y="4792715"/>
          <a:ext cx="3063240" cy="15773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23160">
                  <a:extLst>
                    <a:ext uri="{9D8B030D-6E8A-4147-A177-3AD203B41FA5}">
                      <a16:colId xmlns:a16="http://schemas.microsoft.com/office/drawing/2014/main" xmlns="" val="236498897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3514426791"/>
                    </a:ext>
                  </a:extLst>
                </a:gridCol>
              </a:tblGrid>
              <a:tr h="118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endParaRPr lang="et-EE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et-EE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422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Overall Physical Activity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D-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6484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Organized Sport Participation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586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Active Play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294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Active Transportation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D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423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Sedentary </a:t>
                      </a:r>
                      <a:r>
                        <a:rPr lang="en-US" sz="1500" b="0" dirty="0" err="1">
                          <a:solidFill>
                            <a:schemeClr val="tx1"/>
                          </a:solidFill>
                          <a:effectLst/>
                        </a:rPr>
                        <a:t>Behaviours</a:t>
                      </a:r>
                      <a:endParaRPr lang="et-E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</a:t>
                      </a:r>
                      <a:endParaRPr lang="et-E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0209007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B8B76F2-F22B-4016-AF00-971CAA6D8254}"/>
              </a:ext>
            </a:extLst>
          </p:cNvPr>
          <p:cNvSpPr txBox="1"/>
          <p:nvPr/>
        </p:nvSpPr>
        <p:spPr>
          <a:xfrm>
            <a:off x="0" y="9243482"/>
            <a:ext cx="6865094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Conclusion</a:t>
            </a:r>
            <a:r>
              <a:rPr lang="fr-FR" sz="1600" b="1" dirty="0" smtClean="0"/>
              <a:t>s</a:t>
            </a:r>
            <a:endParaRPr lang="et-EE" sz="16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2255228-44F0-484E-8A75-45EFA2423D37}"/>
              </a:ext>
            </a:extLst>
          </p:cNvPr>
          <p:cNvSpPr txBox="1"/>
          <p:nvPr/>
        </p:nvSpPr>
        <p:spPr>
          <a:xfrm>
            <a:off x="41481" y="9582036"/>
            <a:ext cx="6696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1500" dirty="0" smtClean="0"/>
              <a:t>T</a:t>
            </a:r>
            <a:r>
              <a:rPr lang="en-CA" sz="1500" dirty="0" smtClean="0"/>
              <a:t>here </a:t>
            </a:r>
            <a:r>
              <a:rPr lang="en-CA" sz="1500" dirty="0"/>
              <a:t>is some improvement in</a:t>
            </a:r>
            <a:r>
              <a:rPr lang="et-EE" sz="1500" dirty="0"/>
              <a:t> PA</a:t>
            </a:r>
            <a:r>
              <a:rPr lang="en-CA" sz="1500" dirty="0"/>
              <a:t>, but the proportion of Estonian children and youth who achieve the recommended levels of daily </a:t>
            </a:r>
            <a:r>
              <a:rPr lang="et-EE" sz="1500" dirty="0"/>
              <a:t>PA</a:t>
            </a:r>
            <a:r>
              <a:rPr lang="en-CA" sz="1500" dirty="0"/>
              <a:t> is still low.  There is need to emphasize the influence of parents on the </a:t>
            </a:r>
            <a:r>
              <a:rPr lang="et-EE" sz="1500" dirty="0"/>
              <a:t>PA</a:t>
            </a:r>
            <a:r>
              <a:rPr lang="en-CA" sz="1500" dirty="0"/>
              <a:t> of children and youth. Although there are some interventions (</a:t>
            </a:r>
            <a:r>
              <a:rPr lang="en-CA" sz="1500" dirty="0" err="1"/>
              <a:t>eg.</a:t>
            </a:r>
            <a:r>
              <a:rPr lang="en-CA" sz="1500" dirty="0"/>
              <a:t> Schools in Motion by Research Group of Physical Activity for Health), stronger cooperation between governmental and nongovernmental organizations is needed to develop intervention strategies and programs at different levels.</a:t>
            </a:r>
            <a:endParaRPr lang="et-EE" sz="15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63B802E-4A35-41E4-9C7B-886A58780BE1}"/>
              </a:ext>
            </a:extLst>
          </p:cNvPr>
          <p:cNvSpPr txBox="1"/>
          <p:nvPr/>
        </p:nvSpPr>
        <p:spPr>
          <a:xfrm>
            <a:off x="41481" y="11226957"/>
            <a:ext cx="3179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200" dirty="0"/>
              <a:t>[1] </a:t>
            </a:r>
            <a:r>
              <a:rPr lang="et-EE" sz="1200" dirty="0" err="1"/>
              <a:t>Aasvee</a:t>
            </a:r>
            <a:r>
              <a:rPr lang="et-EE" sz="1200" dirty="0"/>
              <a:t> &amp; </a:t>
            </a:r>
            <a:r>
              <a:rPr lang="et-EE" sz="1200" dirty="0" err="1"/>
              <a:t>Rahno</a:t>
            </a:r>
            <a:r>
              <a:rPr lang="et-EE" sz="1200" dirty="0"/>
              <a:t>.  HBSC </a:t>
            </a:r>
            <a:r>
              <a:rPr lang="et-EE" sz="1200" dirty="0" err="1"/>
              <a:t>Study</a:t>
            </a:r>
            <a:r>
              <a:rPr lang="et-EE" sz="1200" dirty="0"/>
              <a:t> 2013/14. TAI, 2014.</a:t>
            </a:r>
          </a:p>
          <a:p>
            <a:r>
              <a:rPr lang="et-EE" sz="1200" dirty="0"/>
              <a:t>[2] Mooses et </a:t>
            </a:r>
            <a:r>
              <a:rPr lang="et-EE" sz="1200" dirty="0" err="1"/>
              <a:t>al</a:t>
            </a:r>
            <a:r>
              <a:rPr lang="et-EE" sz="1200" dirty="0"/>
              <a:t>. </a:t>
            </a:r>
            <a:r>
              <a:rPr lang="et-EE" sz="1200" dirty="0" err="1"/>
              <a:t>PloS</a:t>
            </a:r>
            <a:r>
              <a:rPr lang="et-EE" sz="1200" dirty="0"/>
              <a:t> </a:t>
            </a:r>
            <a:r>
              <a:rPr lang="et-EE" sz="1200" dirty="0" err="1"/>
              <a:t>One</a:t>
            </a:r>
            <a:r>
              <a:rPr lang="et-EE" sz="1200" dirty="0"/>
              <a:t>. 2016;11:e0152323.</a:t>
            </a:r>
          </a:p>
          <a:p>
            <a:r>
              <a:rPr lang="et-EE" sz="1200" dirty="0"/>
              <a:t>[3] </a:t>
            </a:r>
            <a:r>
              <a:rPr lang="en-CA" sz="1200" dirty="0"/>
              <a:t>Health Promotion Effectiveness in Estonian Schools 2012-2015</a:t>
            </a:r>
            <a:r>
              <a:rPr lang="et-EE" sz="1200" dirty="0"/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15C61F1-AC69-4318-81E1-5DCBA026768F}"/>
              </a:ext>
            </a:extLst>
          </p:cNvPr>
          <p:cNvSpPr txBox="1"/>
          <p:nvPr/>
        </p:nvSpPr>
        <p:spPr>
          <a:xfrm>
            <a:off x="3008308" y="11201645"/>
            <a:ext cx="3733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200" dirty="0"/>
              <a:t>[4] </a:t>
            </a:r>
            <a:r>
              <a:rPr lang="en-CA" sz="1200" dirty="0"/>
              <a:t>Children’s Physical Activity Study 2015 and Schools in Motion Survey 2018</a:t>
            </a:r>
            <a:endParaRPr lang="et-EE" sz="1200" dirty="0"/>
          </a:p>
          <a:p>
            <a:r>
              <a:rPr lang="et-EE" sz="1200" dirty="0"/>
              <a:t>[5]</a:t>
            </a:r>
            <a:r>
              <a:rPr lang="en-CA" sz="1200" dirty="0"/>
              <a:t> Estonian Sports Register</a:t>
            </a:r>
            <a:r>
              <a:rPr lang="et-EE" sz="1200" dirty="0"/>
              <a:t>. </a:t>
            </a:r>
            <a:r>
              <a:rPr lang="en-CA" sz="1200" dirty="0"/>
              <a:t>Records for the year 2017</a:t>
            </a:r>
            <a:r>
              <a:rPr lang="et-EE" sz="1200" dirty="0"/>
              <a:t>.</a:t>
            </a:r>
          </a:p>
          <a:p>
            <a:r>
              <a:rPr lang="et-EE" sz="1200" dirty="0"/>
              <a:t>[6] </a:t>
            </a:r>
            <a:r>
              <a:rPr lang="en-CA" sz="1200" dirty="0"/>
              <a:t>The general principles of the Estonian sports policy until 2030</a:t>
            </a:r>
            <a:r>
              <a:rPr lang="et-EE" sz="1200" dirty="0"/>
              <a:t>.</a:t>
            </a:r>
          </a:p>
        </p:txBody>
      </p:sp>
      <p:sp>
        <p:nvSpPr>
          <p:cNvPr id="2" name="AutoShape 4" descr="RÃ©sultats de recherche d'images pour Â«Â estonia flagÂ Â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0" name="Picture 6" descr="RÃ©sultats de recherche d'images pour Â«Â estonia flagÂ Â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08" y="73026"/>
            <a:ext cx="815223" cy="5186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1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566CDAEBAE6B418BC895BBC76E54F6" ma:contentTypeVersion="8" ma:contentTypeDescription="Create a new document." ma:contentTypeScope="" ma:versionID="09eefc29ddd35fb24349456ff84d75be">
  <xsd:schema xmlns:xsd="http://www.w3.org/2001/XMLSchema" xmlns:xs="http://www.w3.org/2001/XMLSchema" xmlns:p="http://schemas.microsoft.com/office/2006/metadata/properties" xmlns:ns2="f55f9b7f-3dd0-48e1-a3a7-20497041be2b" xmlns:ns3="b5ecf19d-b9a0-4c4e-9224-52a11fa52d64" targetNamespace="http://schemas.microsoft.com/office/2006/metadata/properties" ma:root="true" ma:fieldsID="572a29e0fdb5ba81d492907c83ebf03b" ns2:_="" ns3:_="">
    <xsd:import namespace="f55f9b7f-3dd0-48e1-a3a7-20497041be2b"/>
    <xsd:import namespace="b5ecf19d-b9a0-4c4e-9224-52a11fa52d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5f9b7f-3dd0-48e1-a3a7-20497041be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cf19d-b9a0-4c4e-9224-52a11fa52d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22DE69-A58F-42C0-BDF6-0F72E8CBF2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B96241-BF82-431A-8DBA-0E8EDB19D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5f9b7f-3dd0-48e1-a3a7-20497041be2b"/>
    <ds:schemaRef ds:uri="b5ecf19d-b9a0-4c4e-9224-52a11fa52d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FCEDFA-B4C5-4600-A27A-19BF22919FC3}">
  <ds:schemaRefs>
    <ds:schemaRef ds:uri="http://purl.org/dc/elements/1.1/"/>
    <ds:schemaRef ds:uri="http://purl.org/dc/terms/"/>
    <ds:schemaRef ds:uri="http://www.w3.org/XML/1998/namespace"/>
    <ds:schemaRef ds:uri="b5ecf19d-b9a0-4c4e-9224-52a11fa52d64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f55f9b7f-3dd0-48e1-a3a7-20497041be2b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572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Aubert, Salome</cp:lastModifiedBy>
  <cp:revision>23</cp:revision>
  <cp:lastPrinted>2018-11-06T09:24:03Z</cp:lastPrinted>
  <dcterms:created xsi:type="dcterms:W3CDTF">2016-09-14T02:14:34Z</dcterms:created>
  <dcterms:modified xsi:type="dcterms:W3CDTF">2018-11-15T14:28:13Z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0x01010077566CDAEBAE6B418BC895BBC76E54F6</vt:lpwstr>
  </property>
</Properties>
</file>