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610" r:id="rId2"/>
  </p:sldIdLst>
  <p:sldSz cx="6840538" cy="12241213"/>
  <p:notesSz cx="6858000" cy="9144000"/>
  <p:defaultTextStyle>
    <a:defPPr>
      <a:defRPr lang="pt-BR"/>
    </a:defPPr>
    <a:lvl1pPr marL="0" algn="l" defTabSz="1090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5183" algn="l" defTabSz="1090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90366" algn="l" defTabSz="1090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5549" algn="l" defTabSz="1090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80732" algn="l" defTabSz="1090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5914" algn="l" defTabSz="1090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71097" algn="l" defTabSz="1090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6280" algn="l" defTabSz="1090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61463" algn="l" defTabSz="1090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82CB"/>
    <a:srgbClr val="0B771D"/>
    <a:srgbClr val="E5C3BD"/>
    <a:srgbClr val="79C7D4"/>
    <a:srgbClr val="44E1F2"/>
    <a:srgbClr val="0E9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2" autoAdjust="0"/>
    <p:restoredTop sz="93899" autoAdjust="0"/>
  </p:normalViewPr>
  <p:slideViewPr>
    <p:cSldViewPr>
      <p:cViewPr>
        <p:scale>
          <a:sx n="80" d="100"/>
          <a:sy n="80" d="100"/>
        </p:scale>
        <p:origin x="-840" y="-90"/>
      </p:cViewPr>
      <p:guideLst>
        <p:guide orient="horz" pos="3856"/>
        <p:guide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85C04-46CE-4CB0-9633-66F3EF713023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470150" y="685800"/>
            <a:ext cx="1917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204E0-35AF-4BFA-BC7F-4D270E30B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905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03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5183" algn="l" defTabSz="10903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90366" algn="l" defTabSz="10903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5549" algn="l" defTabSz="10903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80732" algn="l" defTabSz="10903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5914" algn="l" defTabSz="10903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71097" algn="l" defTabSz="10903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16280" algn="l" defTabSz="10903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61463" algn="l" defTabSz="10903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4047306" y="6800677"/>
            <a:ext cx="2793234" cy="16258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24" name="Retângulo 23"/>
          <p:cNvSpPr/>
          <p:nvPr/>
        </p:nvSpPr>
        <p:spPr>
          <a:xfrm flipV="1">
            <a:off x="4047320" y="6955983"/>
            <a:ext cx="2793220" cy="34275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25" name="Retângulo 24"/>
          <p:cNvSpPr/>
          <p:nvPr/>
        </p:nvSpPr>
        <p:spPr>
          <a:xfrm flipV="1">
            <a:off x="4047320" y="7345383"/>
            <a:ext cx="2793220" cy="16322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26" name="Retângulo 25"/>
          <p:cNvSpPr/>
          <p:nvPr/>
        </p:nvSpPr>
        <p:spPr>
          <a:xfrm flipV="1">
            <a:off x="4047318" y="7433267"/>
            <a:ext cx="1470716" cy="32643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27" name="Retângulo 26"/>
          <p:cNvSpPr/>
          <p:nvPr/>
        </p:nvSpPr>
        <p:spPr>
          <a:xfrm flipV="1">
            <a:off x="4047318" y="7496042"/>
            <a:ext cx="1470716" cy="16322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4047319" y="7072701"/>
            <a:ext cx="2291580" cy="4896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5518294" y="7248667"/>
            <a:ext cx="1197094" cy="6528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7" name="Retângulo 6"/>
          <p:cNvSpPr/>
          <p:nvPr/>
        </p:nvSpPr>
        <p:spPr>
          <a:xfrm>
            <a:off x="1" y="6514478"/>
            <a:ext cx="6840538" cy="43583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10" name="Retângulo 9"/>
          <p:cNvSpPr/>
          <p:nvPr/>
        </p:nvSpPr>
        <p:spPr>
          <a:xfrm>
            <a:off x="1" y="6560649"/>
            <a:ext cx="6840539" cy="25110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11" name="Retângulo 10"/>
          <p:cNvSpPr/>
          <p:nvPr/>
        </p:nvSpPr>
        <p:spPr>
          <a:xfrm flipV="1">
            <a:off x="4798290" y="6502747"/>
            <a:ext cx="2042250" cy="4434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6840538" cy="66073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42027" y="4287260"/>
            <a:ext cx="6327498" cy="2623927"/>
          </a:xfr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42027" y="6961209"/>
            <a:ext cx="3705291" cy="3128310"/>
          </a:xfrm>
        </p:spPr>
        <p:txBody>
          <a:bodyPr/>
          <a:lstStyle>
            <a:lvl1pPr marL="16155" indent="0" algn="l">
              <a:buNone/>
              <a:defRPr sz="600">
                <a:solidFill>
                  <a:schemeClr val="tx2"/>
                </a:solidFill>
              </a:defRPr>
            </a:lvl1pPr>
            <a:lvl2pPr marL="115395" indent="0" algn="ctr">
              <a:buNone/>
            </a:lvl2pPr>
            <a:lvl3pPr marL="230789" indent="0" algn="ctr">
              <a:buNone/>
            </a:lvl3pPr>
            <a:lvl4pPr marL="346183" indent="0" algn="ctr">
              <a:buNone/>
            </a:lvl4pPr>
            <a:lvl5pPr marL="461578" indent="0" algn="ctr">
              <a:buNone/>
            </a:lvl5pPr>
            <a:lvl6pPr marL="576972" indent="0" algn="ctr">
              <a:buNone/>
            </a:lvl6pPr>
            <a:lvl7pPr marL="692366" indent="0" algn="ctr">
              <a:buNone/>
            </a:lvl7pPr>
            <a:lvl8pPr marL="807761" indent="0" algn="ctr">
              <a:buNone/>
            </a:lvl8pPr>
            <a:lvl9pPr marL="923155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5016395" y="7507944"/>
            <a:ext cx="718256" cy="816081"/>
          </a:xfrm>
        </p:spPr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4047319" y="7506245"/>
            <a:ext cx="969076" cy="816081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6224178" y="2028"/>
            <a:ext cx="559356" cy="652865"/>
          </a:xfrm>
        </p:spPr>
        <p:txBody>
          <a:bodyPr/>
          <a:lstStyle>
            <a:lvl1pPr algn="r">
              <a:defRPr sz="500">
                <a:solidFill>
                  <a:schemeClr val="bg1"/>
                </a:solidFill>
              </a:defRPr>
            </a:lvl1pPr>
          </a:lstStyle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073399" y="2040202"/>
            <a:ext cx="1425112" cy="9792970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027" y="2040202"/>
            <a:ext cx="4674368" cy="979297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356" y="3536353"/>
            <a:ext cx="5814457" cy="2431241"/>
          </a:xfrm>
        </p:spPr>
        <p:txBody>
          <a:bodyPr anchor="b">
            <a:noAutofit/>
          </a:bodyPr>
          <a:lstStyle>
            <a:lvl1pPr algn="l">
              <a:buNone/>
              <a:defRPr sz="11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0356" y="6010097"/>
            <a:ext cx="5814457" cy="2694766"/>
          </a:xfrm>
        </p:spPr>
        <p:txBody>
          <a:bodyPr anchor="t"/>
          <a:lstStyle>
            <a:lvl1pPr marL="11539" indent="0">
              <a:buNone/>
              <a:defRPr sz="500" b="0">
                <a:solidFill>
                  <a:schemeClr val="tx2"/>
                </a:solidFill>
              </a:defRPr>
            </a:lvl1pPr>
            <a:lvl2pPr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027" y="4015120"/>
            <a:ext cx="3021238" cy="8078635"/>
          </a:xfrm>
        </p:spPr>
        <p:txBody>
          <a:bodyPr/>
          <a:lstStyle>
            <a:lvl1pPr>
              <a:defRPr sz="500"/>
            </a:lvl1pPr>
            <a:lvl2pPr>
              <a:defRPr sz="500"/>
            </a:lvl2pPr>
            <a:lvl3pPr>
              <a:defRPr sz="500"/>
            </a:lvl3pPr>
            <a:lvl4pPr>
              <a:defRPr sz="500"/>
            </a:lvl4pPr>
            <a:lvl5pPr>
              <a:defRPr sz="5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77273" y="4015120"/>
            <a:ext cx="3021238" cy="8078635"/>
          </a:xfrm>
        </p:spPr>
        <p:txBody>
          <a:bodyPr/>
          <a:lstStyle>
            <a:lvl1pPr>
              <a:defRPr sz="500"/>
            </a:lvl1pPr>
            <a:lvl2pPr>
              <a:defRPr sz="500"/>
            </a:lvl2pPr>
            <a:lvl3pPr>
              <a:defRPr sz="500"/>
            </a:lvl3pPr>
            <a:lvl4pPr>
              <a:defRPr sz="500"/>
            </a:lvl4pPr>
            <a:lvl5pPr>
              <a:defRPr sz="5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023" y="2040202"/>
            <a:ext cx="6270493" cy="1909629"/>
          </a:xfrm>
        </p:spPr>
        <p:txBody>
          <a:bodyPr anchor="ctr"/>
          <a:lstStyle>
            <a:lvl1pPr>
              <a:defRPr sz="1000" b="0" i="0" cap="none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5022" y="4007168"/>
            <a:ext cx="3023518" cy="816081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11539" indent="0">
              <a:buNone/>
              <a:defRPr sz="5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500" b="1"/>
            </a:lvl2pPr>
            <a:lvl3pPr>
              <a:buNone/>
              <a:defRPr sz="500" b="1"/>
            </a:lvl3pPr>
            <a:lvl4pPr>
              <a:buNone/>
              <a:defRPr sz="400" b="1"/>
            </a:lvl4pPr>
            <a:lvl5pPr>
              <a:buNone/>
              <a:defRPr sz="4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3531904" y="4007168"/>
            <a:ext cx="3023613" cy="816081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11539" indent="0">
              <a:buNone/>
              <a:defRPr sz="5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500" b="1"/>
            </a:lvl2pPr>
            <a:lvl3pPr>
              <a:buNone/>
              <a:defRPr sz="500" b="1"/>
            </a:lvl3pPr>
            <a:lvl4pPr>
              <a:buNone/>
              <a:defRPr sz="400" b="1"/>
            </a:lvl4pPr>
            <a:lvl5pPr>
              <a:buNone/>
              <a:defRPr sz="4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85022" y="4834581"/>
            <a:ext cx="3023518" cy="6936687"/>
          </a:xfrm>
        </p:spPr>
        <p:txBody>
          <a:bodyPr/>
          <a:lstStyle>
            <a:lvl1pPr>
              <a:defRPr sz="500"/>
            </a:lvl1pPr>
            <a:lvl2pPr>
              <a:defRPr sz="5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529720" y="4834581"/>
            <a:ext cx="3023613" cy="6936687"/>
          </a:xfrm>
        </p:spPr>
        <p:txBody>
          <a:bodyPr/>
          <a:lstStyle>
            <a:lvl1pPr>
              <a:defRPr sz="500"/>
            </a:lvl1pPr>
            <a:lvl2pPr>
              <a:defRPr sz="5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027" y="2040202"/>
            <a:ext cx="6156484" cy="1909629"/>
          </a:xfrm>
        </p:spPr>
        <p:txBody>
          <a:bodyPr anchor="ctr"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925187" y="1093549"/>
            <a:ext cx="716120" cy="816081"/>
          </a:xfrm>
        </p:spPr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33309" y="1093549"/>
            <a:ext cx="991878" cy="816081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115441" y="4055"/>
            <a:ext cx="570045" cy="652865"/>
          </a:xfrm>
        </p:spPr>
        <p:txBody>
          <a:bodyPr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4899" y="1966966"/>
            <a:ext cx="2530999" cy="1566875"/>
          </a:xfrm>
        </p:spPr>
        <p:txBody>
          <a:bodyPr anchor="b"/>
          <a:lstStyle>
            <a:lvl1pPr algn="l">
              <a:buNone/>
              <a:defRPr sz="5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004899" y="3589055"/>
            <a:ext cx="2530999" cy="8242417"/>
          </a:xfrm>
        </p:spPr>
        <p:txBody>
          <a:bodyPr/>
          <a:lstStyle>
            <a:lvl1pPr marL="2308" indent="0">
              <a:buNone/>
              <a:defRPr sz="400"/>
            </a:lvl1pPr>
            <a:lvl2pPr>
              <a:buNone/>
              <a:defRPr sz="300"/>
            </a:lvl2pPr>
            <a:lvl3pPr>
              <a:buNone/>
              <a:defRPr sz="300"/>
            </a:lvl3pPr>
            <a:lvl4pPr>
              <a:buNone/>
              <a:defRPr sz="200"/>
            </a:lvl4pPr>
            <a:lvl5pPr>
              <a:buNone/>
              <a:defRPr sz="2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14009" y="1385636"/>
            <a:ext cx="3817020" cy="10445835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9937" y="1979802"/>
            <a:ext cx="438982" cy="8356506"/>
          </a:xfrm>
        </p:spPr>
        <p:txBody>
          <a:bodyPr vert="vert270" lIns="11540" tIns="0" rIns="11540" anchor="t"/>
          <a:lstStyle>
            <a:lvl1pPr algn="ctr">
              <a:buNone/>
              <a:defRPr sz="5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1982" y="2040202"/>
            <a:ext cx="3420269" cy="8160809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8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54706" y="5844491"/>
            <a:ext cx="1938152" cy="4491816"/>
          </a:xfrm>
        </p:spPr>
        <p:txBody>
          <a:bodyPr lIns="0" tIns="0" rIns="1154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00"/>
            </a:lvl1pPr>
            <a:lvl2pPr>
              <a:buFontTx/>
              <a:buNone/>
              <a:defRPr sz="300"/>
            </a:lvl2pPr>
            <a:lvl3pPr>
              <a:buFontTx/>
              <a:buNone/>
              <a:defRPr sz="300"/>
            </a:lvl3pPr>
            <a:lvl4pPr>
              <a:buFontTx/>
              <a:buNone/>
              <a:defRPr sz="200"/>
            </a:lvl4pPr>
            <a:lvl5pPr>
              <a:buFontTx/>
              <a:buNone/>
              <a:defRPr sz="2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654756"/>
            <a:ext cx="6840538" cy="1506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6840538" cy="554519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30" name="Retângulo 29"/>
          <p:cNvSpPr/>
          <p:nvPr/>
        </p:nvSpPr>
        <p:spPr>
          <a:xfrm>
            <a:off x="1" y="550261"/>
            <a:ext cx="6840539" cy="16321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31" name="Retângulo 30"/>
          <p:cNvSpPr/>
          <p:nvPr/>
        </p:nvSpPr>
        <p:spPr>
          <a:xfrm flipV="1">
            <a:off x="4047306" y="643025"/>
            <a:ext cx="2793234" cy="16258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32" name="Retângulo 31"/>
          <p:cNvSpPr/>
          <p:nvPr/>
        </p:nvSpPr>
        <p:spPr>
          <a:xfrm flipV="1">
            <a:off x="4047320" y="785583"/>
            <a:ext cx="2793220" cy="32135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4045178" y="888022"/>
            <a:ext cx="2291580" cy="4896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5516154" y="1051236"/>
            <a:ext cx="1197094" cy="6528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35" name="Retângulo 34"/>
          <p:cNvSpPr/>
          <p:nvPr/>
        </p:nvSpPr>
        <p:spPr bwMode="invGray">
          <a:xfrm>
            <a:off x="6796375" y="-3572"/>
            <a:ext cx="43110" cy="110987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6766089" y="-3572"/>
            <a:ext cx="20522" cy="110987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6751836" y="-3572"/>
            <a:ext cx="6840" cy="110987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38" name="Retângulo 37"/>
          <p:cNvSpPr/>
          <p:nvPr/>
        </p:nvSpPr>
        <p:spPr bwMode="invGray">
          <a:xfrm>
            <a:off x="6714427" y="-3572"/>
            <a:ext cx="20522" cy="110987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39" name="Retângulo 38"/>
          <p:cNvSpPr/>
          <p:nvPr/>
        </p:nvSpPr>
        <p:spPr bwMode="invGray">
          <a:xfrm>
            <a:off x="6669732" y="679"/>
            <a:ext cx="41043" cy="1044583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/>
          </a:p>
        </p:txBody>
      </p:sp>
      <p:sp>
        <p:nvSpPr>
          <p:cNvPr id="40" name="Retângulo 39"/>
          <p:cNvSpPr/>
          <p:nvPr/>
        </p:nvSpPr>
        <p:spPr bwMode="invGray">
          <a:xfrm>
            <a:off x="6638161" y="679"/>
            <a:ext cx="6840" cy="1044583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3079" tIns="11540" rIns="23079" bIns="11540" anchor="ctr"/>
          <a:lstStyle/>
          <a:p>
            <a:pPr algn="ctr" eaLnBrk="1" latinLnBrk="0" hangingPunct="1"/>
            <a:endParaRPr kumimoji="0" lang="en-US" sz="5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42027" y="2040202"/>
            <a:ext cx="6156484" cy="1904189"/>
          </a:xfrm>
          <a:prstGeom prst="rect">
            <a:avLst/>
          </a:prstGeom>
        </p:spPr>
        <p:txBody>
          <a:bodyPr vert="horz" lIns="23079" tIns="11540" rIns="23079" bIns="11540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42027" y="4015118"/>
            <a:ext cx="6156484" cy="7720125"/>
          </a:xfrm>
          <a:prstGeom prst="rect">
            <a:avLst/>
          </a:prstGeom>
        </p:spPr>
        <p:txBody>
          <a:bodyPr vert="horz" lIns="23079" tIns="11540" rIns="23079" bIns="11540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927324" y="1093549"/>
            <a:ext cx="716120" cy="816081"/>
          </a:xfrm>
          <a:prstGeom prst="rect">
            <a:avLst/>
          </a:prstGeom>
        </p:spPr>
        <p:txBody>
          <a:bodyPr vert="horz" lIns="23079" tIns="11540" rIns="23079" bIns="11540"/>
          <a:lstStyle>
            <a:lvl1pPr algn="l" eaLnBrk="1" latinLnBrk="0" hangingPunct="1">
              <a:defRPr kumimoji="0" sz="200">
                <a:solidFill>
                  <a:schemeClr val="accent2"/>
                </a:solidFill>
              </a:defRPr>
            </a:lvl1pPr>
          </a:lstStyle>
          <a:p>
            <a:fld id="{4C4CC676-8820-44A6-97A2-B9C822876C96}" type="datetimeFigureOut">
              <a:rPr lang="pt-BR" smtClean="0"/>
              <a:t>11/11/2018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933309" y="1093549"/>
            <a:ext cx="991878" cy="816081"/>
          </a:xfrm>
          <a:prstGeom prst="rect">
            <a:avLst/>
          </a:prstGeom>
        </p:spPr>
        <p:txBody>
          <a:bodyPr vert="horz" lIns="23079" tIns="11540" rIns="23079" bIns="11540"/>
          <a:lstStyle>
            <a:lvl1pPr algn="r" eaLnBrk="1" latinLnBrk="0" hangingPunct="1">
              <a:defRPr kumimoji="0" sz="2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15441" y="4055"/>
            <a:ext cx="570045" cy="652865"/>
          </a:xfrm>
          <a:prstGeom prst="rect">
            <a:avLst/>
          </a:prstGeom>
        </p:spPr>
        <p:txBody>
          <a:bodyPr vert="horz" lIns="23079" tIns="11540" rIns="23079" bIns="11540" anchor="b"/>
          <a:lstStyle>
            <a:lvl1pPr algn="r" eaLnBrk="1" latinLnBrk="0" hangingPunct="1">
              <a:defRPr kumimoji="0" sz="500">
                <a:solidFill>
                  <a:srgbClr val="FFFFFF"/>
                </a:solidFill>
              </a:defRPr>
            </a:lvl1pPr>
          </a:lstStyle>
          <a:p>
            <a:fld id="{0B7592B1-4A87-4E22-AB75-E432FA02C64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1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92316" indent="-64621" algn="l" rtl="0" eaLnBrk="1" latinLnBrk="0" hangingPunct="1">
        <a:spcBef>
          <a:spcPts val="76"/>
        </a:spcBef>
        <a:buClr>
          <a:schemeClr val="accent3"/>
        </a:buClr>
        <a:buFont typeface="Georgia"/>
        <a:buChar char="•"/>
        <a:defRPr kumimoji="0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6168" indent="-62313" algn="l" rtl="0" eaLnBrk="1" latinLnBrk="0" hangingPunct="1">
        <a:spcBef>
          <a:spcPts val="76"/>
        </a:spcBef>
        <a:buClr>
          <a:schemeClr val="accent2"/>
        </a:buClr>
        <a:buFont typeface="Georgia"/>
        <a:buChar char="▫"/>
        <a:defRPr kumimoji="0" sz="7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233097" indent="-55389" algn="l" rtl="0" eaLnBrk="1" latinLnBrk="0" hangingPunct="1">
        <a:spcBef>
          <a:spcPts val="76"/>
        </a:spcBef>
        <a:buClr>
          <a:schemeClr val="accent1"/>
        </a:buClr>
        <a:buFont typeface="Wingdings 2"/>
        <a:buChar char=""/>
        <a:defRPr kumimoji="0" sz="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297718" indent="-50774" algn="l" rtl="0" eaLnBrk="1" latinLnBrk="0" hangingPunct="1">
        <a:spcBef>
          <a:spcPts val="76"/>
        </a:spcBef>
        <a:buClr>
          <a:schemeClr val="accent1"/>
        </a:buClr>
        <a:buFont typeface="Wingdings 2"/>
        <a:buChar char=""/>
        <a:defRPr kumimoji="0" sz="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350799" indent="-46158" algn="l" rtl="0" eaLnBrk="1" latinLnBrk="0" hangingPunct="1">
        <a:spcBef>
          <a:spcPts val="76"/>
        </a:spcBef>
        <a:buClr>
          <a:schemeClr val="accent3"/>
        </a:buClr>
        <a:buFont typeface="Georgia"/>
        <a:buChar char="▫"/>
        <a:defRPr kumimoji="0" sz="5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406188" indent="-46158" algn="l" rtl="0" eaLnBrk="1" latinLnBrk="0" hangingPunct="1">
        <a:spcBef>
          <a:spcPts val="76"/>
        </a:spcBef>
        <a:buClr>
          <a:schemeClr val="accent3"/>
        </a:buClr>
        <a:buFont typeface="Georgia"/>
        <a:buChar char="▫"/>
        <a:defRPr kumimoji="0" sz="5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461578" indent="-46158" algn="l" rtl="0" eaLnBrk="1" latinLnBrk="0" hangingPunct="1">
        <a:spcBef>
          <a:spcPts val="76"/>
        </a:spcBef>
        <a:buClr>
          <a:schemeClr val="accent3"/>
        </a:buClr>
        <a:buFont typeface="Georgia"/>
        <a:buChar char="▫"/>
        <a:defRPr kumimoji="0" sz="4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512351" indent="-46158" algn="l" rtl="0" eaLnBrk="1" latinLnBrk="0" hangingPunct="1">
        <a:spcBef>
          <a:spcPts val="76"/>
        </a:spcBef>
        <a:buClr>
          <a:schemeClr val="accent3"/>
        </a:buClr>
        <a:buFont typeface="Georgia"/>
        <a:buChar char="◦"/>
        <a:defRPr kumimoji="0" sz="4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565433" indent="-46158" algn="l" rtl="0" eaLnBrk="1" latinLnBrk="0" hangingPunct="1">
        <a:spcBef>
          <a:spcPts val="76"/>
        </a:spcBef>
        <a:buClr>
          <a:schemeClr val="accent3"/>
        </a:buClr>
        <a:buFont typeface="Georgia"/>
        <a:buChar char="◦"/>
        <a:defRPr kumimoji="0" sz="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153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307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461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615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576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6923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8077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9231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AutoShape 4" descr="Resultado de imagem para LOGO UFSC"/>
          <p:cNvSpPr>
            <a:spLocks noChangeAspect="1" noChangeArrowheads="1"/>
          </p:cNvSpPr>
          <p:nvPr/>
        </p:nvSpPr>
        <p:spPr bwMode="auto">
          <a:xfrm>
            <a:off x="32479" y="970435"/>
            <a:ext cx="54823" cy="7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3079" tIns="11540" rIns="23079" bIns="1154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9" name="AutoShape 6" descr="UFSC"/>
          <p:cNvSpPr>
            <a:spLocks noChangeAspect="1" noChangeArrowheads="1"/>
          </p:cNvSpPr>
          <p:nvPr/>
        </p:nvSpPr>
        <p:spPr bwMode="auto">
          <a:xfrm>
            <a:off x="64656" y="1013618"/>
            <a:ext cx="54823" cy="7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3079" tIns="11540" rIns="23079" bIns="1154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0" name="AutoShape 8" descr="UFSC"/>
          <p:cNvSpPr>
            <a:spLocks noChangeAspect="1" noChangeArrowheads="1"/>
          </p:cNvSpPr>
          <p:nvPr/>
        </p:nvSpPr>
        <p:spPr bwMode="auto">
          <a:xfrm>
            <a:off x="96832" y="1056802"/>
            <a:ext cx="54823" cy="7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3079" tIns="11540" rIns="23079" bIns="1154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2" name="CaixaDeTexto 61">
            <a:extLst>
              <a:ext uri="{FF2B5EF4-FFF2-40B4-BE49-F238E27FC236}">
                <a16:creationId xmlns="" xmlns:a16="http://schemas.microsoft.com/office/drawing/2014/main" id="{1D24450B-3B75-46D6-B8FD-4123D8E2C7F6}"/>
              </a:ext>
            </a:extLst>
          </p:cNvPr>
          <p:cNvSpPr txBox="1"/>
          <p:nvPr/>
        </p:nvSpPr>
        <p:spPr>
          <a:xfrm>
            <a:off x="1322225" y="215950"/>
            <a:ext cx="3915316" cy="854302"/>
          </a:xfrm>
          <a:prstGeom prst="rect">
            <a:avLst/>
          </a:prstGeom>
          <a:noFill/>
        </p:spPr>
        <p:txBody>
          <a:bodyPr wrap="square" lIns="23079" tIns="11540" rIns="23079" bIns="11540" rtlCol="0">
            <a:spAutoFit/>
          </a:bodyPr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Results From Brazil’s 2018 Report Card on Physical Activity for Children and Youth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aixaDeTexto 40"/>
          <p:cNvSpPr txBox="1">
            <a:spLocks noChangeArrowheads="1"/>
          </p:cNvSpPr>
          <p:nvPr/>
        </p:nvSpPr>
        <p:spPr bwMode="auto">
          <a:xfrm>
            <a:off x="200017" y="1224062"/>
            <a:ext cx="6458538" cy="88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3079" tIns="11540" rIns="23079" bIns="11540">
            <a:spAutoFit/>
          </a:bodyPr>
          <a:lstStyle/>
          <a:p>
            <a:pPr algn="ctr">
              <a:defRPr/>
            </a:pPr>
            <a:r>
              <a:rPr lang="en-US" sz="1400" u="sng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Diego Augusto Santos Silva, PhD (Leader)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; Diego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Giulliano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Destro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Christofaro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PhD; Gerson Luis de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Moraes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Ferrari, PhD; Kelly Samara da Silva, PhD; Nelson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Nardo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Jr., PhD; Roberto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Jerônimo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dos Santos Silva, PhD;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Rômulo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Araújo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Fernandes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PhD;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Valter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Cordeiro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Barbosa </a:t>
            </a:r>
            <a:r>
              <a:rPr lang="en-US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Filho</a:t>
            </a:r>
            <a:r>
              <a:rPr lang="en-US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PhD</a:t>
            </a:r>
            <a:endParaRPr lang="en-US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64" name="Text Box 258"/>
          <p:cNvSpPr txBox="1">
            <a:spLocks noChangeArrowheads="1"/>
          </p:cNvSpPr>
          <p:nvPr/>
        </p:nvSpPr>
        <p:spPr bwMode="auto">
          <a:xfrm>
            <a:off x="200017" y="2271579"/>
            <a:ext cx="3108086" cy="332240"/>
          </a:xfrm>
          <a:prstGeom prst="roundRect">
            <a:avLst/>
          </a:prstGeom>
          <a:solidFill>
            <a:schemeClr val="accent2">
              <a:lumMod val="75000"/>
              <a:alpha val="96000"/>
            </a:schemeClr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3074" tIns="11535" rIns="23074" bIns="11535" anchor="ctr">
            <a:spAutoFit/>
          </a:bodyPr>
          <a:lstStyle/>
          <a:p>
            <a:pPr algn="ctr" eaLnBrk="0" hangingPunct="0">
              <a:defRPr/>
            </a:pPr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n-US" sz="18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endParaRPr lang="en-US" sz="1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 Box 259"/>
          <p:cNvSpPr txBox="1">
            <a:spLocks noChangeArrowheads="1"/>
          </p:cNvSpPr>
          <p:nvPr/>
        </p:nvSpPr>
        <p:spPr bwMode="auto">
          <a:xfrm>
            <a:off x="200017" y="2703627"/>
            <a:ext cx="3108086" cy="125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079" tIns="11540" rIns="23079" bIns="1154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rgbClr val="527E56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rgbClr val="527E56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8100">
                <a:solidFill>
                  <a:srgbClr val="527E56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practice of regular physical activity in children and adolescents is important for better health and development throughout the life course¹. </a:t>
            </a:r>
            <a:endParaRPr lang="pt-BR" altLang="pt-BR" sz="16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 Box 259"/>
          <p:cNvSpPr txBox="1">
            <a:spLocks noChangeArrowheads="1"/>
          </p:cNvSpPr>
          <p:nvPr/>
        </p:nvSpPr>
        <p:spPr bwMode="auto">
          <a:xfrm>
            <a:off x="200017" y="4426871"/>
            <a:ext cx="3108086" cy="51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079" tIns="11540" rIns="23079" bIns="1154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rgbClr val="527E56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rgbClr val="527E56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8100">
                <a:solidFill>
                  <a:srgbClr val="527E56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summarize the results of Brazil’s 2018 Report Card.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 Box 258"/>
          <p:cNvSpPr txBox="1">
            <a:spLocks noChangeArrowheads="1"/>
          </p:cNvSpPr>
          <p:nvPr/>
        </p:nvSpPr>
        <p:spPr bwMode="auto">
          <a:xfrm>
            <a:off x="3508631" y="9721006"/>
            <a:ext cx="3106542" cy="332240"/>
          </a:xfrm>
          <a:prstGeom prst="roundRect">
            <a:avLst/>
          </a:prstGeom>
          <a:solidFill>
            <a:schemeClr val="accent2">
              <a:lumMod val="75000"/>
              <a:alpha val="96000"/>
            </a:schemeClr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3074" tIns="11535" rIns="23074" bIns="11535" anchor="ctr">
            <a:spAutoFit/>
          </a:bodyPr>
          <a:lstStyle/>
          <a:p>
            <a:pPr algn="ctr" eaLnBrk="0" hangingPunct="0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r>
              <a:rPr lang="en-US" sz="18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endParaRPr lang="en-US" sz="1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5D9AA5C-3F1B-634E-BDB0-10ED8CEF434F}"/>
              </a:ext>
            </a:extLst>
          </p:cNvPr>
          <p:cNvSpPr/>
          <p:nvPr/>
        </p:nvSpPr>
        <p:spPr>
          <a:xfrm>
            <a:off x="0" y="0"/>
            <a:ext cx="6840538" cy="886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079" tIns="11540" rIns="23079" bIns="11540"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3E919000-6F04-9E49-BFA8-2EC3B99BF440}"/>
              </a:ext>
            </a:extLst>
          </p:cNvPr>
          <p:cNvSpPr/>
          <p:nvPr/>
        </p:nvSpPr>
        <p:spPr>
          <a:xfrm>
            <a:off x="550" y="71934"/>
            <a:ext cx="6839987" cy="611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079" tIns="11540" rIns="23079" bIns="11540"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13B7A287-370E-3040-9CA9-9D8AEC46299B}"/>
              </a:ext>
            </a:extLst>
          </p:cNvPr>
          <p:cNvSpPr/>
          <p:nvPr/>
        </p:nvSpPr>
        <p:spPr>
          <a:xfrm rot="10800000">
            <a:off x="-458" y="12018553"/>
            <a:ext cx="6840993" cy="2227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079" tIns="11540" rIns="23079" bIns="11540" rtlCol="0" anchor="ctr"/>
          <a:lstStyle/>
          <a:p>
            <a:pPr algn="ctr"/>
            <a:endParaRPr lang="en-US"/>
          </a:p>
        </p:txBody>
      </p:sp>
      <p:sp>
        <p:nvSpPr>
          <p:cNvPr id="2" name="Retângulo 1"/>
          <p:cNvSpPr/>
          <p:nvPr/>
        </p:nvSpPr>
        <p:spPr>
          <a:xfrm>
            <a:off x="1546096" y="12025933"/>
            <a:ext cx="5186541" cy="207971"/>
          </a:xfrm>
          <a:prstGeom prst="rect">
            <a:avLst/>
          </a:prstGeom>
        </p:spPr>
        <p:txBody>
          <a:bodyPr wrap="none" lIns="23079" tIns="11540" rIns="23079" bIns="11540">
            <a:spAutoFit/>
          </a:bodyPr>
          <a:lstStyle/>
          <a:p>
            <a:pPr algn="r"/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Email: diegoaugustoss@yahoo.com.br  / website: www.nucidh.ufsc.br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258"/>
          <p:cNvSpPr txBox="1">
            <a:spLocks noChangeArrowheads="1"/>
          </p:cNvSpPr>
          <p:nvPr/>
        </p:nvSpPr>
        <p:spPr bwMode="auto">
          <a:xfrm>
            <a:off x="205329" y="9721006"/>
            <a:ext cx="3108086" cy="332240"/>
          </a:xfrm>
          <a:prstGeom prst="roundRect">
            <a:avLst/>
          </a:prstGeom>
          <a:solidFill>
            <a:schemeClr val="accent2">
              <a:lumMod val="75000"/>
              <a:alpha val="96000"/>
            </a:schemeClr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3074" tIns="11535" rIns="23074" bIns="11535" anchor="ctr">
            <a:spAutoFit/>
          </a:bodyPr>
          <a:lstStyle/>
          <a:p>
            <a:pPr algn="ctr" eaLnBrk="0" hangingPunct="0">
              <a:defRPr/>
            </a:pPr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n-US" sz="18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endParaRPr lang="en-US" sz="1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Box 258"/>
          <p:cNvSpPr txBox="1">
            <a:spLocks noChangeArrowheads="1"/>
          </p:cNvSpPr>
          <p:nvPr/>
        </p:nvSpPr>
        <p:spPr bwMode="auto">
          <a:xfrm>
            <a:off x="200017" y="3994823"/>
            <a:ext cx="3108086" cy="332240"/>
          </a:xfrm>
          <a:prstGeom prst="roundRect">
            <a:avLst/>
          </a:prstGeom>
          <a:solidFill>
            <a:schemeClr val="accent2">
              <a:lumMod val="75000"/>
              <a:alpha val="96000"/>
            </a:schemeClr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3074" tIns="11535" rIns="23074" bIns="11535" anchor="ctr">
            <a:spAutoFit/>
          </a:bodyPr>
          <a:lstStyle/>
          <a:p>
            <a:pPr algn="ctr" eaLnBrk="0" hangingPunct="0">
              <a:defRPr/>
            </a:pPr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en-US" sz="18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endParaRPr lang="en-US" sz="1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258"/>
          <p:cNvSpPr txBox="1">
            <a:spLocks noChangeArrowheads="1"/>
          </p:cNvSpPr>
          <p:nvPr/>
        </p:nvSpPr>
        <p:spPr bwMode="auto">
          <a:xfrm>
            <a:off x="200017" y="4968478"/>
            <a:ext cx="3108086" cy="332240"/>
          </a:xfrm>
          <a:prstGeom prst="roundRect">
            <a:avLst/>
          </a:prstGeom>
          <a:solidFill>
            <a:schemeClr val="accent2">
              <a:lumMod val="75000"/>
              <a:alpha val="96000"/>
            </a:schemeClr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3074" tIns="11535" rIns="23074" bIns="11535" anchor="ctr">
            <a:spAutoFit/>
          </a:bodyPr>
          <a:lstStyle/>
          <a:p>
            <a:pPr algn="ctr" eaLnBrk="0" hangingPunct="0">
              <a:defRPr/>
            </a:pPr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en-US" sz="18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endParaRPr lang="en-US" sz="1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259"/>
          <p:cNvSpPr txBox="1">
            <a:spLocks noChangeArrowheads="1"/>
          </p:cNvSpPr>
          <p:nvPr/>
        </p:nvSpPr>
        <p:spPr bwMode="auto">
          <a:xfrm>
            <a:off x="200017" y="5400526"/>
            <a:ext cx="3108086" cy="4209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079" tIns="11540" rIns="23079" bIns="1154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rgbClr val="527E56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rgbClr val="527E56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8100">
                <a:solidFill>
                  <a:srgbClr val="527E56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2018 Report Card included the 10 core physical activity indicators that are common to the Global Matrix 3.0 and obesity prevalence (Table 1).</a:t>
            </a:r>
          </a:p>
          <a:p>
            <a:pPr algn="just">
              <a:spcBef>
                <a:spcPct val="0"/>
              </a:spcBef>
              <a:buNone/>
            </a:pPr>
            <a:r>
              <a:rPr lang="en-US" altLang="pt-BR" sz="1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altLang="pt-BR" sz="1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Comprehensive searches, including peer-reviewed and gray literature searches, were performed for each indicator. </a:t>
            </a:r>
            <a:r>
              <a:rPr lang="en-US" altLang="pt-BR" sz="1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was considered from systematic reviews, local and national surveys, national </a:t>
            </a:r>
            <a:r>
              <a:rPr lang="en-US" altLang="pt-BR" sz="16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reports, </a:t>
            </a:r>
            <a:r>
              <a:rPr lang="en-US" altLang="pt-BR" sz="1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website and official information on </a:t>
            </a:r>
            <a:r>
              <a:rPr lang="en-US" altLang="pt-BR" sz="16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altLang="pt-BR" sz="1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Brazilian Government. All information published up to December 2017 were </a:t>
            </a:r>
            <a:r>
              <a:rPr lang="en-US" altLang="pt-BR" sz="16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considered². </a:t>
            </a:r>
            <a:endParaRPr lang="pt-BR" altLang="pt-BR" sz="16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259"/>
          <p:cNvSpPr txBox="1">
            <a:spLocks noChangeArrowheads="1"/>
          </p:cNvSpPr>
          <p:nvPr/>
        </p:nvSpPr>
        <p:spPr bwMode="auto">
          <a:xfrm>
            <a:off x="205329" y="10081046"/>
            <a:ext cx="3106542" cy="51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079" tIns="11540" rIns="23079" bIns="1154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rgbClr val="527E56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rgbClr val="527E56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8100">
                <a:solidFill>
                  <a:srgbClr val="527E56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Only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out of ten indicators had grades of C or better.</a:t>
            </a:r>
          </a:p>
        </p:txBody>
      </p:sp>
      <p:sp>
        <p:nvSpPr>
          <p:cNvPr id="39" name="Text Box 259"/>
          <p:cNvSpPr txBox="1">
            <a:spLocks noChangeArrowheads="1"/>
          </p:cNvSpPr>
          <p:nvPr/>
        </p:nvSpPr>
        <p:spPr bwMode="auto">
          <a:xfrm>
            <a:off x="3508899" y="10039157"/>
            <a:ext cx="3108086" cy="761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079" tIns="11540" rIns="23079" bIns="1154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rgbClr val="527E56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rgbClr val="527E56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8100">
                <a:solidFill>
                  <a:srgbClr val="527E56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Promoting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activity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Brazilian children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 a challenge for the country. </a:t>
            </a:r>
            <a:endParaRPr lang="pt-BR" altLang="pt-BR" sz="16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58"/>
          <p:cNvSpPr txBox="1">
            <a:spLocks noChangeArrowheads="1"/>
          </p:cNvSpPr>
          <p:nvPr/>
        </p:nvSpPr>
        <p:spPr bwMode="auto">
          <a:xfrm>
            <a:off x="1866769" y="10873134"/>
            <a:ext cx="3106542" cy="332240"/>
          </a:xfrm>
          <a:prstGeom prst="roundRect">
            <a:avLst/>
          </a:prstGeom>
          <a:solidFill>
            <a:schemeClr val="accent2">
              <a:lumMod val="75000"/>
              <a:alpha val="96000"/>
            </a:schemeClr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3074" tIns="11535" rIns="23074" bIns="11535" anchor="ctr">
            <a:spAutoFit/>
          </a:bodyPr>
          <a:lstStyle/>
          <a:p>
            <a:pPr algn="ctr" eaLnBrk="0" hangingPunct="0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sz="18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endParaRPr lang="en-US" sz="1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259"/>
          <p:cNvSpPr txBox="1">
            <a:spLocks noChangeArrowheads="1"/>
          </p:cNvSpPr>
          <p:nvPr/>
        </p:nvSpPr>
        <p:spPr bwMode="auto">
          <a:xfrm>
            <a:off x="169711" y="11233174"/>
            <a:ext cx="6562926" cy="700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079" tIns="11540" rIns="23079" bIns="1154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rgbClr val="527E56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rgbClr val="527E56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8100">
                <a:solidFill>
                  <a:srgbClr val="527E56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rgbClr val="527E56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pt-B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pt-BR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Nardo</a:t>
            </a:r>
            <a:r>
              <a:rPr lang="en-US" altLang="pt-B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Jr N, Silva DAS, Ferrari GL, et al</a:t>
            </a:r>
            <a:r>
              <a:rPr lang="en-US" altLang="pt-B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Results From Brazil's 2016 Report Card on Physical Activity for Children and Youth. J Phys Act Health. </a:t>
            </a:r>
            <a:r>
              <a:rPr lang="en-US" altLang="pt-B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2016;13(</a:t>
            </a:r>
            <a:r>
              <a:rPr lang="en-US" altLang="pt-BR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</a:t>
            </a:r>
            <a:r>
              <a:rPr lang="en-US" altLang="pt-B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2):S104-S109</a:t>
            </a:r>
            <a:r>
              <a:rPr lang="en-US" altLang="pt-B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pt-BR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en-US" altLang="pt-B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pt-B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Silva DAS, Tremblay MS</a:t>
            </a:r>
            <a:r>
              <a:rPr lang="en-US" altLang="pt-B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It’s time to take care of Brazilian children and adolescents</a:t>
            </a:r>
            <a:r>
              <a:rPr lang="en-US" altLang="pt-B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pt-BR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Braz</a:t>
            </a:r>
            <a:r>
              <a:rPr lang="en-US" altLang="pt-B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lang="en-US" altLang="pt-BR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Kinanthropom</a:t>
            </a:r>
            <a:r>
              <a:rPr lang="en-US" altLang="pt-B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Hum Performance. 2018;20(4):363-366</a:t>
            </a:r>
            <a:endParaRPr lang="pt-BR" altLang="pt-BR" sz="11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458" y="239582"/>
            <a:ext cx="1338097" cy="77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4" descr="Resultado de imagem para brasil"/>
          <p:cNvSpPr>
            <a:spLocks noChangeAspect="1" noChangeArrowheads="1"/>
          </p:cNvSpPr>
          <p:nvPr/>
        </p:nvSpPr>
        <p:spPr bwMode="auto">
          <a:xfrm>
            <a:off x="32847" y="-40935"/>
            <a:ext cx="64353" cy="8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3079" tIns="11540" rIns="23079" bIns="1154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6" descr="Resultado de imagem para brasil"/>
          <p:cNvSpPr>
            <a:spLocks noChangeAspect="1" noChangeArrowheads="1"/>
          </p:cNvSpPr>
          <p:nvPr/>
        </p:nvSpPr>
        <p:spPr bwMode="auto">
          <a:xfrm>
            <a:off x="65024" y="2249"/>
            <a:ext cx="64353" cy="8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3079" tIns="11540" rIns="23079" bIns="1154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5" y="179114"/>
            <a:ext cx="1222139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922497"/>
              </p:ext>
            </p:extLst>
          </p:nvPr>
        </p:nvGraphicFramePr>
        <p:xfrm>
          <a:off x="3492277" y="6545800"/>
          <a:ext cx="3258354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5975"/>
                <a:gridCol w="632379"/>
              </a:tblGrid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 Physical Activity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Organized Sport Participation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C+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 Play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D+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 Transportation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Sedentary Behaviors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 Fitness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and Peers 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C+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and Environment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D+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  <a:tr h="218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Obesity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14.5%*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9" marR="14479" marT="0" marB="0"/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3492277" y="6015995"/>
            <a:ext cx="3104251" cy="454193"/>
          </a:xfrm>
          <a:prstGeom prst="rect">
            <a:avLst/>
          </a:prstGeom>
        </p:spPr>
        <p:txBody>
          <a:bodyPr wrap="square" lIns="23079" tIns="11540" rIns="23079" bIns="1154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Table 1: Grades for Brazil’s 2018 Report Card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528560" y="9504982"/>
            <a:ext cx="3420101" cy="161805"/>
          </a:xfrm>
          <a:prstGeom prst="rect">
            <a:avLst/>
          </a:prstGeom>
        </p:spPr>
        <p:txBody>
          <a:bodyPr lIns="23079" tIns="11540" rIns="23079" bIns="11540">
            <a:spAutoFit/>
          </a:bodyPr>
          <a:lstStyle/>
          <a:p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*The information was presented in prevalence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REPOR CARD 2018 - BRAZIL - capa em Ingl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584" y="2538705"/>
            <a:ext cx="2249997" cy="337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>
            <a:off x="3420270" y="2199571"/>
            <a:ext cx="32382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Figure 1: </a:t>
            </a:r>
            <a:r>
              <a:rPr lang="en-CA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Report Card’s front </a:t>
            </a:r>
            <a:r>
              <a:rPr lang="en-CA" sz="1400" b="1" dirty="0">
                <a:latin typeface="Arial" panose="020B0604020202020204" pitchFamily="34" charset="0"/>
                <a:cs typeface="Arial" panose="020B0604020202020204" pitchFamily="34" charset="0"/>
              </a:rPr>
              <a:t>cover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26939</TotalTime>
  <Words>356</Words>
  <Application>Microsoft Office PowerPoint</Application>
  <PresentationFormat>Personalizar</PresentationFormat>
  <Paragraphs>44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Urbano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CINEANTROPOMETRIA NEUROMUSCULAR  APLICABILIDADE NA SAÚDE E NO ESPORTE</dc:title>
  <dc:creator>Usuario</dc:creator>
  <cp:lastModifiedBy>Diego</cp:lastModifiedBy>
  <cp:revision>2741</cp:revision>
  <cp:lastPrinted>2018-04-04T03:15:01Z</cp:lastPrinted>
  <dcterms:created xsi:type="dcterms:W3CDTF">2016-09-04T15:52:56Z</dcterms:created>
  <dcterms:modified xsi:type="dcterms:W3CDTF">2018-11-12T00:33:34Z</dcterms:modified>
</cp:coreProperties>
</file>