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12192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3438" y="72"/>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22/11/2018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37327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22/11/2018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1678434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22/11/2018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36006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22/11/2018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62405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34F4A0-96A4-491D-A718-164DA687BAF3}" type="datetimeFigureOut">
              <a:rPr lang="en-AU" smtClean="0"/>
              <a:t>22/11/2018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669063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34F4A0-96A4-491D-A718-164DA687BAF3}" type="datetimeFigureOut">
              <a:rPr lang="en-AU" smtClean="0"/>
              <a:t>22/11/2018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1977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34F4A0-96A4-491D-A718-164DA687BAF3}" type="datetimeFigureOut">
              <a:rPr lang="en-AU" smtClean="0"/>
              <a:t>22/11/2018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07608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34F4A0-96A4-491D-A718-164DA687BAF3}" type="datetimeFigureOut">
              <a:rPr lang="en-AU" smtClean="0"/>
              <a:t>22/11/2018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623106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34F4A0-96A4-491D-A718-164DA687BAF3}" type="datetimeFigureOut">
              <a:rPr lang="en-AU" smtClean="0"/>
              <a:t>22/11/2018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379829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F34F4A0-96A4-491D-A718-164DA687BAF3}" type="datetimeFigureOut">
              <a:rPr lang="en-AU" smtClean="0"/>
              <a:t>22/11/2018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381980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F34F4A0-96A4-491D-A718-164DA687BAF3}" type="datetimeFigureOut">
              <a:rPr lang="en-AU" smtClean="0"/>
              <a:t>22/11/2018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161223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F34F4A0-96A4-491D-A718-164DA687BAF3}" type="datetimeFigureOut">
              <a:rPr lang="en-AU" smtClean="0"/>
              <a:t>22/11/2018</a:t>
            </a:fld>
            <a:endParaRPr lang="en-AU"/>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5F59FED7-C90C-4E56-BC79-CF770ACF0BF8}" type="slidenum">
              <a:rPr lang="en-AU" smtClean="0"/>
              <a:t>‹#›</a:t>
            </a:fld>
            <a:endParaRPr lang="en-AU"/>
          </a:p>
        </p:txBody>
      </p:sp>
    </p:spTree>
    <p:extLst>
      <p:ext uri="{BB962C8B-B14F-4D97-AF65-F5344CB8AC3E}">
        <p14:creationId xmlns:p14="http://schemas.microsoft.com/office/powerpoint/2010/main" val="2516454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AFC3572-F2D8-44C3-B806-A0071FDD5CF8}"/>
              </a:ext>
            </a:extLst>
          </p:cNvPr>
          <p:cNvSpPr txBox="1"/>
          <p:nvPr/>
        </p:nvSpPr>
        <p:spPr>
          <a:xfrm>
            <a:off x="501445" y="368710"/>
            <a:ext cx="5501149" cy="646331"/>
          </a:xfrm>
          <a:prstGeom prst="rect">
            <a:avLst/>
          </a:prstGeom>
          <a:noFill/>
        </p:spPr>
        <p:txBody>
          <a:bodyPr wrap="square" rtlCol="0">
            <a:spAutoFit/>
          </a:bodyPr>
          <a:lstStyle/>
          <a:p>
            <a:pPr algn="ctr"/>
            <a:r>
              <a:rPr lang="en-GB" b="1" dirty="0"/>
              <a:t>Results from Botswana’s 2018 Report Card on Physical Activity for Children and Youth</a:t>
            </a:r>
            <a:endParaRPr lang="en-AU" dirty="0"/>
          </a:p>
        </p:txBody>
      </p:sp>
      <p:sp>
        <p:nvSpPr>
          <p:cNvPr id="6" name="TextBox 5">
            <a:extLst>
              <a:ext uri="{FF2B5EF4-FFF2-40B4-BE49-F238E27FC236}">
                <a16:creationId xmlns:a16="http://schemas.microsoft.com/office/drawing/2014/main" id="{A3EBEE7D-8816-4C91-A142-EDC1A21995D4}"/>
              </a:ext>
            </a:extLst>
          </p:cNvPr>
          <p:cNvSpPr txBox="1"/>
          <p:nvPr/>
        </p:nvSpPr>
        <p:spPr>
          <a:xfrm>
            <a:off x="294968" y="1196939"/>
            <a:ext cx="6268064" cy="830997"/>
          </a:xfrm>
          <a:prstGeom prst="rect">
            <a:avLst/>
          </a:prstGeom>
          <a:noFill/>
        </p:spPr>
        <p:txBody>
          <a:bodyPr wrap="square" rtlCol="0">
            <a:spAutoFit/>
          </a:bodyPr>
          <a:lstStyle/>
          <a:p>
            <a:pPr fontAlgn="base"/>
            <a:r>
              <a:rPr lang="en-GB" sz="1200" dirty="0"/>
              <a:t>Dawn Tladi</a:t>
            </a:r>
            <a:r>
              <a:rPr lang="en-GB" sz="1200" baseline="30000" dirty="0"/>
              <a:t>1</a:t>
            </a:r>
            <a:r>
              <a:rPr lang="en-GB" sz="1200" dirty="0"/>
              <a:t>, </a:t>
            </a:r>
            <a:r>
              <a:rPr lang="en-GB" sz="1200" dirty="0" err="1"/>
              <a:t>Malebogo</a:t>
            </a:r>
            <a:r>
              <a:rPr lang="en-GB" sz="1200" dirty="0"/>
              <a:t> Monnaatsie</a:t>
            </a:r>
            <a:r>
              <a:rPr lang="en-GB" sz="1200" baseline="30000" dirty="0"/>
              <a:t>1</a:t>
            </a:r>
            <a:r>
              <a:rPr lang="en-GB" sz="1200" dirty="0"/>
              <a:t>, Sheila Shaibu</a:t>
            </a:r>
            <a:r>
              <a:rPr lang="en-GB" sz="1200" baseline="30000" dirty="0"/>
              <a:t>1</a:t>
            </a:r>
            <a:r>
              <a:rPr lang="en-GB" sz="1200" dirty="0"/>
              <a:t>, </a:t>
            </a:r>
            <a:r>
              <a:rPr lang="en-GB" sz="1200" dirty="0" err="1"/>
              <a:t>Gaonyadiwe</a:t>
            </a:r>
            <a:r>
              <a:rPr lang="en-GB" sz="1200" dirty="0"/>
              <a:t> Sinombe</a:t>
            </a:r>
            <a:r>
              <a:rPr lang="en-GB" sz="1200" baseline="30000" dirty="0"/>
              <a:t>1</a:t>
            </a:r>
            <a:r>
              <a:rPr lang="en-GB" sz="1200" dirty="0"/>
              <a:t>, </a:t>
            </a:r>
            <a:r>
              <a:rPr lang="en-GB" sz="1200" dirty="0" err="1"/>
              <a:t>Gaonyadiwe</a:t>
            </a:r>
            <a:r>
              <a:rPr lang="en-GB" sz="1200" dirty="0"/>
              <a:t> Mokone</a:t>
            </a:r>
            <a:r>
              <a:rPr lang="en-GB" sz="1200" baseline="30000" dirty="0"/>
              <a:t>1</a:t>
            </a:r>
            <a:r>
              <a:rPr lang="en-GB" sz="1200" dirty="0"/>
              <a:t>, </a:t>
            </a:r>
            <a:r>
              <a:rPr lang="en-GB" sz="1200" dirty="0" err="1"/>
              <a:t>Lesego</a:t>
            </a:r>
            <a:r>
              <a:rPr lang="en-GB" sz="1200" dirty="0"/>
              <a:t> Gabaitiri</a:t>
            </a:r>
            <a:r>
              <a:rPr lang="en-GB" sz="1200" baseline="30000" dirty="0"/>
              <a:t>1</a:t>
            </a:r>
            <a:r>
              <a:rPr lang="en-GB" sz="1200" dirty="0"/>
              <a:t>, </a:t>
            </a:r>
            <a:r>
              <a:rPr lang="en-GB" sz="1200" dirty="0" err="1"/>
              <a:t>Omphile</a:t>
            </a:r>
            <a:r>
              <a:rPr lang="en-GB" sz="1200" dirty="0"/>
              <a:t> Hubona</a:t>
            </a:r>
            <a:r>
              <a:rPr lang="en-GB" sz="1200" baseline="30000" dirty="0"/>
              <a:t>1</a:t>
            </a:r>
            <a:r>
              <a:rPr lang="en-GB" sz="1200" dirty="0"/>
              <a:t>, </a:t>
            </a:r>
            <a:r>
              <a:rPr lang="en-GB" sz="1200" dirty="0" err="1"/>
              <a:t>Leapetswe</a:t>
            </a:r>
            <a:r>
              <a:rPr lang="en-GB" sz="1200" dirty="0"/>
              <a:t> Malete</a:t>
            </a:r>
            <a:r>
              <a:rPr lang="en-GB" sz="1200" baseline="30000" dirty="0"/>
              <a:t>2</a:t>
            </a:r>
            <a:r>
              <a:rPr lang="en-GB" sz="1200" dirty="0"/>
              <a:t>.</a:t>
            </a:r>
            <a:r>
              <a:rPr lang="en-US" sz="1200" dirty="0"/>
              <a:t> </a:t>
            </a:r>
          </a:p>
          <a:p>
            <a:pPr fontAlgn="base"/>
            <a:r>
              <a:rPr lang="en-US" sz="1200" dirty="0"/>
              <a:t> </a:t>
            </a:r>
          </a:p>
          <a:p>
            <a:pPr fontAlgn="base"/>
            <a:r>
              <a:rPr lang="en-GB" sz="1200" baseline="30000" dirty="0"/>
              <a:t>1</a:t>
            </a:r>
            <a:r>
              <a:rPr lang="en-GB" sz="1200" dirty="0"/>
              <a:t>University of Botswana, Botswana; </a:t>
            </a:r>
            <a:r>
              <a:rPr lang="en-GB" sz="1200" baseline="30000" dirty="0"/>
              <a:t>2</a:t>
            </a:r>
            <a:r>
              <a:rPr lang="en-GB" sz="1200" dirty="0"/>
              <a:t>Michigan State University, USA.</a:t>
            </a:r>
            <a:r>
              <a:rPr lang="en-US" sz="1200" dirty="0"/>
              <a:t> </a:t>
            </a:r>
            <a:endParaRPr lang="en-US" sz="1200" b="0" i="0" dirty="0">
              <a:effectLst/>
            </a:endParaRPr>
          </a:p>
        </p:txBody>
      </p:sp>
      <p:sp>
        <p:nvSpPr>
          <p:cNvPr id="7" name="TextBox 6">
            <a:extLst>
              <a:ext uri="{FF2B5EF4-FFF2-40B4-BE49-F238E27FC236}">
                <a16:creationId xmlns:a16="http://schemas.microsoft.com/office/drawing/2014/main" id="{49DC801E-6101-49A8-998C-F05B0CA21C24}"/>
              </a:ext>
            </a:extLst>
          </p:cNvPr>
          <p:cNvSpPr txBox="1"/>
          <p:nvPr/>
        </p:nvSpPr>
        <p:spPr>
          <a:xfrm>
            <a:off x="294968" y="2322734"/>
            <a:ext cx="6268064" cy="1467005"/>
          </a:xfrm>
          <a:prstGeom prst="rect">
            <a:avLst/>
          </a:prstGeom>
          <a:noFill/>
        </p:spPr>
        <p:txBody>
          <a:bodyPr wrap="square" rtlCol="0">
            <a:spAutoFit/>
          </a:bodyPr>
          <a:lstStyle/>
          <a:p>
            <a:pPr fontAlgn="base">
              <a:lnSpc>
                <a:spcPts val="1800"/>
              </a:lnSpc>
            </a:pPr>
            <a:r>
              <a:rPr lang="en-AU" sz="1600" b="1" dirty="0"/>
              <a:t>Introduction </a:t>
            </a:r>
          </a:p>
          <a:p>
            <a:pPr fontAlgn="base">
              <a:lnSpc>
                <a:spcPts val="1800"/>
              </a:lnSpc>
            </a:pPr>
            <a:r>
              <a:rPr lang="en-AU" sz="1400" dirty="0"/>
              <a:t>Despite physical inactivity now being the fourth leading risk factor of mortality globally, very little is known about physical activity (PA) among school-aged Botswana children and youth. The purpose of this paper was to summarize the results of the 2018 Botswana’s Report Card. </a:t>
            </a:r>
          </a:p>
          <a:p>
            <a:pPr fontAlgn="base">
              <a:lnSpc>
                <a:spcPts val="1800"/>
              </a:lnSpc>
            </a:pPr>
            <a:endParaRPr lang="en-US" sz="1400" b="0" i="0" dirty="0">
              <a:effectLst/>
            </a:endParaRPr>
          </a:p>
        </p:txBody>
      </p:sp>
      <p:sp>
        <p:nvSpPr>
          <p:cNvPr id="8" name="TextBox 7">
            <a:extLst>
              <a:ext uri="{FF2B5EF4-FFF2-40B4-BE49-F238E27FC236}">
                <a16:creationId xmlns:a16="http://schemas.microsoft.com/office/drawing/2014/main" id="{C7721018-2B78-4933-B4F7-F1800AA23F70}"/>
              </a:ext>
            </a:extLst>
          </p:cNvPr>
          <p:cNvSpPr txBox="1"/>
          <p:nvPr/>
        </p:nvSpPr>
        <p:spPr>
          <a:xfrm>
            <a:off x="294968" y="3625507"/>
            <a:ext cx="6268064" cy="2390334"/>
          </a:xfrm>
          <a:prstGeom prst="rect">
            <a:avLst/>
          </a:prstGeom>
          <a:noFill/>
        </p:spPr>
        <p:txBody>
          <a:bodyPr wrap="square" rtlCol="0">
            <a:spAutoFit/>
          </a:bodyPr>
          <a:lstStyle/>
          <a:p>
            <a:pPr fontAlgn="base">
              <a:lnSpc>
                <a:spcPts val="1800"/>
              </a:lnSpc>
            </a:pPr>
            <a:r>
              <a:rPr lang="en-AU" sz="1600" b="1" dirty="0"/>
              <a:t>Methods </a:t>
            </a:r>
          </a:p>
          <a:p>
            <a:pPr fontAlgn="base">
              <a:lnSpc>
                <a:spcPts val="1800"/>
              </a:lnSpc>
            </a:pPr>
            <a:r>
              <a:rPr lang="en-AU" sz="1400" dirty="0"/>
              <a:t>A literature search was done from several research databases to inform the 10 core PA indicators of the Global Matrix 3.0. These indicators include Overall PA, Organized Sport Participation, Active Play, Active Transportation, Sedentary </a:t>
            </a:r>
            <a:r>
              <a:rPr lang="en-AU" sz="1400" dirty="0" err="1"/>
              <a:t>Behaviors</a:t>
            </a:r>
            <a:r>
              <a:rPr lang="en-AU" sz="1400" dirty="0"/>
              <a:t>, Physical Fitness, Family and Peers, School, Community and Environment, and Government. Data synthesized was mainly from published peer-reviewed articles, grey literature, stakeholder websites, policy reports from the WHO, and relevant ministries. Expert and subjective information and observation was also used to produce the Botswana’s 2018 Report Card.</a:t>
            </a:r>
          </a:p>
          <a:p>
            <a:pPr fontAlgn="base">
              <a:lnSpc>
                <a:spcPts val="1800"/>
              </a:lnSpc>
            </a:pPr>
            <a:endParaRPr lang="en-US" sz="1400" b="0" i="0" dirty="0">
              <a:effectLst/>
            </a:endParaRPr>
          </a:p>
        </p:txBody>
      </p:sp>
      <p:sp>
        <p:nvSpPr>
          <p:cNvPr id="9" name="TextBox 8">
            <a:extLst>
              <a:ext uri="{FF2B5EF4-FFF2-40B4-BE49-F238E27FC236}">
                <a16:creationId xmlns:a16="http://schemas.microsoft.com/office/drawing/2014/main" id="{E50704BE-C7DD-4D6A-9C3F-C13219CD8BB5}"/>
              </a:ext>
            </a:extLst>
          </p:cNvPr>
          <p:cNvSpPr txBox="1"/>
          <p:nvPr/>
        </p:nvSpPr>
        <p:spPr>
          <a:xfrm>
            <a:off x="294968" y="5912603"/>
            <a:ext cx="6268064" cy="2621167"/>
          </a:xfrm>
          <a:prstGeom prst="rect">
            <a:avLst/>
          </a:prstGeom>
          <a:noFill/>
        </p:spPr>
        <p:txBody>
          <a:bodyPr wrap="square" rtlCol="0">
            <a:spAutoFit/>
          </a:bodyPr>
          <a:lstStyle/>
          <a:p>
            <a:pPr fontAlgn="base">
              <a:lnSpc>
                <a:spcPts val="1800"/>
              </a:lnSpc>
            </a:pPr>
            <a:r>
              <a:rPr lang="en-AU" sz="1600" b="1" dirty="0"/>
              <a:t>Results </a:t>
            </a:r>
          </a:p>
          <a:p>
            <a:pPr fontAlgn="base">
              <a:lnSpc>
                <a:spcPts val="1800"/>
              </a:lnSpc>
            </a:pPr>
            <a:r>
              <a:rPr lang="en-AU" sz="1400" dirty="0"/>
              <a:t>The Overall PA, Organised Sport Participation, Physical Fitness, and Family and Peers indicators were allocated an incomplete due to insufficient data. A grade C- was assigned to the School indicator and a D- to Active Play, both data were derived from expert opinion and subjective observation. Active Transportation and Sedentary </a:t>
            </a:r>
            <a:r>
              <a:rPr lang="en-AU" sz="1400" dirty="0" err="1"/>
              <a:t>Behaviors</a:t>
            </a:r>
            <a:r>
              <a:rPr lang="en-AU" sz="1400" dirty="0"/>
              <a:t> grades were based only on the </a:t>
            </a:r>
            <a:r>
              <a:rPr lang="en-AU" sz="1400" dirty="0" err="1"/>
              <a:t>Guthold</a:t>
            </a:r>
            <a:r>
              <a:rPr lang="en-AU" sz="1400" dirty="0"/>
              <a:t> et al. (2010) study. There is a clear indication of data paucity in PA and its influencing indicators among Botswana school-aged children and youth.  Although some of the indicators were graded with the available data, further research is needed to appropriately grade all 10 indicators.</a:t>
            </a:r>
          </a:p>
          <a:p>
            <a:pPr fontAlgn="base">
              <a:lnSpc>
                <a:spcPts val="1800"/>
              </a:lnSpc>
            </a:pPr>
            <a:endParaRPr lang="en-US" sz="1400" b="0" i="0" dirty="0">
              <a:effectLst/>
            </a:endParaRPr>
          </a:p>
        </p:txBody>
      </p:sp>
      <p:graphicFrame>
        <p:nvGraphicFramePr>
          <p:cNvPr id="10" name="Table 9">
            <a:extLst>
              <a:ext uri="{FF2B5EF4-FFF2-40B4-BE49-F238E27FC236}">
                <a16:creationId xmlns:a16="http://schemas.microsoft.com/office/drawing/2014/main" id="{940FA40A-164F-4025-A251-850A89371127}"/>
              </a:ext>
            </a:extLst>
          </p:cNvPr>
          <p:cNvGraphicFramePr>
            <a:graphicFrameLocks noGrp="1"/>
          </p:cNvGraphicFramePr>
          <p:nvPr>
            <p:extLst>
              <p:ext uri="{D42A27DB-BD31-4B8C-83A1-F6EECF244321}">
                <p14:modId xmlns:p14="http://schemas.microsoft.com/office/powerpoint/2010/main" val="1986431021"/>
              </p:ext>
            </p:extLst>
          </p:nvPr>
        </p:nvGraphicFramePr>
        <p:xfrm>
          <a:off x="390832" y="8823712"/>
          <a:ext cx="3175520" cy="2525776"/>
        </p:xfrm>
        <a:graphic>
          <a:graphicData uri="http://schemas.openxmlformats.org/drawingml/2006/table">
            <a:tbl>
              <a:tblPr firstRow="1" firstCol="1" bandRow="1">
                <a:tableStyleId>{5C22544A-7EE6-4342-B048-85BDC9FD1C3A}</a:tableStyleId>
              </a:tblPr>
              <a:tblGrid>
                <a:gridCol w="2374491">
                  <a:extLst>
                    <a:ext uri="{9D8B030D-6E8A-4147-A177-3AD203B41FA5}">
                      <a16:colId xmlns:a16="http://schemas.microsoft.com/office/drawing/2014/main" val="984203504"/>
                    </a:ext>
                  </a:extLst>
                </a:gridCol>
                <a:gridCol w="801029">
                  <a:extLst>
                    <a:ext uri="{9D8B030D-6E8A-4147-A177-3AD203B41FA5}">
                      <a16:colId xmlns:a16="http://schemas.microsoft.com/office/drawing/2014/main" val="2529235353"/>
                    </a:ext>
                  </a:extLst>
                </a:gridCol>
              </a:tblGrid>
              <a:tr h="182245">
                <a:tc>
                  <a:txBody>
                    <a:bodyPr/>
                    <a:lstStyle/>
                    <a:p>
                      <a:pPr>
                        <a:lnSpc>
                          <a:spcPct val="115000"/>
                        </a:lnSpc>
                        <a:spcAft>
                          <a:spcPts val="0"/>
                        </a:spcAft>
                      </a:pPr>
                      <a:r>
                        <a:rPr lang="en-CA" sz="1400" dirty="0">
                          <a:effectLst/>
                        </a:rPr>
                        <a:t>Indicator</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a:effectLst/>
                        </a:rPr>
                        <a:t>Grade</a:t>
                      </a:r>
                      <a:endParaRPr lang="en-AU" sz="90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64865223"/>
                  </a:ext>
                </a:extLst>
              </a:tr>
              <a:tr h="227965">
                <a:tc>
                  <a:txBody>
                    <a:bodyPr/>
                    <a:lstStyle/>
                    <a:p>
                      <a:pPr>
                        <a:lnSpc>
                          <a:spcPct val="115000"/>
                        </a:lnSpc>
                        <a:spcAft>
                          <a:spcPts val="0"/>
                        </a:spcAft>
                      </a:pPr>
                      <a:r>
                        <a:rPr lang="en-CA" sz="1400" dirty="0">
                          <a:effectLst/>
                        </a:rPr>
                        <a:t>Overall Physical Activity</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dirty="0">
                          <a:effectLst/>
                        </a:rPr>
                        <a:t>INC</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35853721"/>
                  </a:ext>
                </a:extLst>
              </a:tr>
              <a:tr h="169545">
                <a:tc>
                  <a:txBody>
                    <a:bodyPr/>
                    <a:lstStyle/>
                    <a:p>
                      <a:pPr>
                        <a:lnSpc>
                          <a:spcPct val="115000"/>
                        </a:lnSpc>
                        <a:spcAft>
                          <a:spcPts val="0"/>
                        </a:spcAft>
                      </a:pPr>
                      <a:r>
                        <a:rPr lang="en-CA" sz="1400">
                          <a:effectLst/>
                        </a:rPr>
                        <a:t>Organized Sport Participation</a:t>
                      </a:r>
                      <a:endParaRPr lang="en-AU" sz="90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dirty="0">
                          <a:effectLst/>
                        </a:rPr>
                        <a:t>INC</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12122182"/>
                  </a:ext>
                </a:extLst>
              </a:tr>
              <a:tr h="225425">
                <a:tc>
                  <a:txBody>
                    <a:bodyPr/>
                    <a:lstStyle/>
                    <a:p>
                      <a:pPr>
                        <a:lnSpc>
                          <a:spcPct val="115000"/>
                        </a:lnSpc>
                        <a:spcAft>
                          <a:spcPts val="0"/>
                        </a:spcAft>
                      </a:pPr>
                      <a:r>
                        <a:rPr lang="en-CA" sz="1400">
                          <a:effectLst/>
                        </a:rPr>
                        <a:t>Active Play</a:t>
                      </a:r>
                      <a:endParaRPr lang="en-AU" sz="90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dirty="0">
                          <a:effectLst/>
                        </a:rPr>
                        <a:t>D-</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91761046"/>
                  </a:ext>
                </a:extLst>
              </a:tr>
              <a:tr h="206375">
                <a:tc>
                  <a:txBody>
                    <a:bodyPr/>
                    <a:lstStyle/>
                    <a:p>
                      <a:pPr>
                        <a:lnSpc>
                          <a:spcPct val="115000"/>
                        </a:lnSpc>
                        <a:spcAft>
                          <a:spcPts val="0"/>
                        </a:spcAft>
                      </a:pPr>
                      <a:r>
                        <a:rPr lang="en-CA" sz="1400">
                          <a:effectLst/>
                        </a:rPr>
                        <a:t>Active Transportation</a:t>
                      </a:r>
                      <a:endParaRPr lang="en-AU" sz="90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dirty="0">
                          <a:effectLst/>
                        </a:rPr>
                        <a:t>C</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21656000"/>
                  </a:ext>
                </a:extLst>
              </a:tr>
              <a:tr h="206375">
                <a:tc>
                  <a:txBody>
                    <a:bodyPr/>
                    <a:lstStyle/>
                    <a:p>
                      <a:pPr>
                        <a:lnSpc>
                          <a:spcPct val="115000"/>
                        </a:lnSpc>
                        <a:spcAft>
                          <a:spcPts val="0"/>
                        </a:spcAft>
                      </a:pPr>
                      <a:r>
                        <a:rPr lang="en-CA" sz="1400">
                          <a:effectLst/>
                        </a:rPr>
                        <a:t>Sedentary Behaviours</a:t>
                      </a:r>
                      <a:endParaRPr lang="en-AU" sz="90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dirty="0">
                          <a:effectLst/>
                        </a:rPr>
                        <a:t>B-</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8234441"/>
                  </a:ext>
                </a:extLst>
              </a:tr>
              <a:tr h="173990">
                <a:tc>
                  <a:txBody>
                    <a:bodyPr/>
                    <a:lstStyle/>
                    <a:p>
                      <a:pPr>
                        <a:lnSpc>
                          <a:spcPct val="115000"/>
                        </a:lnSpc>
                        <a:spcAft>
                          <a:spcPts val="0"/>
                        </a:spcAft>
                      </a:pPr>
                      <a:r>
                        <a:rPr lang="en-CA" sz="1400">
                          <a:effectLst/>
                        </a:rPr>
                        <a:t>Physical Fitness  </a:t>
                      </a:r>
                      <a:endParaRPr lang="en-AU" sz="90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dirty="0">
                          <a:effectLst/>
                        </a:rPr>
                        <a:t>INC</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08348130"/>
                  </a:ext>
                </a:extLst>
              </a:tr>
              <a:tr h="121285">
                <a:tc>
                  <a:txBody>
                    <a:bodyPr/>
                    <a:lstStyle/>
                    <a:p>
                      <a:pPr>
                        <a:lnSpc>
                          <a:spcPct val="115000"/>
                        </a:lnSpc>
                        <a:spcAft>
                          <a:spcPts val="0"/>
                        </a:spcAft>
                      </a:pPr>
                      <a:r>
                        <a:rPr lang="en-CA" sz="1400">
                          <a:effectLst/>
                        </a:rPr>
                        <a:t>Family and Peers </a:t>
                      </a:r>
                      <a:endParaRPr lang="en-AU" sz="90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dirty="0">
                          <a:effectLst/>
                        </a:rPr>
                        <a:t>INC</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1824387"/>
                  </a:ext>
                </a:extLst>
              </a:tr>
              <a:tr h="189230">
                <a:tc>
                  <a:txBody>
                    <a:bodyPr/>
                    <a:lstStyle/>
                    <a:p>
                      <a:pPr>
                        <a:lnSpc>
                          <a:spcPct val="115000"/>
                        </a:lnSpc>
                        <a:spcAft>
                          <a:spcPts val="0"/>
                        </a:spcAft>
                      </a:pPr>
                      <a:r>
                        <a:rPr lang="en-CA" sz="1400" dirty="0">
                          <a:effectLst/>
                        </a:rPr>
                        <a:t>School</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dirty="0">
                          <a:effectLst/>
                        </a:rPr>
                        <a:t>C-</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7303212"/>
                  </a:ext>
                </a:extLst>
              </a:tr>
              <a:tr h="147320">
                <a:tc>
                  <a:txBody>
                    <a:bodyPr/>
                    <a:lstStyle/>
                    <a:p>
                      <a:pPr>
                        <a:lnSpc>
                          <a:spcPct val="115000"/>
                        </a:lnSpc>
                        <a:spcAft>
                          <a:spcPts val="0"/>
                        </a:spcAft>
                      </a:pPr>
                      <a:r>
                        <a:rPr lang="en-CA" sz="1400">
                          <a:effectLst/>
                        </a:rPr>
                        <a:t>Community and Environment</a:t>
                      </a:r>
                      <a:endParaRPr lang="en-AU" sz="90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dirty="0">
                          <a:effectLst/>
                        </a:rPr>
                        <a:t>INC</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97308750"/>
                  </a:ext>
                </a:extLst>
              </a:tr>
              <a:tr h="195580">
                <a:tc>
                  <a:txBody>
                    <a:bodyPr/>
                    <a:lstStyle/>
                    <a:p>
                      <a:pPr>
                        <a:lnSpc>
                          <a:spcPct val="115000"/>
                        </a:lnSpc>
                        <a:spcAft>
                          <a:spcPts val="0"/>
                        </a:spcAft>
                      </a:pPr>
                      <a:r>
                        <a:rPr lang="en-CA" sz="1400" dirty="0">
                          <a:effectLst/>
                        </a:rPr>
                        <a:t>Government </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CA" sz="1400" dirty="0">
                          <a:effectLst/>
                        </a:rPr>
                        <a:t>C</a:t>
                      </a:r>
                      <a:endParaRPr lang="en-AU" sz="900" dirty="0">
                        <a:solidFill>
                          <a:srgbClr val="000000"/>
                        </a:solidFill>
                        <a:effectLst/>
                        <a:latin typeface="Raleway"/>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71019854"/>
                  </a:ext>
                </a:extLst>
              </a:tr>
            </a:tbl>
          </a:graphicData>
        </a:graphic>
      </p:graphicFrame>
      <p:sp>
        <p:nvSpPr>
          <p:cNvPr id="11" name="TextBox 10">
            <a:extLst>
              <a:ext uri="{FF2B5EF4-FFF2-40B4-BE49-F238E27FC236}">
                <a16:creationId xmlns:a16="http://schemas.microsoft.com/office/drawing/2014/main" id="{62B5C8AF-D88C-4065-BB38-E19F47809FD6}"/>
              </a:ext>
            </a:extLst>
          </p:cNvPr>
          <p:cNvSpPr txBox="1"/>
          <p:nvPr/>
        </p:nvSpPr>
        <p:spPr>
          <a:xfrm>
            <a:off x="390832" y="8515935"/>
            <a:ext cx="1806678" cy="307777"/>
          </a:xfrm>
          <a:prstGeom prst="rect">
            <a:avLst/>
          </a:prstGeom>
          <a:noFill/>
        </p:spPr>
        <p:txBody>
          <a:bodyPr wrap="square" rtlCol="0">
            <a:spAutoFit/>
          </a:bodyPr>
          <a:lstStyle/>
          <a:p>
            <a:r>
              <a:rPr lang="en-GB" sz="1400" b="1" dirty="0"/>
              <a:t>Table of Grades</a:t>
            </a:r>
            <a:endParaRPr lang="en-AU" sz="1400" dirty="0"/>
          </a:p>
        </p:txBody>
      </p:sp>
      <p:sp>
        <p:nvSpPr>
          <p:cNvPr id="12" name="TextBox 11">
            <a:extLst>
              <a:ext uri="{FF2B5EF4-FFF2-40B4-BE49-F238E27FC236}">
                <a16:creationId xmlns:a16="http://schemas.microsoft.com/office/drawing/2014/main" id="{A7886E45-EBFA-4CD9-9267-3B2874040182}"/>
              </a:ext>
            </a:extLst>
          </p:cNvPr>
          <p:cNvSpPr txBox="1"/>
          <p:nvPr/>
        </p:nvSpPr>
        <p:spPr>
          <a:xfrm>
            <a:off x="3819832" y="8368455"/>
            <a:ext cx="2870844" cy="3313664"/>
          </a:xfrm>
          <a:prstGeom prst="rect">
            <a:avLst/>
          </a:prstGeom>
          <a:noFill/>
        </p:spPr>
        <p:txBody>
          <a:bodyPr wrap="square" rtlCol="0">
            <a:spAutoFit/>
          </a:bodyPr>
          <a:lstStyle/>
          <a:p>
            <a:pPr fontAlgn="base">
              <a:lnSpc>
                <a:spcPts val="1800"/>
              </a:lnSpc>
            </a:pPr>
            <a:r>
              <a:rPr lang="en-AU" sz="1600" b="1" dirty="0"/>
              <a:t>Conclusion</a:t>
            </a:r>
          </a:p>
          <a:p>
            <a:pPr fontAlgn="base">
              <a:lnSpc>
                <a:spcPts val="1800"/>
              </a:lnSpc>
            </a:pPr>
            <a:r>
              <a:rPr lang="en-AU" sz="1400" dirty="0"/>
              <a:t>A comprehensive national survey on the PA of school-aged children and Youth in Botswana is needed. Regardless, Botswana’s 2018 Report Card will provide an informed baseline which will guide the national survey. Data from the national survey will provide guidance to policy makers and direction to interventions that can improve PA among Botswana children and youth. </a:t>
            </a:r>
          </a:p>
          <a:p>
            <a:pPr fontAlgn="base">
              <a:lnSpc>
                <a:spcPts val="1800"/>
              </a:lnSpc>
            </a:pPr>
            <a:endParaRPr lang="en-US" sz="1400" b="0" i="0" dirty="0">
              <a:effectLst/>
            </a:endParaRPr>
          </a:p>
        </p:txBody>
      </p:sp>
    </p:spTree>
    <p:extLst>
      <p:ext uri="{BB962C8B-B14F-4D97-AF65-F5344CB8AC3E}">
        <p14:creationId xmlns:p14="http://schemas.microsoft.com/office/powerpoint/2010/main" val="33763984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7566CDAEBAE6B418BC895BBC76E54F6" ma:contentTypeVersion="8" ma:contentTypeDescription="Create a new document." ma:contentTypeScope="" ma:versionID="09eefc29ddd35fb24349456ff84d75be">
  <xsd:schema xmlns:xsd="http://www.w3.org/2001/XMLSchema" xmlns:xs="http://www.w3.org/2001/XMLSchema" xmlns:p="http://schemas.microsoft.com/office/2006/metadata/properties" xmlns:ns2="f55f9b7f-3dd0-48e1-a3a7-20497041be2b" xmlns:ns3="b5ecf19d-b9a0-4c4e-9224-52a11fa52d64" targetNamespace="http://schemas.microsoft.com/office/2006/metadata/properties" ma:root="true" ma:fieldsID="572a29e0fdb5ba81d492907c83ebf03b" ns2:_="" ns3:_="">
    <xsd:import namespace="f55f9b7f-3dd0-48e1-a3a7-20497041be2b"/>
    <xsd:import namespace="b5ecf19d-b9a0-4c4e-9224-52a11fa52d6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5f9b7f-3dd0-48e1-a3a7-20497041be2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ecf19d-b9a0-4c4e-9224-52a11fa52d64"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FCEDFA-B4C5-4600-A27A-19BF22919FC3}">
  <ds:schemaRefs>
    <ds:schemaRef ds:uri="f55f9b7f-3dd0-48e1-a3a7-20497041be2b"/>
    <ds:schemaRef ds:uri="http://purl.org/dc/elements/1.1/"/>
    <ds:schemaRef ds:uri="http://schemas.microsoft.com/office/2006/metadata/properties"/>
    <ds:schemaRef ds:uri="http://schemas.openxmlformats.org/package/2006/metadata/core-properties"/>
    <ds:schemaRef ds:uri="http://purl.org/dc/terms/"/>
    <ds:schemaRef ds:uri="b5ecf19d-b9a0-4c4e-9224-52a11fa52d64"/>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CB96241-BF82-431A-8DBA-0E8EDB19D7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5f9b7f-3dd0-48e1-a3a7-20497041be2b"/>
    <ds:schemaRef ds:uri="b5ecf19d-b9a0-4c4e-9224-52a11fa52d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22DE69-A58F-42C0-BDF6-0F72E8CBF2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108</TotalTime>
  <Words>401</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Raleway</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dc:creator>
  <cp:lastModifiedBy>Natasha Schranz</cp:lastModifiedBy>
  <cp:revision>12</cp:revision>
  <dcterms:created xsi:type="dcterms:W3CDTF">2016-09-14T02:14:34Z</dcterms:created>
  <dcterms:modified xsi:type="dcterms:W3CDTF">2018-11-22T00:07:18Z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0x01010077566CDAEBAE6B418BC895BBC76E54F6</vt:lpwstr>
  </property>
</Properties>
</file>