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58" r:id="rId5"/>
  </p:sldIdLst>
  <p:sldSz cx="6858000" cy="12192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10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y Troptsidis" userId="db8b2d7d-c8a1-4d93-aa2c-2b4786ee9b63" providerId="ADAL" clId="{EA17F770-26E0-465A-A3E2-8824B7D51C7C}"/>
    <pc:docChg chg="addSld modSld">
      <pc:chgData name="Vicky Troptsidis" userId="db8b2d7d-c8a1-4d93-aa2c-2b4786ee9b63" providerId="ADAL" clId="{EA17F770-26E0-465A-A3E2-8824B7D51C7C}" dt="2018-04-20T10:04:49.053" v="0"/>
      <pc:docMkLst>
        <pc:docMk/>
      </pc:docMkLst>
      <pc:sldChg chg="add">
        <pc:chgData name="Vicky Troptsidis" userId="db8b2d7d-c8a1-4d93-aa2c-2b4786ee9b63" providerId="ADAL" clId="{EA17F770-26E0-465A-A3E2-8824B7D51C7C}" dt="2018-04-20T10:04:49.053" v="0"/>
        <pc:sldMkLst>
          <pc:docMk/>
          <pc:sldMk cId="2015624230" sldId="25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8FE48-19AE-4004-A4CA-7A3475B1C079}" type="datetimeFigureOut">
              <a:rPr lang="nl-BE" smtClean="0"/>
              <a:t>14/11/2018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A97F9-CA43-4AA4-81F4-F37A1822B564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3295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327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84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6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405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06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0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310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29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980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223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F4A0-96A4-491D-A718-164DA687BAF3}" type="datetimeFigureOut">
              <a:rPr lang="en-AU" smtClean="0"/>
              <a:t>14/11/2018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9FED7-C90C-4E56-BC79-CF770ACF0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64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2120"/>
            <a:ext cx="6858000" cy="10749881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-20963" y="5353464"/>
            <a:ext cx="6837037" cy="415498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254"/>
              </a:spcBef>
            </a:pPr>
            <a:r>
              <a:rPr lang="en-US" sz="1600" b="1" dirty="0" smtClean="0">
                <a:solidFill>
                  <a:srgbClr val="002060"/>
                </a:solidFill>
              </a:rPr>
              <a:t>RESULTS</a:t>
            </a: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1600" b="1" dirty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endParaRPr lang="en-US" sz="500" b="1" dirty="0" smtClean="0">
              <a:solidFill>
                <a:srgbClr val="002060"/>
              </a:solidFill>
            </a:endParaRPr>
          </a:p>
          <a:p>
            <a:pPr>
              <a:spcBef>
                <a:spcPts val="254"/>
              </a:spcBef>
            </a:pPr>
            <a:r>
              <a:rPr lang="en-US" sz="1600" i="1" dirty="0">
                <a:solidFill>
                  <a:srgbClr val="002060"/>
                </a:solidFill>
              </a:rPr>
              <a:t>* </a:t>
            </a:r>
            <a:r>
              <a:rPr lang="en-US" sz="1600" i="1" dirty="0" smtClean="0">
                <a:solidFill>
                  <a:srgbClr val="002060"/>
                </a:solidFill>
              </a:rPr>
              <a:t>Objectively assessed moderate-to-vigorous </a:t>
            </a:r>
            <a:r>
              <a:rPr lang="en-US" sz="1600" i="1" dirty="0">
                <a:solidFill>
                  <a:srgbClr val="002060"/>
                </a:solidFill>
              </a:rPr>
              <a:t>physical activity </a:t>
            </a:r>
            <a:r>
              <a:rPr lang="en-US" sz="1600" i="1" dirty="0" smtClean="0">
                <a:solidFill>
                  <a:srgbClr val="002060"/>
                </a:solidFill>
              </a:rPr>
              <a:t>(Evans et al., 2008)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045140"/>
            <a:ext cx="6837037" cy="230832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002060"/>
                </a:solidFill>
              </a:rPr>
              <a:t>METHODS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2060"/>
                </a:solidFill>
              </a:rPr>
              <a:t>Primary data source</a:t>
            </a:r>
            <a:endParaRPr lang="en-US" sz="1600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2060"/>
                </a:solidFill>
              </a:rPr>
              <a:t>The 2014 Belgian </a:t>
            </a:r>
            <a:r>
              <a:rPr lang="en-US" sz="1600" i="1" dirty="0">
                <a:solidFill>
                  <a:srgbClr val="002060"/>
                </a:solidFill>
              </a:rPr>
              <a:t>Food Consumption </a:t>
            </a:r>
            <a:r>
              <a:rPr lang="en-US" sz="1600" i="1" dirty="0" smtClean="0">
                <a:solidFill>
                  <a:srgbClr val="002060"/>
                </a:solidFill>
              </a:rPr>
              <a:t>Survey (Bel et al., 2016)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2060"/>
                </a:solidFill>
              </a:rPr>
              <a:t>Additional </a:t>
            </a:r>
            <a:r>
              <a:rPr lang="en-US" sz="1600" b="1" dirty="0">
                <a:solidFill>
                  <a:srgbClr val="002060"/>
                </a:solidFill>
              </a:rPr>
              <a:t>data </a:t>
            </a:r>
            <a:r>
              <a:rPr lang="en-US" sz="1600" b="1" dirty="0" smtClean="0">
                <a:solidFill>
                  <a:srgbClr val="002060"/>
                </a:solidFill>
              </a:rPr>
              <a:t>sources</a:t>
            </a:r>
            <a:endParaRPr lang="en-US" sz="1600" dirty="0">
              <a:solidFill>
                <a:srgbClr val="00206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002060"/>
                </a:solidFill>
              </a:rPr>
              <a:t>2013-2014 </a:t>
            </a:r>
            <a:r>
              <a:rPr lang="en-US" sz="1600" i="1" dirty="0">
                <a:solidFill>
                  <a:srgbClr val="002060"/>
                </a:solidFill>
              </a:rPr>
              <a:t>Health Behaviour in School-aged Children </a:t>
            </a:r>
            <a:r>
              <a:rPr lang="en-US" sz="1600" i="1" dirty="0" smtClean="0">
                <a:solidFill>
                  <a:srgbClr val="002060"/>
                </a:solidFill>
              </a:rPr>
              <a:t>study; 2012 </a:t>
            </a:r>
            <a:r>
              <a:rPr lang="en-US" sz="1600" i="1" dirty="0">
                <a:solidFill>
                  <a:srgbClr val="002060"/>
                </a:solidFill>
              </a:rPr>
              <a:t>ToyBox </a:t>
            </a:r>
            <a:r>
              <a:rPr lang="en-US" sz="1600" i="1" dirty="0" smtClean="0">
                <a:solidFill>
                  <a:srgbClr val="002060"/>
                </a:solidFill>
              </a:rPr>
              <a:t>study; 2013 </a:t>
            </a:r>
            <a:r>
              <a:rPr lang="en-US" sz="1600" i="1" dirty="0">
                <a:solidFill>
                  <a:srgbClr val="002060"/>
                </a:solidFill>
              </a:rPr>
              <a:t>National Health Interview </a:t>
            </a:r>
            <a:r>
              <a:rPr lang="en-US" sz="1600" i="1" dirty="0" smtClean="0">
                <a:solidFill>
                  <a:srgbClr val="002060"/>
                </a:solidFill>
              </a:rPr>
              <a:t>Survey; 2016 </a:t>
            </a:r>
            <a:r>
              <a:rPr lang="en-US" sz="1600" i="1" dirty="0">
                <a:solidFill>
                  <a:srgbClr val="002060"/>
                </a:solidFill>
              </a:rPr>
              <a:t>School Health Policy monitor of The Flemish Institute for Healthy </a:t>
            </a:r>
            <a:r>
              <a:rPr lang="en-US" sz="1600" i="1" dirty="0" smtClean="0">
                <a:solidFill>
                  <a:srgbClr val="002060"/>
                </a:solidFill>
              </a:rPr>
              <a:t>Living; 2014-2015 </a:t>
            </a:r>
            <a:r>
              <a:rPr lang="en-US" sz="1600" i="1" dirty="0">
                <a:solidFill>
                  <a:srgbClr val="002060"/>
                </a:solidFill>
              </a:rPr>
              <a:t>IPEN Adolescent </a:t>
            </a:r>
            <a:r>
              <a:rPr lang="en-US" sz="1600" i="1" dirty="0" smtClean="0">
                <a:solidFill>
                  <a:srgbClr val="002060"/>
                </a:solidFill>
              </a:rPr>
              <a:t>study; 2017 </a:t>
            </a:r>
            <a:r>
              <a:rPr lang="en-US" sz="1600" i="1" dirty="0">
                <a:solidFill>
                  <a:srgbClr val="002060"/>
                </a:solidFill>
              </a:rPr>
              <a:t>Flanders Community and City </a:t>
            </a:r>
            <a:r>
              <a:rPr lang="en-US" sz="1600" i="1" dirty="0" smtClean="0">
                <a:solidFill>
                  <a:srgbClr val="002060"/>
                </a:solidFill>
              </a:rPr>
              <a:t>Monitor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440698"/>
            <a:ext cx="6837037" cy="160813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254"/>
              </a:spcBef>
            </a:pPr>
            <a:r>
              <a:rPr lang="en-US" sz="1600" b="1" dirty="0" smtClean="0">
                <a:solidFill>
                  <a:srgbClr val="002060"/>
                </a:solidFill>
              </a:rPr>
              <a:t>PURPOSE</a:t>
            </a:r>
            <a:endParaRPr lang="en-US" sz="1600" b="1" dirty="0">
              <a:solidFill>
                <a:srgbClr val="002060"/>
              </a:solidFill>
            </a:endParaRPr>
          </a:p>
          <a:p>
            <a:pPr algn="just">
              <a:spcBef>
                <a:spcPts val="254"/>
              </a:spcBef>
            </a:pPr>
            <a:r>
              <a:rPr lang="en-US" sz="1600" dirty="0" smtClean="0">
                <a:solidFill>
                  <a:srgbClr val="002060"/>
                </a:solidFill>
              </a:rPr>
              <a:t>The </a:t>
            </a:r>
            <a:r>
              <a:rPr lang="en-US" sz="1600" dirty="0">
                <a:solidFill>
                  <a:srgbClr val="002060"/>
                </a:solidFill>
              </a:rPr>
              <a:t>2018 </a:t>
            </a:r>
            <a:r>
              <a:rPr lang="en-US" sz="1600" dirty="0" smtClean="0">
                <a:solidFill>
                  <a:srgbClr val="002060"/>
                </a:solidFill>
              </a:rPr>
              <a:t>Flemish Report </a:t>
            </a:r>
            <a:r>
              <a:rPr lang="en-US" sz="1600" dirty="0">
                <a:solidFill>
                  <a:srgbClr val="002060"/>
                </a:solidFill>
              </a:rPr>
              <a:t>Card on Physical Activity for Children and Youth is the </a:t>
            </a:r>
            <a:r>
              <a:rPr lang="en-US" sz="1600" dirty="0" smtClean="0">
                <a:solidFill>
                  <a:srgbClr val="002060"/>
                </a:solidFill>
              </a:rPr>
              <a:t>first </a:t>
            </a:r>
            <a:r>
              <a:rPr lang="en-US" sz="1600" dirty="0">
                <a:solidFill>
                  <a:srgbClr val="002060"/>
                </a:solidFill>
              </a:rPr>
              <a:t>systematic evaluation of physical activity behaviors, related health </a:t>
            </a:r>
            <a:r>
              <a:rPr lang="en-US" sz="1600" dirty="0" smtClean="0">
                <a:solidFill>
                  <a:srgbClr val="002060"/>
                </a:solidFill>
              </a:rPr>
              <a:t>behaviors and </a:t>
            </a:r>
            <a:r>
              <a:rPr lang="en-US" sz="1600" dirty="0">
                <a:solidFill>
                  <a:srgbClr val="002060"/>
                </a:solidFill>
              </a:rPr>
              <a:t>influences </a:t>
            </a:r>
            <a:r>
              <a:rPr lang="en-US" sz="1600" dirty="0" smtClean="0">
                <a:solidFill>
                  <a:srgbClr val="002060"/>
                </a:solidFill>
              </a:rPr>
              <a:t>thereon, specific for children and adolescents in Flanders (i.e., the northern Dutch-speaking part of Belgium). The 2016 Belgian Report </a:t>
            </a:r>
            <a:r>
              <a:rPr lang="en-US" sz="1600" dirty="0">
                <a:solidFill>
                  <a:srgbClr val="002060"/>
                </a:solidFill>
              </a:rPr>
              <a:t>Card </a:t>
            </a:r>
            <a:r>
              <a:rPr lang="en-US" sz="1600" dirty="0" smtClean="0">
                <a:solidFill>
                  <a:srgbClr val="002060"/>
                </a:solidFill>
              </a:rPr>
              <a:t>focused on </a:t>
            </a:r>
            <a:r>
              <a:rPr lang="en-US" sz="1600" dirty="0" smtClean="0">
                <a:solidFill>
                  <a:srgbClr val="002060"/>
                </a:solidFill>
              </a:rPr>
              <a:t>all </a:t>
            </a:r>
            <a:r>
              <a:rPr lang="en-US" sz="1600" dirty="0" smtClean="0">
                <a:solidFill>
                  <a:srgbClr val="002060"/>
                </a:solidFill>
              </a:rPr>
              <a:t>children and </a:t>
            </a:r>
            <a:r>
              <a:rPr lang="en-US" sz="1600" dirty="0" smtClean="0">
                <a:solidFill>
                  <a:srgbClr val="002060"/>
                </a:solidFill>
              </a:rPr>
              <a:t>adolescents </a:t>
            </a:r>
            <a:r>
              <a:rPr lang="en-US" sz="1600" smtClean="0">
                <a:solidFill>
                  <a:srgbClr val="002060"/>
                </a:solidFill>
              </a:rPr>
              <a:t>in Belgium.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2051" name="Titel 12"/>
          <p:cNvSpPr txBox="1">
            <a:spLocks/>
          </p:cNvSpPr>
          <p:nvPr/>
        </p:nvSpPr>
        <p:spPr bwMode="auto">
          <a:xfrm>
            <a:off x="-14163" y="798302"/>
            <a:ext cx="5721790" cy="46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nl-NL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J.Seghers</a:t>
            </a:r>
            <a:r>
              <a:rPr lang="nl-NL" sz="1600" i="1" baseline="30000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1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nl-NL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S. 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De Baere</a:t>
            </a:r>
            <a:r>
              <a:rPr lang="nl-NL" sz="1600" i="1" baseline="30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1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nl-NL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M. Verloigne</a:t>
            </a:r>
            <a:r>
              <a:rPr lang="nl-NL" sz="1600" i="1" baseline="30000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2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nl-NL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G. 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Cardon</a:t>
            </a:r>
            <a:r>
              <a:rPr lang="nl-NL" sz="1600" i="1" baseline="30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2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 </a:t>
            </a:r>
            <a:r>
              <a:rPr lang="nl-NL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&amp; K. </a:t>
            </a:r>
            <a:r>
              <a:rPr lang="nl-NL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De Ridder</a:t>
            </a:r>
            <a:r>
              <a:rPr lang="nl-NL" sz="1600" i="1" baseline="30000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3</a:t>
            </a:r>
          </a:p>
          <a:p>
            <a:pPr algn="ctr" eaLnBrk="1" hangingPunct="1"/>
            <a:r>
              <a:rPr lang="nl-NL" sz="1600" i="1" baseline="30000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1</a:t>
            </a:r>
            <a:r>
              <a:rPr lang="nl-BE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KU Leuven</a:t>
            </a:r>
            <a:r>
              <a:rPr lang="nl-BE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, </a:t>
            </a:r>
            <a:r>
              <a:rPr lang="nl-BE" sz="1600" i="1" baseline="300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2</a:t>
            </a:r>
            <a:r>
              <a:rPr lang="nl-BE" sz="1600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Ghent </a:t>
            </a:r>
            <a:r>
              <a:rPr lang="nl-BE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University, </a:t>
            </a:r>
            <a:r>
              <a:rPr lang="nl-BE" sz="1600" i="1" baseline="30000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3</a:t>
            </a:r>
            <a:r>
              <a:rPr lang="nl-BE" sz="1600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Sciensano</a:t>
            </a:r>
            <a:endParaRPr lang="en-US" sz="1600" i="1" dirty="0">
              <a:solidFill>
                <a:schemeClr val="accent6">
                  <a:lumMod val="50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14163" y="9508448"/>
            <a:ext cx="6857415" cy="164660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254"/>
              </a:spcBef>
            </a:pPr>
            <a:r>
              <a:rPr lang="nl-BE" sz="1600" b="1" dirty="0" smtClean="0">
                <a:solidFill>
                  <a:srgbClr val="002060"/>
                </a:solidFill>
              </a:rPr>
              <a:t>CONCLUSION</a:t>
            </a:r>
          </a:p>
          <a:p>
            <a:pPr algn="just">
              <a:spcBef>
                <a:spcPts val="254"/>
              </a:spcBef>
            </a:pPr>
            <a:r>
              <a:rPr lang="en-US" sz="1600" dirty="0" smtClean="0">
                <a:solidFill>
                  <a:srgbClr val="002060"/>
                </a:solidFill>
              </a:rPr>
              <a:t>Despite </a:t>
            </a:r>
            <a:r>
              <a:rPr lang="en-US" sz="1600" dirty="0">
                <a:solidFill>
                  <a:srgbClr val="002060"/>
                </a:solidFill>
              </a:rPr>
              <a:t>moderately positive influences from the social, political, and built </a:t>
            </a:r>
            <a:r>
              <a:rPr lang="en-US" sz="1600" dirty="0" smtClean="0">
                <a:solidFill>
                  <a:srgbClr val="002060"/>
                </a:solidFill>
              </a:rPr>
              <a:t>environment, overall </a:t>
            </a:r>
            <a:r>
              <a:rPr lang="en-US" sz="1600" dirty="0">
                <a:solidFill>
                  <a:srgbClr val="002060"/>
                </a:solidFill>
              </a:rPr>
              <a:t>physical activity are very low and levels of sedentary behaviors </a:t>
            </a:r>
            <a:r>
              <a:rPr lang="en-US" sz="1600" dirty="0" smtClean="0">
                <a:solidFill>
                  <a:srgbClr val="002060"/>
                </a:solidFill>
              </a:rPr>
              <a:t>are high. To further bridge the gap between policy and practice, we need a </a:t>
            </a:r>
            <a:r>
              <a:rPr lang="en-US" sz="1600" dirty="0">
                <a:solidFill>
                  <a:srgbClr val="002060"/>
                </a:solidFill>
              </a:rPr>
              <a:t>more coherent approach to physical activity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promotion efforts at all levels of policy-making. </a:t>
            </a:r>
            <a:endParaRPr lang="nl-BE" sz="1600" b="1" dirty="0">
              <a:solidFill>
                <a:srgbClr val="002060"/>
              </a:solidFill>
            </a:endParaRPr>
          </a:p>
        </p:txBody>
      </p:sp>
      <p:sp>
        <p:nvSpPr>
          <p:cNvPr id="2050" name="Titel 12"/>
          <p:cNvSpPr>
            <a:spLocks noGrp="1"/>
          </p:cNvSpPr>
          <p:nvPr>
            <p:ph type="title"/>
          </p:nvPr>
        </p:nvSpPr>
        <p:spPr>
          <a:xfrm>
            <a:off x="103435" y="195380"/>
            <a:ext cx="5707690" cy="643818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The 2018 Flemish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Report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Card on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/>
            </a:r>
            <a:b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</a:b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Physical Activity for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charset="0"/>
              </a:rPr>
              <a:t>Children and Youth </a:t>
            </a:r>
          </a:p>
        </p:txBody>
      </p:sp>
      <p:pic>
        <p:nvPicPr>
          <p:cNvPr id="25" name="Afbeelding 11" descr="KULEUVEN_RGB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3" y="11322334"/>
            <a:ext cx="1544893" cy="51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0370" y="129557"/>
            <a:ext cx="1237630" cy="12484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677" y="11000051"/>
            <a:ext cx="1489621" cy="11919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353" y="10925647"/>
            <a:ext cx="1321772" cy="1304060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01910"/>
              </p:ext>
            </p:extLst>
          </p:nvPr>
        </p:nvGraphicFramePr>
        <p:xfrm>
          <a:off x="82472" y="5704123"/>
          <a:ext cx="4627815" cy="3421496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730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554">
                  <a:extLst>
                    <a:ext uri="{9D8B030D-6E8A-4147-A177-3AD203B41FA5}">
                      <a16:colId xmlns:a16="http://schemas.microsoft.com/office/drawing/2014/main" val="28084883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10 core indicators</a:t>
                      </a:r>
                      <a:endParaRPr lang="en-US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Grade</a:t>
                      </a:r>
                      <a:endParaRPr lang="en-US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918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noProof="0" dirty="0" smtClean="0"/>
                        <a:t>PHYSICAL ACTIVITY AND RELATED HEALTH BEHAVIORS</a:t>
                      </a:r>
                      <a:endParaRPr lang="en-US" sz="1600" b="1" noProof="0" dirty="0"/>
                    </a:p>
                  </a:txBody>
                  <a:tcPr marL="19352" marR="19352" marT="9676" marB="9676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2388611645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Overall Physical </a:t>
                      </a:r>
                      <a:r>
                        <a:rPr lang="en-US" sz="1600" baseline="0" noProof="0" dirty="0" smtClean="0"/>
                        <a:t>Activity* 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F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Organized</a:t>
                      </a:r>
                      <a:r>
                        <a:rPr lang="en-US" sz="1600" baseline="0" noProof="0" dirty="0" smtClean="0"/>
                        <a:t> Sport Participation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B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Active</a:t>
                      </a:r>
                      <a:r>
                        <a:rPr lang="en-US" sz="1600" baseline="0" noProof="0" dirty="0" smtClean="0"/>
                        <a:t> Play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INC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Active</a:t>
                      </a:r>
                      <a:r>
                        <a:rPr lang="en-US" sz="1600" baseline="0" noProof="0" dirty="0" smtClean="0"/>
                        <a:t> Transportation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C+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Sedentary Behaviors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C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Physical Fitness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INC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90768687"/>
                  </a:ext>
                </a:extLst>
              </a:tr>
              <a:tr h="214918">
                <a:tc gridSpan="2">
                  <a:txBody>
                    <a:bodyPr/>
                    <a:lstStyle/>
                    <a:p>
                      <a:pPr marL="0" marR="0" lvl="0" indent="0" algn="l" defTabSz="2160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 smtClean="0"/>
                        <a:t>INFLUENCES ON PHYSICAL ACTIVITY</a:t>
                      </a:r>
                      <a:endParaRPr lang="en-US" sz="1600" b="1" noProof="0" dirty="0"/>
                    </a:p>
                  </a:txBody>
                  <a:tcPr marL="19352" marR="19352" marT="9676" marB="9676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600" b="1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marL="0" marR="0" lvl="0" indent="0" algn="r" defTabSz="2160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Family and Peers</a:t>
                      </a:r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C+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2350412270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marL="0" marR="0" lvl="0" indent="0" algn="r" defTabSz="2160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School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B-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2160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Community</a:t>
                      </a:r>
                      <a:r>
                        <a:rPr lang="en-US" sz="1600" baseline="0" noProof="0" dirty="0" smtClean="0"/>
                        <a:t> and the Built Environment</a:t>
                      </a:r>
                      <a:endParaRPr lang="en-US" sz="1600" noProof="0" dirty="0" smtClean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B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918">
                <a:tc>
                  <a:txBody>
                    <a:bodyPr/>
                    <a:lstStyle/>
                    <a:p>
                      <a:pPr marL="0" marR="0" lvl="0" indent="0" algn="r" defTabSz="21601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Government Strategies</a:t>
                      </a:r>
                      <a:r>
                        <a:rPr lang="en-US" sz="1600" baseline="0" noProof="0" dirty="0" smtClean="0"/>
                        <a:t> and Investments</a:t>
                      </a:r>
                      <a:endParaRPr lang="en-US" sz="1600" noProof="0" dirty="0" smtClean="0"/>
                    </a:p>
                  </a:txBody>
                  <a:tcPr marL="19352" marR="19352" marT="9676" marB="967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noProof="0" dirty="0" smtClean="0"/>
                        <a:t>B</a:t>
                      </a:r>
                      <a:endParaRPr lang="en-US" sz="1600" noProof="0" dirty="0"/>
                    </a:p>
                  </a:txBody>
                  <a:tcPr marL="19352" marR="19352" marT="9676" marB="967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2760" y="5693221"/>
            <a:ext cx="1958989" cy="343239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95564" y="5693221"/>
            <a:ext cx="1948183" cy="34432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58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566CDAEBAE6B418BC895BBC76E54F6" ma:contentTypeVersion="8" ma:contentTypeDescription="Create a new document." ma:contentTypeScope="" ma:versionID="09eefc29ddd35fb24349456ff84d75be">
  <xsd:schema xmlns:xsd="http://www.w3.org/2001/XMLSchema" xmlns:xs="http://www.w3.org/2001/XMLSchema" xmlns:p="http://schemas.microsoft.com/office/2006/metadata/properties" xmlns:ns2="f55f9b7f-3dd0-48e1-a3a7-20497041be2b" xmlns:ns3="b5ecf19d-b9a0-4c4e-9224-52a11fa52d64" targetNamespace="http://schemas.microsoft.com/office/2006/metadata/properties" ma:root="true" ma:fieldsID="572a29e0fdb5ba81d492907c83ebf03b" ns2:_="" ns3:_="">
    <xsd:import namespace="f55f9b7f-3dd0-48e1-a3a7-20497041be2b"/>
    <xsd:import namespace="b5ecf19d-b9a0-4c4e-9224-52a11fa52d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5f9b7f-3dd0-48e1-a3a7-20497041be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cf19d-b9a0-4c4e-9224-52a11fa52d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22DE69-A58F-42C0-BDF6-0F72E8CBF2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B96241-BF82-431A-8DBA-0E8EDB19D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5f9b7f-3dd0-48e1-a3a7-20497041be2b"/>
    <ds:schemaRef ds:uri="b5ecf19d-b9a0-4c4e-9224-52a11fa52d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FCEDFA-B4C5-4600-A27A-19BF22919FC3}">
  <ds:schemaRefs>
    <ds:schemaRef ds:uri="b5ecf19d-b9a0-4c4e-9224-52a11fa52d64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f55f9b7f-3dd0-48e1-a3a7-20497041be2b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280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The 2018 Flemish Report Card on  Physical Activity for Children and Youth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Jan Seghers</cp:lastModifiedBy>
  <cp:revision>33</cp:revision>
  <cp:lastPrinted>2018-11-14T09:26:14Z</cp:lastPrinted>
  <dcterms:created xsi:type="dcterms:W3CDTF">2016-09-14T02:14:34Z</dcterms:created>
  <dcterms:modified xsi:type="dcterms:W3CDTF">2018-11-14T09:42:50Z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0x01010077566CDAEBAE6B418BC895BBC76E54F6</vt:lpwstr>
  </property>
</Properties>
</file>